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1.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charts/style2.xml" ContentType="application/vnd.ms-office.chartstyle+xml"/>
  <Override PartName="/ppt/charts/colors2.xml" ContentType="application/vnd.ms-office.chartcolorstyle+xml"/>
  <Override PartName="/ppt/charts/chart10.xml" ContentType="application/vnd.openxmlformats-officedocument.drawingml.chart+xml"/>
  <Override PartName="/ppt/theme/themeOverride9.xml" ContentType="application/vnd.openxmlformats-officedocument.themeOverride+xml"/>
  <Override PartName="/ppt/charts/chart11.xml" ContentType="application/vnd.openxmlformats-officedocument.drawingml.chart+xml"/>
  <Override PartName="/ppt/theme/themeOverride10.xml" ContentType="application/vnd.openxmlformats-officedocument.themeOverride+xml"/>
  <Override PartName="/ppt/charts/chart12.xml" ContentType="application/vnd.openxmlformats-officedocument.drawingml.chart+xml"/>
  <Override PartName="/ppt/theme/themeOverride11.xml" ContentType="application/vnd.openxmlformats-officedocument.themeOverride+xml"/>
  <Override PartName="/ppt/charts/chart13.xml" ContentType="application/vnd.openxmlformats-officedocument.drawingml.chart+xml"/>
  <Override PartName="/ppt/charts/chart14.xml" ContentType="application/vnd.openxmlformats-officedocument.drawingml.chart+xml"/>
  <Override PartName="/ppt/theme/themeOverride1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8" r:id="rId2"/>
    <p:sldId id="259" r:id="rId3"/>
    <p:sldId id="260" r:id="rId4"/>
    <p:sldId id="261" r:id="rId5"/>
    <p:sldId id="266" r:id="rId6"/>
    <p:sldId id="267" r:id="rId7"/>
    <p:sldId id="268" r:id="rId8"/>
    <p:sldId id="269" r:id="rId9"/>
  </p:sldIdLst>
  <p:sldSz cx="7019925" cy="10080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32" userDrawn="1">
          <p15:clr>
            <a:srgbClr val="A4A3A4"/>
          </p15:clr>
        </p15:guide>
        <p15:guide id="2" pos="124" userDrawn="1">
          <p15:clr>
            <a:srgbClr val="A4A3A4"/>
          </p15:clr>
        </p15:guide>
        <p15:guide id="3" pos="4229" userDrawn="1">
          <p15:clr>
            <a:srgbClr val="A4A3A4"/>
          </p15:clr>
        </p15:guide>
        <p15:guide id="4" pos="2143" userDrawn="1">
          <p15:clr>
            <a:srgbClr val="A4A3A4"/>
          </p15:clr>
        </p15:guide>
        <p15:guide id="5" pos="2211" userDrawn="1">
          <p15:clr>
            <a:srgbClr val="A4A3A4"/>
          </p15:clr>
        </p15:guide>
        <p15:guide id="6" orient="horz" pos="2381" userDrawn="1">
          <p15:clr>
            <a:srgbClr val="A4A3A4"/>
          </p15:clr>
        </p15:guide>
        <p15:guide id="7" orient="horz" pos="453" userDrawn="1">
          <p15:clr>
            <a:srgbClr val="A4A3A4"/>
          </p15:clr>
        </p15:guide>
        <p15:guide id="8" orient="horz" pos="49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8E5"/>
    <a:srgbClr val="FFE38B"/>
    <a:srgbClr val="FFFFCC"/>
    <a:srgbClr val="236B9E"/>
    <a:srgbClr val="ECECEC"/>
    <a:srgbClr val="F2F2F2"/>
    <a:srgbClr val="F0F0F0"/>
    <a:srgbClr val="FFFCF3"/>
    <a:srgbClr val="FFF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150" d="100"/>
          <a:sy n="150" d="100"/>
        </p:scale>
        <p:origin x="-619" y="-2904"/>
      </p:cViewPr>
      <p:guideLst>
        <p:guide orient="horz" pos="4332"/>
        <p:guide pos="124"/>
        <p:guide pos="4229"/>
        <p:guide pos="2143"/>
        <p:guide pos="2211"/>
        <p:guide orient="horz" pos="2381"/>
        <p:guide orient="horz" pos="453"/>
        <p:guide orient="horz" pos="4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Rebased_Data.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9.xml"/></Relationships>
</file>

<file path=ppt/charts/_rels/chart11.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10.xml"/></Relationships>
</file>

<file path=ppt/charts/_rels/chart12.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11.xml"/></Relationships>
</file>

<file path=ppt/charts/_rels/chart13.xml.rels><?xml version="1.0" encoding="UTF-8" standalone="yes"?>
<Relationships xmlns="http://schemas.openxmlformats.org/package/2006/relationships"><Relationship Id="rId1" Type="http://schemas.openxmlformats.org/officeDocument/2006/relationships/oleObject" Target="file:///\\192.168.1.249\IE%20Research\Deepika%20Murarka\Pharma_Models\FY25\Q4FY25_Data\Final%20Models\Laurus%20Labs_Q4FY25.xlsx" TargetMode="External"/></Relationships>
</file>

<file path=ppt/charts/_rels/chart14.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Rebased_Data.xlsx" TargetMode="External"/><Relationship Id="rId1" Type="http://schemas.openxmlformats.org/officeDocument/2006/relationships/themeOverride" Target="../theme/themeOverride12.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192.168.1.249\IE%20Research\Deepika%20Murarka\Pharma_Models\FY25\Q4FY25_Data\Final%20Models\Laurus%20Labs_Q4FY25.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192.168.1.249\IE%20Research\Deepika%20Murarka\Pharma_Models\FY25\Q4FY25_Data\Final%20Models\Laurus%20Labs_Q4FY25.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oleObject" Target="file:///\\192.168.1.249\IE%20Research\Deepika%20Murarka\Pharma_Models\FY25\Q4FY25_Data\Final%20Models\Laurus%20Labs_Q4FY25.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089812248640313"/>
          <c:y val="9.1575748476355703E-2"/>
          <c:w val="0.83528847894271629"/>
          <c:h val="0.58399158659193029"/>
        </c:manualLayout>
      </c:layout>
      <c:lineChart>
        <c:grouping val="standard"/>
        <c:varyColors val="0"/>
        <c:ser>
          <c:idx val="0"/>
          <c:order val="0"/>
          <c:tx>
            <c:strRef>
              <c:f>[Rebased_Data.xlsx]Laurus!$D$2</c:f>
              <c:strCache>
                <c:ptCount val="1"/>
                <c:pt idx="0">
                  <c:v>Laurus</c:v>
                </c:pt>
              </c:strCache>
            </c:strRef>
          </c:tx>
          <c:spPr>
            <a:ln w="12700" cap="rnd">
              <a:solidFill>
                <a:srgbClr val="FFC000"/>
              </a:solidFill>
              <a:round/>
            </a:ln>
            <a:effectLst/>
          </c:spPr>
          <c:marker>
            <c:symbol val="none"/>
          </c:marker>
          <c:cat>
            <c:numRef>
              <c:f>[Rebased_Data.xlsx]Laurus!$A$3:$A$745</c:f>
              <c:numCache>
                <c:formatCode>d\-mmm\-yy</c:formatCode>
                <c:ptCount val="743"/>
                <c:pt idx="0">
                  <c:v>44675</c:v>
                </c:pt>
                <c:pt idx="1">
                  <c:v>44677</c:v>
                </c:pt>
                <c:pt idx="2">
                  <c:v>44678</c:v>
                </c:pt>
                <c:pt idx="3">
                  <c:v>44679</c:v>
                </c:pt>
                <c:pt idx="4">
                  <c:v>44680</c:v>
                </c:pt>
                <c:pt idx="5">
                  <c:v>44683</c:v>
                </c:pt>
                <c:pt idx="6">
                  <c:v>44685</c:v>
                </c:pt>
                <c:pt idx="7">
                  <c:v>44686</c:v>
                </c:pt>
                <c:pt idx="8">
                  <c:v>44687</c:v>
                </c:pt>
                <c:pt idx="9">
                  <c:v>44690</c:v>
                </c:pt>
                <c:pt idx="10">
                  <c:v>44691</c:v>
                </c:pt>
                <c:pt idx="11">
                  <c:v>44692</c:v>
                </c:pt>
                <c:pt idx="12">
                  <c:v>44693</c:v>
                </c:pt>
                <c:pt idx="13">
                  <c:v>44694</c:v>
                </c:pt>
                <c:pt idx="14">
                  <c:v>44697</c:v>
                </c:pt>
                <c:pt idx="15">
                  <c:v>44698</c:v>
                </c:pt>
                <c:pt idx="16">
                  <c:v>44699</c:v>
                </c:pt>
                <c:pt idx="17">
                  <c:v>44700</c:v>
                </c:pt>
                <c:pt idx="18">
                  <c:v>44701</c:v>
                </c:pt>
                <c:pt idx="19">
                  <c:v>44704</c:v>
                </c:pt>
                <c:pt idx="20">
                  <c:v>44705</c:v>
                </c:pt>
                <c:pt idx="21">
                  <c:v>44706</c:v>
                </c:pt>
                <c:pt idx="22">
                  <c:v>44707</c:v>
                </c:pt>
                <c:pt idx="23">
                  <c:v>44708</c:v>
                </c:pt>
                <c:pt idx="24">
                  <c:v>44711</c:v>
                </c:pt>
                <c:pt idx="25">
                  <c:v>44712</c:v>
                </c:pt>
                <c:pt idx="26">
                  <c:v>44713</c:v>
                </c:pt>
                <c:pt idx="27">
                  <c:v>44714</c:v>
                </c:pt>
                <c:pt idx="28">
                  <c:v>44715</c:v>
                </c:pt>
                <c:pt idx="29">
                  <c:v>44718</c:v>
                </c:pt>
                <c:pt idx="30">
                  <c:v>44719</c:v>
                </c:pt>
                <c:pt idx="31">
                  <c:v>44720</c:v>
                </c:pt>
                <c:pt idx="32">
                  <c:v>44721</c:v>
                </c:pt>
                <c:pt idx="33">
                  <c:v>44722</c:v>
                </c:pt>
                <c:pt idx="34">
                  <c:v>44725</c:v>
                </c:pt>
                <c:pt idx="35">
                  <c:v>44726</c:v>
                </c:pt>
                <c:pt idx="36">
                  <c:v>44727</c:v>
                </c:pt>
                <c:pt idx="37">
                  <c:v>44728</c:v>
                </c:pt>
                <c:pt idx="38">
                  <c:v>44729</c:v>
                </c:pt>
                <c:pt idx="39">
                  <c:v>44732</c:v>
                </c:pt>
                <c:pt idx="40">
                  <c:v>44733</c:v>
                </c:pt>
                <c:pt idx="41">
                  <c:v>44734</c:v>
                </c:pt>
                <c:pt idx="42">
                  <c:v>44735</c:v>
                </c:pt>
                <c:pt idx="43">
                  <c:v>44736</c:v>
                </c:pt>
                <c:pt idx="44">
                  <c:v>44739</c:v>
                </c:pt>
                <c:pt idx="45">
                  <c:v>44740</c:v>
                </c:pt>
                <c:pt idx="46">
                  <c:v>44741</c:v>
                </c:pt>
                <c:pt idx="47">
                  <c:v>44742</c:v>
                </c:pt>
                <c:pt idx="48">
                  <c:v>44743</c:v>
                </c:pt>
                <c:pt idx="49">
                  <c:v>44746</c:v>
                </c:pt>
                <c:pt idx="50">
                  <c:v>44747</c:v>
                </c:pt>
                <c:pt idx="51">
                  <c:v>44748</c:v>
                </c:pt>
                <c:pt idx="52">
                  <c:v>44749</c:v>
                </c:pt>
                <c:pt idx="53">
                  <c:v>44750</c:v>
                </c:pt>
                <c:pt idx="54">
                  <c:v>44753</c:v>
                </c:pt>
                <c:pt idx="55">
                  <c:v>44754</c:v>
                </c:pt>
                <c:pt idx="56">
                  <c:v>44755</c:v>
                </c:pt>
                <c:pt idx="57">
                  <c:v>44756</c:v>
                </c:pt>
                <c:pt idx="58">
                  <c:v>44757</c:v>
                </c:pt>
                <c:pt idx="59">
                  <c:v>44760</c:v>
                </c:pt>
                <c:pt idx="60">
                  <c:v>44761</c:v>
                </c:pt>
                <c:pt idx="61">
                  <c:v>44762</c:v>
                </c:pt>
                <c:pt idx="62">
                  <c:v>44763</c:v>
                </c:pt>
                <c:pt idx="63">
                  <c:v>44764</c:v>
                </c:pt>
                <c:pt idx="64">
                  <c:v>44767</c:v>
                </c:pt>
                <c:pt idx="65">
                  <c:v>44768</c:v>
                </c:pt>
                <c:pt idx="66">
                  <c:v>44769</c:v>
                </c:pt>
                <c:pt idx="67">
                  <c:v>44770</c:v>
                </c:pt>
                <c:pt idx="68">
                  <c:v>44771</c:v>
                </c:pt>
                <c:pt idx="69">
                  <c:v>44774</c:v>
                </c:pt>
                <c:pt idx="70">
                  <c:v>44775</c:v>
                </c:pt>
                <c:pt idx="71">
                  <c:v>44776</c:v>
                </c:pt>
                <c:pt idx="72">
                  <c:v>44777</c:v>
                </c:pt>
                <c:pt idx="73">
                  <c:v>44778</c:v>
                </c:pt>
                <c:pt idx="74">
                  <c:v>44781</c:v>
                </c:pt>
                <c:pt idx="75">
                  <c:v>44783</c:v>
                </c:pt>
                <c:pt idx="76">
                  <c:v>44784</c:v>
                </c:pt>
                <c:pt idx="77">
                  <c:v>44785</c:v>
                </c:pt>
                <c:pt idx="78">
                  <c:v>44789</c:v>
                </c:pt>
                <c:pt idx="79">
                  <c:v>44790</c:v>
                </c:pt>
                <c:pt idx="80">
                  <c:v>44791</c:v>
                </c:pt>
                <c:pt idx="81">
                  <c:v>44792</c:v>
                </c:pt>
                <c:pt idx="82">
                  <c:v>44795</c:v>
                </c:pt>
                <c:pt idx="83">
                  <c:v>44796</c:v>
                </c:pt>
                <c:pt idx="84">
                  <c:v>44797</c:v>
                </c:pt>
                <c:pt idx="85">
                  <c:v>44798</c:v>
                </c:pt>
                <c:pt idx="86">
                  <c:v>44799</c:v>
                </c:pt>
                <c:pt idx="87">
                  <c:v>44802</c:v>
                </c:pt>
                <c:pt idx="88">
                  <c:v>44803</c:v>
                </c:pt>
                <c:pt idx="89">
                  <c:v>44805</c:v>
                </c:pt>
                <c:pt idx="90">
                  <c:v>44806</c:v>
                </c:pt>
                <c:pt idx="91">
                  <c:v>44809</c:v>
                </c:pt>
                <c:pt idx="92">
                  <c:v>44810</c:v>
                </c:pt>
                <c:pt idx="93">
                  <c:v>44811</c:v>
                </c:pt>
                <c:pt idx="94">
                  <c:v>44812</c:v>
                </c:pt>
                <c:pt idx="95">
                  <c:v>44813</c:v>
                </c:pt>
                <c:pt idx="96">
                  <c:v>44816</c:v>
                </c:pt>
                <c:pt idx="97">
                  <c:v>44817</c:v>
                </c:pt>
                <c:pt idx="98">
                  <c:v>44818</c:v>
                </c:pt>
                <c:pt idx="99">
                  <c:v>44819</c:v>
                </c:pt>
                <c:pt idx="100">
                  <c:v>44820</c:v>
                </c:pt>
                <c:pt idx="101">
                  <c:v>44823</c:v>
                </c:pt>
                <c:pt idx="102">
                  <c:v>44824</c:v>
                </c:pt>
                <c:pt idx="103">
                  <c:v>44825</c:v>
                </c:pt>
                <c:pt idx="104">
                  <c:v>44826</c:v>
                </c:pt>
                <c:pt idx="105">
                  <c:v>44827</c:v>
                </c:pt>
                <c:pt idx="106">
                  <c:v>44830</c:v>
                </c:pt>
                <c:pt idx="107">
                  <c:v>44831</c:v>
                </c:pt>
                <c:pt idx="108">
                  <c:v>44832</c:v>
                </c:pt>
                <c:pt idx="109">
                  <c:v>44833</c:v>
                </c:pt>
                <c:pt idx="110">
                  <c:v>44834</c:v>
                </c:pt>
                <c:pt idx="111">
                  <c:v>44837</c:v>
                </c:pt>
                <c:pt idx="112">
                  <c:v>44838</c:v>
                </c:pt>
                <c:pt idx="113">
                  <c:v>44840</c:v>
                </c:pt>
                <c:pt idx="114">
                  <c:v>44841</c:v>
                </c:pt>
                <c:pt idx="115">
                  <c:v>44844</c:v>
                </c:pt>
                <c:pt idx="116">
                  <c:v>44845</c:v>
                </c:pt>
                <c:pt idx="117">
                  <c:v>44846</c:v>
                </c:pt>
                <c:pt idx="118">
                  <c:v>44847</c:v>
                </c:pt>
                <c:pt idx="119">
                  <c:v>44848</c:v>
                </c:pt>
                <c:pt idx="120">
                  <c:v>44851</c:v>
                </c:pt>
                <c:pt idx="121">
                  <c:v>44852</c:v>
                </c:pt>
                <c:pt idx="122">
                  <c:v>44853</c:v>
                </c:pt>
                <c:pt idx="123">
                  <c:v>44854</c:v>
                </c:pt>
                <c:pt idx="124">
                  <c:v>44855</c:v>
                </c:pt>
                <c:pt idx="125">
                  <c:v>44858</c:v>
                </c:pt>
                <c:pt idx="126">
                  <c:v>44859</c:v>
                </c:pt>
                <c:pt idx="127">
                  <c:v>44861</c:v>
                </c:pt>
                <c:pt idx="128">
                  <c:v>44862</c:v>
                </c:pt>
                <c:pt idx="129">
                  <c:v>44865</c:v>
                </c:pt>
                <c:pt idx="130">
                  <c:v>44866</c:v>
                </c:pt>
                <c:pt idx="131">
                  <c:v>44867</c:v>
                </c:pt>
                <c:pt idx="132">
                  <c:v>44868</c:v>
                </c:pt>
                <c:pt idx="133">
                  <c:v>44869</c:v>
                </c:pt>
                <c:pt idx="134">
                  <c:v>44872</c:v>
                </c:pt>
                <c:pt idx="135">
                  <c:v>44874</c:v>
                </c:pt>
                <c:pt idx="136">
                  <c:v>44875</c:v>
                </c:pt>
                <c:pt idx="137">
                  <c:v>44876</c:v>
                </c:pt>
                <c:pt idx="138">
                  <c:v>44879</c:v>
                </c:pt>
                <c:pt idx="139">
                  <c:v>44880</c:v>
                </c:pt>
                <c:pt idx="140">
                  <c:v>44881</c:v>
                </c:pt>
                <c:pt idx="141">
                  <c:v>44882</c:v>
                </c:pt>
                <c:pt idx="142">
                  <c:v>44883</c:v>
                </c:pt>
                <c:pt idx="143">
                  <c:v>44886</c:v>
                </c:pt>
                <c:pt idx="144">
                  <c:v>44887</c:v>
                </c:pt>
                <c:pt idx="145">
                  <c:v>44888</c:v>
                </c:pt>
                <c:pt idx="146">
                  <c:v>44889</c:v>
                </c:pt>
                <c:pt idx="147">
                  <c:v>44890</c:v>
                </c:pt>
                <c:pt idx="148">
                  <c:v>44893</c:v>
                </c:pt>
                <c:pt idx="149">
                  <c:v>44894</c:v>
                </c:pt>
                <c:pt idx="150">
                  <c:v>44895</c:v>
                </c:pt>
                <c:pt idx="151">
                  <c:v>44896</c:v>
                </c:pt>
                <c:pt idx="152">
                  <c:v>44897</c:v>
                </c:pt>
                <c:pt idx="153">
                  <c:v>44900</c:v>
                </c:pt>
                <c:pt idx="154">
                  <c:v>44901</c:v>
                </c:pt>
                <c:pt idx="155">
                  <c:v>44902</c:v>
                </c:pt>
                <c:pt idx="156">
                  <c:v>44903</c:v>
                </c:pt>
                <c:pt idx="157">
                  <c:v>44904</c:v>
                </c:pt>
                <c:pt idx="158">
                  <c:v>44907</c:v>
                </c:pt>
                <c:pt idx="159">
                  <c:v>44908</c:v>
                </c:pt>
                <c:pt idx="160">
                  <c:v>44909</c:v>
                </c:pt>
                <c:pt idx="161">
                  <c:v>44910</c:v>
                </c:pt>
                <c:pt idx="162">
                  <c:v>44911</c:v>
                </c:pt>
                <c:pt idx="163">
                  <c:v>44914</c:v>
                </c:pt>
                <c:pt idx="164">
                  <c:v>44915</c:v>
                </c:pt>
                <c:pt idx="165">
                  <c:v>44916</c:v>
                </c:pt>
                <c:pt idx="166">
                  <c:v>44917</c:v>
                </c:pt>
                <c:pt idx="167">
                  <c:v>44918</c:v>
                </c:pt>
                <c:pt idx="168">
                  <c:v>44921</c:v>
                </c:pt>
                <c:pt idx="169">
                  <c:v>44922</c:v>
                </c:pt>
                <c:pt idx="170">
                  <c:v>44923</c:v>
                </c:pt>
                <c:pt idx="171">
                  <c:v>44924</c:v>
                </c:pt>
                <c:pt idx="172">
                  <c:v>44925</c:v>
                </c:pt>
                <c:pt idx="173">
                  <c:v>44928</c:v>
                </c:pt>
                <c:pt idx="174">
                  <c:v>44929</c:v>
                </c:pt>
                <c:pt idx="175">
                  <c:v>44930</c:v>
                </c:pt>
                <c:pt idx="176">
                  <c:v>44931</c:v>
                </c:pt>
                <c:pt idx="177">
                  <c:v>44932</c:v>
                </c:pt>
                <c:pt idx="178">
                  <c:v>44935</c:v>
                </c:pt>
                <c:pt idx="179">
                  <c:v>44936</c:v>
                </c:pt>
                <c:pt idx="180">
                  <c:v>44937</c:v>
                </c:pt>
                <c:pt idx="181">
                  <c:v>44938</c:v>
                </c:pt>
                <c:pt idx="182">
                  <c:v>44939</c:v>
                </c:pt>
                <c:pt idx="183">
                  <c:v>44942</c:v>
                </c:pt>
                <c:pt idx="184">
                  <c:v>44943</c:v>
                </c:pt>
                <c:pt idx="185">
                  <c:v>44944</c:v>
                </c:pt>
                <c:pt idx="186">
                  <c:v>44945</c:v>
                </c:pt>
                <c:pt idx="187">
                  <c:v>44946</c:v>
                </c:pt>
                <c:pt idx="188">
                  <c:v>44949</c:v>
                </c:pt>
                <c:pt idx="189">
                  <c:v>44950</c:v>
                </c:pt>
                <c:pt idx="190">
                  <c:v>44951</c:v>
                </c:pt>
                <c:pt idx="191">
                  <c:v>44953</c:v>
                </c:pt>
                <c:pt idx="192">
                  <c:v>44956</c:v>
                </c:pt>
                <c:pt idx="193">
                  <c:v>44957</c:v>
                </c:pt>
                <c:pt idx="194">
                  <c:v>44958</c:v>
                </c:pt>
                <c:pt idx="195">
                  <c:v>44959</c:v>
                </c:pt>
                <c:pt idx="196">
                  <c:v>44960</c:v>
                </c:pt>
                <c:pt idx="197">
                  <c:v>44963</c:v>
                </c:pt>
                <c:pt idx="198">
                  <c:v>44964</c:v>
                </c:pt>
                <c:pt idx="199">
                  <c:v>44965</c:v>
                </c:pt>
                <c:pt idx="200">
                  <c:v>44966</c:v>
                </c:pt>
                <c:pt idx="201">
                  <c:v>44967</c:v>
                </c:pt>
                <c:pt idx="202">
                  <c:v>44970</c:v>
                </c:pt>
                <c:pt idx="203">
                  <c:v>44971</c:v>
                </c:pt>
                <c:pt idx="204">
                  <c:v>44972</c:v>
                </c:pt>
                <c:pt idx="205">
                  <c:v>44973</c:v>
                </c:pt>
                <c:pt idx="206">
                  <c:v>44974</c:v>
                </c:pt>
                <c:pt idx="207">
                  <c:v>44977</c:v>
                </c:pt>
                <c:pt idx="208">
                  <c:v>44978</c:v>
                </c:pt>
                <c:pt idx="209">
                  <c:v>44979</c:v>
                </c:pt>
                <c:pt idx="210">
                  <c:v>44980</c:v>
                </c:pt>
                <c:pt idx="211">
                  <c:v>44981</c:v>
                </c:pt>
                <c:pt idx="212">
                  <c:v>44984</c:v>
                </c:pt>
                <c:pt idx="213">
                  <c:v>44985</c:v>
                </c:pt>
                <c:pt idx="214">
                  <c:v>44986</c:v>
                </c:pt>
                <c:pt idx="215">
                  <c:v>44987</c:v>
                </c:pt>
                <c:pt idx="216">
                  <c:v>44988</c:v>
                </c:pt>
                <c:pt idx="217">
                  <c:v>44991</c:v>
                </c:pt>
                <c:pt idx="218">
                  <c:v>44993</c:v>
                </c:pt>
                <c:pt idx="219">
                  <c:v>44994</c:v>
                </c:pt>
                <c:pt idx="220">
                  <c:v>44995</c:v>
                </c:pt>
                <c:pt idx="221">
                  <c:v>44998</c:v>
                </c:pt>
                <c:pt idx="222">
                  <c:v>44999</c:v>
                </c:pt>
                <c:pt idx="223">
                  <c:v>45000</c:v>
                </c:pt>
                <c:pt idx="224">
                  <c:v>45001</c:v>
                </c:pt>
                <c:pt idx="225">
                  <c:v>45002</c:v>
                </c:pt>
                <c:pt idx="226">
                  <c:v>45005</c:v>
                </c:pt>
                <c:pt idx="227">
                  <c:v>45006</c:v>
                </c:pt>
                <c:pt idx="228">
                  <c:v>45007</c:v>
                </c:pt>
                <c:pt idx="229">
                  <c:v>45008</c:v>
                </c:pt>
                <c:pt idx="230">
                  <c:v>45009</c:v>
                </c:pt>
                <c:pt idx="231">
                  <c:v>45012</c:v>
                </c:pt>
                <c:pt idx="232">
                  <c:v>45013</c:v>
                </c:pt>
                <c:pt idx="233">
                  <c:v>45014</c:v>
                </c:pt>
                <c:pt idx="234">
                  <c:v>45016</c:v>
                </c:pt>
                <c:pt idx="235">
                  <c:v>45019</c:v>
                </c:pt>
                <c:pt idx="236">
                  <c:v>45021</c:v>
                </c:pt>
                <c:pt idx="237">
                  <c:v>45022</c:v>
                </c:pt>
                <c:pt idx="238">
                  <c:v>45026</c:v>
                </c:pt>
                <c:pt idx="239">
                  <c:v>45027</c:v>
                </c:pt>
                <c:pt idx="240">
                  <c:v>45028</c:v>
                </c:pt>
                <c:pt idx="241">
                  <c:v>45029</c:v>
                </c:pt>
                <c:pt idx="242">
                  <c:v>45033</c:v>
                </c:pt>
                <c:pt idx="243">
                  <c:v>45034</c:v>
                </c:pt>
                <c:pt idx="244">
                  <c:v>45035</c:v>
                </c:pt>
                <c:pt idx="245">
                  <c:v>45036</c:v>
                </c:pt>
                <c:pt idx="246">
                  <c:v>45037</c:v>
                </c:pt>
                <c:pt idx="247">
                  <c:v>45040</c:v>
                </c:pt>
                <c:pt idx="248">
                  <c:v>45041</c:v>
                </c:pt>
                <c:pt idx="249">
                  <c:v>45042</c:v>
                </c:pt>
                <c:pt idx="250">
                  <c:v>45043</c:v>
                </c:pt>
                <c:pt idx="251">
                  <c:v>45044</c:v>
                </c:pt>
                <c:pt idx="252">
                  <c:v>45048</c:v>
                </c:pt>
                <c:pt idx="253">
                  <c:v>45049</c:v>
                </c:pt>
                <c:pt idx="254">
                  <c:v>45050</c:v>
                </c:pt>
                <c:pt idx="255">
                  <c:v>45051</c:v>
                </c:pt>
                <c:pt idx="256">
                  <c:v>45054</c:v>
                </c:pt>
                <c:pt idx="257">
                  <c:v>45055</c:v>
                </c:pt>
                <c:pt idx="258">
                  <c:v>45056</c:v>
                </c:pt>
                <c:pt idx="259">
                  <c:v>45057</c:v>
                </c:pt>
                <c:pt idx="260">
                  <c:v>45058</c:v>
                </c:pt>
                <c:pt idx="261">
                  <c:v>45061</c:v>
                </c:pt>
                <c:pt idx="262">
                  <c:v>45062</c:v>
                </c:pt>
                <c:pt idx="263">
                  <c:v>45063</c:v>
                </c:pt>
                <c:pt idx="264">
                  <c:v>45064</c:v>
                </c:pt>
                <c:pt idx="265">
                  <c:v>45065</c:v>
                </c:pt>
                <c:pt idx="266">
                  <c:v>45068</c:v>
                </c:pt>
                <c:pt idx="267">
                  <c:v>45069</c:v>
                </c:pt>
                <c:pt idx="268">
                  <c:v>45070</c:v>
                </c:pt>
                <c:pt idx="269">
                  <c:v>45071</c:v>
                </c:pt>
                <c:pt idx="270">
                  <c:v>45072</c:v>
                </c:pt>
                <c:pt idx="271">
                  <c:v>45075</c:v>
                </c:pt>
                <c:pt idx="272">
                  <c:v>45076</c:v>
                </c:pt>
                <c:pt idx="273">
                  <c:v>45077</c:v>
                </c:pt>
                <c:pt idx="274">
                  <c:v>45078</c:v>
                </c:pt>
                <c:pt idx="275">
                  <c:v>45079</c:v>
                </c:pt>
                <c:pt idx="276">
                  <c:v>45082</c:v>
                </c:pt>
                <c:pt idx="277">
                  <c:v>45083</c:v>
                </c:pt>
                <c:pt idx="278">
                  <c:v>45084</c:v>
                </c:pt>
                <c:pt idx="279">
                  <c:v>45085</c:v>
                </c:pt>
                <c:pt idx="280">
                  <c:v>45086</c:v>
                </c:pt>
                <c:pt idx="281">
                  <c:v>45089</c:v>
                </c:pt>
                <c:pt idx="282">
                  <c:v>45090</c:v>
                </c:pt>
                <c:pt idx="283">
                  <c:v>45091</c:v>
                </c:pt>
                <c:pt idx="284">
                  <c:v>45092</c:v>
                </c:pt>
                <c:pt idx="285">
                  <c:v>45093</c:v>
                </c:pt>
                <c:pt idx="286">
                  <c:v>45096</c:v>
                </c:pt>
                <c:pt idx="287">
                  <c:v>45097</c:v>
                </c:pt>
                <c:pt idx="288">
                  <c:v>45098</c:v>
                </c:pt>
                <c:pt idx="289">
                  <c:v>45099</c:v>
                </c:pt>
                <c:pt idx="290">
                  <c:v>45100</c:v>
                </c:pt>
                <c:pt idx="291">
                  <c:v>45103</c:v>
                </c:pt>
                <c:pt idx="292">
                  <c:v>45104</c:v>
                </c:pt>
                <c:pt idx="293">
                  <c:v>45105</c:v>
                </c:pt>
                <c:pt idx="294">
                  <c:v>45107</c:v>
                </c:pt>
                <c:pt idx="295">
                  <c:v>45110</c:v>
                </c:pt>
                <c:pt idx="296">
                  <c:v>45111</c:v>
                </c:pt>
                <c:pt idx="297">
                  <c:v>45112</c:v>
                </c:pt>
                <c:pt idx="298">
                  <c:v>45113</c:v>
                </c:pt>
                <c:pt idx="299">
                  <c:v>45114</c:v>
                </c:pt>
                <c:pt idx="300">
                  <c:v>45117</c:v>
                </c:pt>
                <c:pt idx="301">
                  <c:v>45118</c:v>
                </c:pt>
                <c:pt idx="302">
                  <c:v>45119</c:v>
                </c:pt>
                <c:pt idx="303">
                  <c:v>45120</c:v>
                </c:pt>
                <c:pt idx="304">
                  <c:v>45121</c:v>
                </c:pt>
                <c:pt idx="305">
                  <c:v>45124</c:v>
                </c:pt>
                <c:pt idx="306">
                  <c:v>45125</c:v>
                </c:pt>
                <c:pt idx="307">
                  <c:v>45126</c:v>
                </c:pt>
                <c:pt idx="308">
                  <c:v>45127</c:v>
                </c:pt>
                <c:pt idx="309">
                  <c:v>45128</c:v>
                </c:pt>
                <c:pt idx="310">
                  <c:v>45131</c:v>
                </c:pt>
                <c:pt idx="311">
                  <c:v>45132</c:v>
                </c:pt>
                <c:pt idx="312">
                  <c:v>45133</c:v>
                </c:pt>
                <c:pt idx="313">
                  <c:v>45134</c:v>
                </c:pt>
                <c:pt idx="314">
                  <c:v>45135</c:v>
                </c:pt>
                <c:pt idx="315">
                  <c:v>45138</c:v>
                </c:pt>
                <c:pt idx="316">
                  <c:v>45139</c:v>
                </c:pt>
                <c:pt idx="317">
                  <c:v>45140</c:v>
                </c:pt>
                <c:pt idx="318">
                  <c:v>45141</c:v>
                </c:pt>
                <c:pt idx="319">
                  <c:v>45142</c:v>
                </c:pt>
                <c:pt idx="320">
                  <c:v>45145</c:v>
                </c:pt>
                <c:pt idx="321">
                  <c:v>45146</c:v>
                </c:pt>
                <c:pt idx="322">
                  <c:v>45147</c:v>
                </c:pt>
                <c:pt idx="323">
                  <c:v>45148</c:v>
                </c:pt>
                <c:pt idx="324">
                  <c:v>45149</c:v>
                </c:pt>
                <c:pt idx="325">
                  <c:v>45152</c:v>
                </c:pt>
                <c:pt idx="326">
                  <c:v>45154</c:v>
                </c:pt>
                <c:pt idx="327">
                  <c:v>45155</c:v>
                </c:pt>
                <c:pt idx="328">
                  <c:v>45156</c:v>
                </c:pt>
                <c:pt idx="329">
                  <c:v>45159</c:v>
                </c:pt>
                <c:pt idx="330">
                  <c:v>45160</c:v>
                </c:pt>
                <c:pt idx="331">
                  <c:v>45161</c:v>
                </c:pt>
                <c:pt idx="332">
                  <c:v>45162</c:v>
                </c:pt>
                <c:pt idx="333">
                  <c:v>45163</c:v>
                </c:pt>
                <c:pt idx="334">
                  <c:v>45166</c:v>
                </c:pt>
                <c:pt idx="335">
                  <c:v>45167</c:v>
                </c:pt>
                <c:pt idx="336">
                  <c:v>45168</c:v>
                </c:pt>
                <c:pt idx="337">
                  <c:v>45169</c:v>
                </c:pt>
                <c:pt idx="338">
                  <c:v>45170</c:v>
                </c:pt>
                <c:pt idx="339">
                  <c:v>45173</c:v>
                </c:pt>
                <c:pt idx="340">
                  <c:v>45174</c:v>
                </c:pt>
                <c:pt idx="341">
                  <c:v>45175</c:v>
                </c:pt>
                <c:pt idx="342">
                  <c:v>45176</c:v>
                </c:pt>
                <c:pt idx="343">
                  <c:v>45177</c:v>
                </c:pt>
                <c:pt idx="344">
                  <c:v>45180</c:v>
                </c:pt>
                <c:pt idx="345">
                  <c:v>45181</c:v>
                </c:pt>
                <c:pt idx="346">
                  <c:v>45182</c:v>
                </c:pt>
                <c:pt idx="347">
                  <c:v>45183</c:v>
                </c:pt>
                <c:pt idx="348">
                  <c:v>45184</c:v>
                </c:pt>
                <c:pt idx="349">
                  <c:v>45187</c:v>
                </c:pt>
                <c:pt idx="350">
                  <c:v>45189</c:v>
                </c:pt>
                <c:pt idx="351">
                  <c:v>45190</c:v>
                </c:pt>
                <c:pt idx="352">
                  <c:v>45191</c:v>
                </c:pt>
                <c:pt idx="353">
                  <c:v>45194</c:v>
                </c:pt>
                <c:pt idx="354">
                  <c:v>45195</c:v>
                </c:pt>
                <c:pt idx="355">
                  <c:v>45196</c:v>
                </c:pt>
                <c:pt idx="356">
                  <c:v>45197</c:v>
                </c:pt>
                <c:pt idx="357">
                  <c:v>45198</c:v>
                </c:pt>
                <c:pt idx="358">
                  <c:v>45202</c:v>
                </c:pt>
                <c:pt idx="359">
                  <c:v>45203</c:v>
                </c:pt>
                <c:pt idx="360">
                  <c:v>45204</c:v>
                </c:pt>
                <c:pt idx="361">
                  <c:v>45205</c:v>
                </c:pt>
                <c:pt idx="362">
                  <c:v>45208</c:v>
                </c:pt>
                <c:pt idx="363">
                  <c:v>45209</c:v>
                </c:pt>
                <c:pt idx="364">
                  <c:v>45210</c:v>
                </c:pt>
                <c:pt idx="365">
                  <c:v>45211</c:v>
                </c:pt>
                <c:pt idx="366">
                  <c:v>45212</c:v>
                </c:pt>
                <c:pt idx="367">
                  <c:v>45215</c:v>
                </c:pt>
                <c:pt idx="368">
                  <c:v>45216</c:v>
                </c:pt>
                <c:pt idx="369">
                  <c:v>45217</c:v>
                </c:pt>
                <c:pt idx="370">
                  <c:v>45218</c:v>
                </c:pt>
                <c:pt idx="371">
                  <c:v>45219</c:v>
                </c:pt>
                <c:pt idx="372">
                  <c:v>45222</c:v>
                </c:pt>
                <c:pt idx="373">
                  <c:v>45224</c:v>
                </c:pt>
                <c:pt idx="374">
                  <c:v>45225</c:v>
                </c:pt>
                <c:pt idx="375">
                  <c:v>45226</c:v>
                </c:pt>
                <c:pt idx="376">
                  <c:v>45229</c:v>
                </c:pt>
                <c:pt idx="377">
                  <c:v>45230</c:v>
                </c:pt>
                <c:pt idx="378">
                  <c:v>45231</c:v>
                </c:pt>
                <c:pt idx="379">
                  <c:v>45232</c:v>
                </c:pt>
                <c:pt idx="380">
                  <c:v>45233</c:v>
                </c:pt>
                <c:pt idx="381">
                  <c:v>45236</c:v>
                </c:pt>
                <c:pt idx="382">
                  <c:v>45237</c:v>
                </c:pt>
                <c:pt idx="383">
                  <c:v>45238</c:v>
                </c:pt>
                <c:pt idx="384">
                  <c:v>45239</c:v>
                </c:pt>
                <c:pt idx="385">
                  <c:v>45240</c:v>
                </c:pt>
                <c:pt idx="386">
                  <c:v>45242</c:v>
                </c:pt>
                <c:pt idx="387">
                  <c:v>45243</c:v>
                </c:pt>
                <c:pt idx="388">
                  <c:v>45245</c:v>
                </c:pt>
                <c:pt idx="389">
                  <c:v>45246</c:v>
                </c:pt>
                <c:pt idx="390">
                  <c:v>45247</c:v>
                </c:pt>
                <c:pt idx="391">
                  <c:v>45250</c:v>
                </c:pt>
                <c:pt idx="392">
                  <c:v>45251</c:v>
                </c:pt>
                <c:pt idx="393">
                  <c:v>45252</c:v>
                </c:pt>
                <c:pt idx="394">
                  <c:v>45253</c:v>
                </c:pt>
                <c:pt idx="395">
                  <c:v>45254</c:v>
                </c:pt>
                <c:pt idx="396">
                  <c:v>45258</c:v>
                </c:pt>
                <c:pt idx="397">
                  <c:v>45259</c:v>
                </c:pt>
                <c:pt idx="398">
                  <c:v>45260</c:v>
                </c:pt>
                <c:pt idx="399">
                  <c:v>45261</c:v>
                </c:pt>
                <c:pt idx="400">
                  <c:v>45264</c:v>
                </c:pt>
                <c:pt idx="401">
                  <c:v>45265</c:v>
                </c:pt>
                <c:pt idx="402">
                  <c:v>45266</c:v>
                </c:pt>
                <c:pt idx="403">
                  <c:v>45267</c:v>
                </c:pt>
                <c:pt idx="404">
                  <c:v>45268</c:v>
                </c:pt>
                <c:pt idx="405">
                  <c:v>45271</c:v>
                </c:pt>
                <c:pt idx="406">
                  <c:v>45272</c:v>
                </c:pt>
                <c:pt idx="407">
                  <c:v>45273</c:v>
                </c:pt>
                <c:pt idx="408">
                  <c:v>45274</c:v>
                </c:pt>
                <c:pt idx="409">
                  <c:v>45275</c:v>
                </c:pt>
                <c:pt idx="410">
                  <c:v>45278</c:v>
                </c:pt>
                <c:pt idx="411">
                  <c:v>45279</c:v>
                </c:pt>
                <c:pt idx="412">
                  <c:v>45280</c:v>
                </c:pt>
                <c:pt idx="413">
                  <c:v>45281</c:v>
                </c:pt>
                <c:pt idx="414">
                  <c:v>45282</c:v>
                </c:pt>
                <c:pt idx="415">
                  <c:v>45286</c:v>
                </c:pt>
                <c:pt idx="416">
                  <c:v>45287</c:v>
                </c:pt>
                <c:pt idx="417">
                  <c:v>45288</c:v>
                </c:pt>
                <c:pt idx="418">
                  <c:v>45289</c:v>
                </c:pt>
                <c:pt idx="419">
                  <c:v>45292</c:v>
                </c:pt>
                <c:pt idx="420">
                  <c:v>45293</c:v>
                </c:pt>
                <c:pt idx="421">
                  <c:v>45294</c:v>
                </c:pt>
                <c:pt idx="422">
                  <c:v>45295</c:v>
                </c:pt>
                <c:pt idx="423">
                  <c:v>45296</c:v>
                </c:pt>
                <c:pt idx="424">
                  <c:v>45299</c:v>
                </c:pt>
                <c:pt idx="425">
                  <c:v>45300</c:v>
                </c:pt>
                <c:pt idx="426">
                  <c:v>45301</c:v>
                </c:pt>
                <c:pt idx="427">
                  <c:v>45302</c:v>
                </c:pt>
                <c:pt idx="428">
                  <c:v>45303</c:v>
                </c:pt>
                <c:pt idx="429">
                  <c:v>45306</c:v>
                </c:pt>
                <c:pt idx="430">
                  <c:v>45307</c:v>
                </c:pt>
                <c:pt idx="431">
                  <c:v>45308</c:v>
                </c:pt>
                <c:pt idx="432">
                  <c:v>45309</c:v>
                </c:pt>
                <c:pt idx="433">
                  <c:v>45310</c:v>
                </c:pt>
                <c:pt idx="434">
                  <c:v>45311</c:v>
                </c:pt>
                <c:pt idx="435">
                  <c:v>45314</c:v>
                </c:pt>
                <c:pt idx="436">
                  <c:v>45315</c:v>
                </c:pt>
                <c:pt idx="437">
                  <c:v>45316</c:v>
                </c:pt>
                <c:pt idx="438">
                  <c:v>45320</c:v>
                </c:pt>
                <c:pt idx="439">
                  <c:v>45321</c:v>
                </c:pt>
                <c:pt idx="440">
                  <c:v>45322</c:v>
                </c:pt>
                <c:pt idx="441">
                  <c:v>45323</c:v>
                </c:pt>
                <c:pt idx="442">
                  <c:v>45324</c:v>
                </c:pt>
                <c:pt idx="443">
                  <c:v>45327</c:v>
                </c:pt>
                <c:pt idx="444">
                  <c:v>45328</c:v>
                </c:pt>
                <c:pt idx="445">
                  <c:v>45329</c:v>
                </c:pt>
                <c:pt idx="446">
                  <c:v>45330</c:v>
                </c:pt>
                <c:pt idx="447">
                  <c:v>45331</c:v>
                </c:pt>
                <c:pt idx="448">
                  <c:v>45334</c:v>
                </c:pt>
                <c:pt idx="449">
                  <c:v>45335</c:v>
                </c:pt>
                <c:pt idx="450">
                  <c:v>45336</c:v>
                </c:pt>
                <c:pt idx="451">
                  <c:v>45337</c:v>
                </c:pt>
                <c:pt idx="452">
                  <c:v>45341</c:v>
                </c:pt>
                <c:pt idx="453">
                  <c:v>45342</c:v>
                </c:pt>
                <c:pt idx="454">
                  <c:v>45343</c:v>
                </c:pt>
                <c:pt idx="455">
                  <c:v>45344</c:v>
                </c:pt>
                <c:pt idx="456">
                  <c:v>45345</c:v>
                </c:pt>
                <c:pt idx="457">
                  <c:v>45348</c:v>
                </c:pt>
                <c:pt idx="458">
                  <c:v>45349</c:v>
                </c:pt>
                <c:pt idx="459">
                  <c:v>45350</c:v>
                </c:pt>
                <c:pt idx="460">
                  <c:v>45351</c:v>
                </c:pt>
                <c:pt idx="461">
                  <c:v>45352</c:v>
                </c:pt>
                <c:pt idx="462">
                  <c:v>45353</c:v>
                </c:pt>
                <c:pt idx="463">
                  <c:v>45355</c:v>
                </c:pt>
                <c:pt idx="464">
                  <c:v>45356</c:v>
                </c:pt>
                <c:pt idx="465">
                  <c:v>45357</c:v>
                </c:pt>
                <c:pt idx="466">
                  <c:v>45358</c:v>
                </c:pt>
                <c:pt idx="467">
                  <c:v>45362</c:v>
                </c:pt>
                <c:pt idx="468">
                  <c:v>45363</c:v>
                </c:pt>
                <c:pt idx="469">
                  <c:v>45364</c:v>
                </c:pt>
                <c:pt idx="470">
                  <c:v>45365</c:v>
                </c:pt>
                <c:pt idx="471">
                  <c:v>45366</c:v>
                </c:pt>
                <c:pt idx="472">
                  <c:v>45369</c:v>
                </c:pt>
                <c:pt idx="473">
                  <c:v>45370</c:v>
                </c:pt>
                <c:pt idx="474">
                  <c:v>45371</c:v>
                </c:pt>
                <c:pt idx="475">
                  <c:v>45372</c:v>
                </c:pt>
                <c:pt idx="476">
                  <c:v>45377</c:v>
                </c:pt>
                <c:pt idx="477">
                  <c:v>45378</c:v>
                </c:pt>
                <c:pt idx="478">
                  <c:v>45379</c:v>
                </c:pt>
                <c:pt idx="479">
                  <c:v>45383</c:v>
                </c:pt>
                <c:pt idx="480">
                  <c:v>45384</c:v>
                </c:pt>
                <c:pt idx="481">
                  <c:v>45385</c:v>
                </c:pt>
                <c:pt idx="482">
                  <c:v>45386</c:v>
                </c:pt>
                <c:pt idx="483">
                  <c:v>45387</c:v>
                </c:pt>
                <c:pt idx="484">
                  <c:v>45390</c:v>
                </c:pt>
                <c:pt idx="485">
                  <c:v>45391</c:v>
                </c:pt>
                <c:pt idx="486">
                  <c:v>45392</c:v>
                </c:pt>
                <c:pt idx="487">
                  <c:v>45394</c:v>
                </c:pt>
                <c:pt idx="488">
                  <c:v>45397</c:v>
                </c:pt>
                <c:pt idx="489">
                  <c:v>45398</c:v>
                </c:pt>
                <c:pt idx="490">
                  <c:v>45400</c:v>
                </c:pt>
                <c:pt idx="491">
                  <c:v>45401</c:v>
                </c:pt>
                <c:pt idx="492">
                  <c:v>45404</c:v>
                </c:pt>
                <c:pt idx="493">
                  <c:v>45405</c:v>
                </c:pt>
                <c:pt idx="494">
                  <c:v>45406</c:v>
                </c:pt>
                <c:pt idx="495">
                  <c:v>45407</c:v>
                </c:pt>
                <c:pt idx="496">
                  <c:v>45408</c:v>
                </c:pt>
                <c:pt idx="497">
                  <c:v>45411</c:v>
                </c:pt>
                <c:pt idx="498">
                  <c:v>45412</c:v>
                </c:pt>
                <c:pt idx="499">
                  <c:v>45414</c:v>
                </c:pt>
                <c:pt idx="500">
                  <c:v>45415</c:v>
                </c:pt>
                <c:pt idx="501">
                  <c:v>45418</c:v>
                </c:pt>
                <c:pt idx="502">
                  <c:v>45419</c:v>
                </c:pt>
                <c:pt idx="503">
                  <c:v>45420</c:v>
                </c:pt>
                <c:pt idx="504">
                  <c:v>45421</c:v>
                </c:pt>
                <c:pt idx="505">
                  <c:v>45422</c:v>
                </c:pt>
                <c:pt idx="506">
                  <c:v>45425</c:v>
                </c:pt>
                <c:pt idx="507">
                  <c:v>45426</c:v>
                </c:pt>
                <c:pt idx="508">
                  <c:v>45427</c:v>
                </c:pt>
                <c:pt idx="509">
                  <c:v>45428</c:v>
                </c:pt>
                <c:pt idx="510">
                  <c:v>45429</c:v>
                </c:pt>
                <c:pt idx="511">
                  <c:v>45430</c:v>
                </c:pt>
                <c:pt idx="512">
                  <c:v>45433</c:v>
                </c:pt>
                <c:pt idx="513">
                  <c:v>45434</c:v>
                </c:pt>
                <c:pt idx="514">
                  <c:v>45435</c:v>
                </c:pt>
                <c:pt idx="515">
                  <c:v>45436</c:v>
                </c:pt>
                <c:pt idx="516">
                  <c:v>45439</c:v>
                </c:pt>
                <c:pt idx="517">
                  <c:v>45440</c:v>
                </c:pt>
                <c:pt idx="518">
                  <c:v>45441</c:v>
                </c:pt>
                <c:pt idx="519">
                  <c:v>45442</c:v>
                </c:pt>
                <c:pt idx="520">
                  <c:v>45443</c:v>
                </c:pt>
                <c:pt idx="521">
                  <c:v>45446</c:v>
                </c:pt>
                <c:pt idx="522">
                  <c:v>45447</c:v>
                </c:pt>
                <c:pt idx="523">
                  <c:v>45448</c:v>
                </c:pt>
                <c:pt idx="524">
                  <c:v>45449</c:v>
                </c:pt>
                <c:pt idx="525">
                  <c:v>45450</c:v>
                </c:pt>
                <c:pt idx="526">
                  <c:v>45453</c:v>
                </c:pt>
                <c:pt idx="527">
                  <c:v>45454</c:v>
                </c:pt>
                <c:pt idx="528">
                  <c:v>45455</c:v>
                </c:pt>
                <c:pt idx="529">
                  <c:v>45456</c:v>
                </c:pt>
                <c:pt idx="530">
                  <c:v>45457</c:v>
                </c:pt>
                <c:pt idx="531">
                  <c:v>45461</c:v>
                </c:pt>
                <c:pt idx="532">
                  <c:v>45462</c:v>
                </c:pt>
                <c:pt idx="533">
                  <c:v>45463</c:v>
                </c:pt>
                <c:pt idx="534">
                  <c:v>45464</c:v>
                </c:pt>
                <c:pt idx="535">
                  <c:v>45467</c:v>
                </c:pt>
                <c:pt idx="536">
                  <c:v>45468</c:v>
                </c:pt>
                <c:pt idx="537">
                  <c:v>45469</c:v>
                </c:pt>
                <c:pt idx="538">
                  <c:v>45470</c:v>
                </c:pt>
                <c:pt idx="539">
                  <c:v>45471</c:v>
                </c:pt>
                <c:pt idx="540">
                  <c:v>45474</c:v>
                </c:pt>
                <c:pt idx="541">
                  <c:v>45475</c:v>
                </c:pt>
                <c:pt idx="542">
                  <c:v>45476</c:v>
                </c:pt>
                <c:pt idx="543">
                  <c:v>45477</c:v>
                </c:pt>
                <c:pt idx="544">
                  <c:v>45478</c:v>
                </c:pt>
                <c:pt idx="545">
                  <c:v>45481</c:v>
                </c:pt>
                <c:pt idx="546">
                  <c:v>45482</c:v>
                </c:pt>
                <c:pt idx="547">
                  <c:v>45483</c:v>
                </c:pt>
                <c:pt idx="548">
                  <c:v>45484</c:v>
                </c:pt>
                <c:pt idx="549">
                  <c:v>45485</c:v>
                </c:pt>
                <c:pt idx="550">
                  <c:v>45488</c:v>
                </c:pt>
                <c:pt idx="551">
                  <c:v>45489</c:v>
                </c:pt>
                <c:pt idx="552">
                  <c:v>45491</c:v>
                </c:pt>
                <c:pt idx="553">
                  <c:v>45492</c:v>
                </c:pt>
                <c:pt idx="554">
                  <c:v>45495</c:v>
                </c:pt>
                <c:pt idx="555">
                  <c:v>45496</c:v>
                </c:pt>
                <c:pt idx="556">
                  <c:v>45497</c:v>
                </c:pt>
                <c:pt idx="557">
                  <c:v>45498</c:v>
                </c:pt>
                <c:pt idx="558">
                  <c:v>45499</c:v>
                </c:pt>
                <c:pt idx="559">
                  <c:v>45502</c:v>
                </c:pt>
                <c:pt idx="560">
                  <c:v>45503</c:v>
                </c:pt>
                <c:pt idx="561">
                  <c:v>45504</c:v>
                </c:pt>
                <c:pt idx="562">
                  <c:v>45505</c:v>
                </c:pt>
                <c:pt idx="563">
                  <c:v>45506</c:v>
                </c:pt>
                <c:pt idx="564">
                  <c:v>45509</c:v>
                </c:pt>
                <c:pt idx="565">
                  <c:v>45510</c:v>
                </c:pt>
                <c:pt idx="566">
                  <c:v>45511</c:v>
                </c:pt>
                <c:pt idx="567">
                  <c:v>45512</c:v>
                </c:pt>
                <c:pt idx="568">
                  <c:v>45513</c:v>
                </c:pt>
                <c:pt idx="569">
                  <c:v>45516</c:v>
                </c:pt>
                <c:pt idx="570">
                  <c:v>45517</c:v>
                </c:pt>
                <c:pt idx="571">
                  <c:v>45518</c:v>
                </c:pt>
                <c:pt idx="572">
                  <c:v>45520</c:v>
                </c:pt>
                <c:pt idx="573">
                  <c:v>45523</c:v>
                </c:pt>
                <c:pt idx="574">
                  <c:v>45524</c:v>
                </c:pt>
                <c:pt idx="575">
                  <c:v>45525</c:v>
                </c:pt>
                <c:pt idx="576">
                  <c:v>45526</c:v>
                </c:pt>
                <c:pt idx="577">
                  <c:v>45527</c:v>
                </c:pt>
                <c:pt idx="578">
                  <c:v>45530</c:v>
                </c:pt>
                <c:pt idx="579">
                  <c:v>45531</c:v>
                </c:pt>
                <c:pt idx="580">
                  <c:v>45532</c:v>
                </c:pt>
                <c:pt idx="581">
                  <c:v>45533</c:v>
                </c:pt>
                <c:pt idx="582">
                  <c:v>45534</c:v>
                </c:pt>
                <c:pt idx="583">
                  <c:v>45537</c:v>
                </c:pt>
                <c:pt idx="584">
                  <c:v>45538</c:v>
                </c:pt>
                <c:pt idx="585">
                  <c:v>45539</c:v>
                </c:pt>
                <c:pt idx="586">
                  <c:v>45540</c:v>
                </c:pt>
                <c:pt idx="587">
                  <c:v>45541</c:v>
                </c:pt>
                <c:pt idx="588">
                  <c:v>45544</c:v>
                </c:pt>
                <c:pt idx="589">
                  <c:v>45545</c:v>
                </c:pt>
                <c:pt idx="590">
                  <c:v>45546</c:v>
                </c:pt>
                <c:pt idx="591">
                  <c:v>45547</c:v>
                </c:pt>
                <c:pt idx="592">
                  <c:v>45548</c:v>
                </c:pt>
                <c:pt idx="593">
                  <c:v>45551</c:v>
                </c:pt>
                <c:pt idx="594">
                  <c:v>45552</c:v>
                </c:pt>
                <c:pt idx="595">
                  <c:v>45553</c:v>
                </c:pt>
                <c:pt idx="596">
                  <c:v>45554</c:v>
                </c:pt>
                <c:pt idx="597">
                  <c:v>45555</c:v>
                </c:pt>
                <c:pt idx="598">
                  <c:v>45558</c:v>
                </c:pt>
                <c:pt idx="599">
                  <c:v>45559</c:v>
                </c:pt>
                <c:pt idx="600">
                  <c:v>45560</c:v>
                </c:pt>
                <c:pt idx="601">
                  <c:v>45561</c:v>
                </c:pt>
                <c:pt idx="602">
                  <c:v>45562</c:v>
                </c:pt>
                <c:pt idx="603">
                  <c:v>45565</c:v>
                </c:pt>
                <c:pt idx="604">
                  <c:v>45566</c:v>
                </c:pt>
                <c:pt idx="605">
                  <c:v>45568</c:v>
                </c:pt>
                <c:pt idx="606">
                  <c:v>45569</c:v>
                </c:pt>
                <c:pt idx="607">
                  <c:v>45572</c:v>
                </c:pt>
                <c:pt idx="608">
                  <c:v>45573</c:v>
                </c:pt>
                <c:pt idx="609">
                  <c:v>45574</c:v>
                </c:pt>
                <c:pt idx="610">
                  <c:v>45575</c:v>
                </c:pt>
                <c:pt idx="611">
                  <c:v>45576</c:v>
                </c:pt>
                <c:pt idx="612">
                  <c:v>45579</c:v>
                </c:pt>
                <c:pt idx="613">
                  <c:v>45580</c:v>
                </c:pt>
                <c:pt idx="614">
                  <c:v>45581</c:v>
                </c:pt>
                <c:pt idx="615">
                  <c:v>45582</c:v>
                </c:pt>
                <c:pt idx="616">
                  <c:v>45583</c:v>
                </c:pt>
                <c:pt idx="617">
                  <c:v>45586</c:v>
                </c:pt>
                <c:pt idx="618">
                  <c:v>45587</c:v>
                </c:pt>
                <c:pt idx="619">
                  <c:v>45588</c:v>
                </c:pt>
                <c:pt idx="620">
                  <c:v>45589</c:v>
                </c:pt>
                <c:pt idx="621">
                  <c:v>45590</c:v>
                </c:pt>
                <c:pt idx="622">
                  <c:v>45593</c:v>
                </c:pt>
                <c:pt idx="623">
                  <c:v>45594</c:v>
                </c:pt>
                <c:pt idx="624">
                  <c:v>45595</c:v>
                </c:pt>
                <c:pt idx="625">
                  <c:v>45596</c:v>
                </c:pt>
                <c:pt idx="626">
                  <c:v>45597</c:v>
                </c:pt>
                <c:pt idx="627">
                  <c:v>45600</c:v>
                </c:pt>
                <c:pt idx="628">
                  <c:v>45601</c:v>
                </c:pt>
                <c:pt idx="629">
                  <c:v>45602</c:v>
                </c:pt>
                <c:pt idx="630">
                  <c:v>45603</c:v>
                </c:pt>
                <c:pt idx="631">
                  <c:v>45604</c:v>
                </c:pt>
                <c:pt idx="632">
                  <c:v>45607</c:v>
                </c:pt>
                <c:pt idx="633">
                  <c:v>45608</c:v>
                </c:pt>
                <c:pt idx="634">
                  <c:v>45609</c:v>
                </c:pt>
                <c:pt idx="635">
                  <c:v>45610</c:v>
                </c:pt>
                <c:pt idx="636">
                  <c:v>45614</c:v>
                </c:pt>
                <c:pt idx="637">
                  <c:v>45615</c:v>
                </c:pt>
                <c:pt idx="638">
                  <c:v>45617</c:v>
                </c:pt>
                <c:pt idx="639">
                  <c:v>45618</c:v>
                </c:pt>
                <c:pt idx="640">
                  <c:v>45621</c:v>
                </c:pt>
                <c:pt idx="641">
                  <c:v>45622</c:v>
                </c:pt>
                <c:pt idx="642">
                  <c:v>45623</c:v>
                </c:pt>
                <c:pt idx="643">
                  <c:v>45624</c:v>
                </c:pt>
                <c:pt idx="644">
                  <c:v>45625</c:v>
                </c:pt>
                <c:pt idx="645">
                  <c:v>45628</c:v>
                </c:pt>
                <c:pt idx="646">
                  <c:v>45629</c:v>
                </c:pt>
                <c:pt idx="647">
                  <c:v>45630</c:v>
                </c:pt>
                <c:pt idx="648">
                  <c:v>45631</c:v>
                </c:pt>
                <c:pt idx="649">
                  <c:v>45632</c:v>
                </c:pt>
                <c:pt idx="650">
                  <c:v>45635</c:v>
                </c:pt>
                <c:pt idx="651">
                  <c:v>45636</c:v>
                </c:pt>
                <c:pt idx="652">
                  <c:v>45637</c:v>
                </c:pt>
                <c:pt idx="653">
                  <c:v>45638</c:v>
                </c:pt>
                <c:pt idx="654">
                  <c:v>45639</c:v>
                </c:pt>
                <c:pt idx="655">
                  <c:v>45642</c:v>
                </c:pt>
                <c:pt idx="656">
                  <c:v>45643</c:v>
                </c:pt>
                <c:pt idx="657">
                  <c:v>45644</c:v>
                </c:pt>
                <c:pt idx="658">
                  <c:v>45645</c:v>
                </c:pt>
                <c:pt idx="659">
                  <c:v>45646</c:v>
                </c:pt>
                <c:pt idx="660">
                  <c:v>45649</c:v>
                </c:pt>
                <c:pt idx="661">
                  <c:v>45650</c:v>
                </c:pt>
                <c:pt idx="662">
                  <c:v>45652</c:v>
                </c:pt>
                <c:pt idx="663">
                  <c:v>45653</c:v>
                </c:pt>
                <c:pt idx="664">
                  <c:v>45656</c:v>
                </c:pt>
                <c:pt idx="665">
                  <c:v>45657</c:v>
                </c:pt>
                <c:pt idx="666">
                  <c:v>45658</c:v>
                </c:pt>
                <c:pt idx="667">
                  <c:v>45659</c:v>
                </c:pt>
                <c:pt idx="668">
                  <c:v>45660</c:v>
                </c:pt>
                <c:pt idx="669">
                  <c:v>45663</c:v>
                </c:pt>
                <c:pt idx="670">
                  <c:v>45664</c:v>
                </c:pt>
                <c:pt idx="671">
                  <c:v>45665</c:v>
                </c:pt>
                <c:pt idx="672">
                  <c:v>45666</c:v>
                </c:pt>
                <c:pt idx="673">
                  <c:v>45667</c:v>
                </c:pt>
                <c:pt idx="674">
                  <c:v>45670</c:v>
                </c:pt>
                <c:pt idx="675">
                  <c:v>45671</c:v>
                </c:pt>
                <c:pt idx="676">
                  <c:v>45672</c:v>
                </c:pt>
                <c:pt idx="677">
                  <c:v>45673</c:v>
                </c:pt>
                <c:pt idx="678">
                  <c:v>45674</c:v>
                </c:pt>
                <c:pt idx="679">
                  <c:v>45677</c:v>
                </c:pt>
                <c:pt idx="680">
                  <c:v>45678</c:v>
                </c:pt>
                <c:pt idx="681">
                  <c:v>45679</c:v>
                </c:pt>
                <c:pt idx="682">
                  <c:v>45680</c:v>
                </c:pt>
                <c:pt idx="683">
                  <c:v>45681</c:v>
                </c:pt>
                <c:pt idx="684">
                  <c:v>45684</c:v>
                </c:pt>
                <c:pt idx="685">
                  <c:v>45685</c:v>
                </c:pt>
                <c:pt idx="686">
                  <c:v>45686</c:v>
                </c:pt>
                <c:pt idx="687">
                  <c:v>45687</c:v>
                </c:pt>
                <c:pt idx="688">
                  <c:v>45688</c:v>
                </c:pt>
                <c:pt idx="689">
                  <c:v>45689</c:v>
                </c:pt>
                <c:pt idx="690">
                  <c:v>45691</c:v>
                </c:pt>
                <c:pt idx="691">
                  <c:v>45692</c:v>
                </c:pt>
                <c:pt idx="692">
                  <c:v>45693</c:v>
                </c:pt>
                <c:pt idx="693">
                  <c:v>45694</c:v>
                </c:pt>
                <c:pt idx="694">
                  <c:v>45695</c:v>
                </c:pt>
                <c:pt idx="695">
                  <c:v>45698</c:v>
                </c:pt>
                <c:pt idx="696">
                  <c:v>45699</c:v>
                </c:pt>
                <c:pt idx="697">
                  <c:v>45700</c:v>
                </c:pt>
                <c:pt idx="698">
                  <c:v>45701</c:v>
                </c:pt>
                <c:pt idx="699">
                  <c:v>45702</c:v>
                </c:pt>
                <c:pt idx="700">
                  <c:v>45705</c:v>
                </c:pt>
                <c:pt idx="701">
                  <c:v>45706</c:v>
                </c:pt>
                <c:pt idx="702">
                  <c:v>45707</c:v>
                </c:pt>
                <c:pt idx="703">
                  <c:v>45708</c:v>
                </c:pt>
                <c:pt idx="704">
                  <c:v>45709</c:v>
                </c:pt>
                <c:pt idx="705">
                  <c:v>45712</c:v>
                </c:pt>
                <c:pt idx="706">
                  <c:v>45713</c:v>
                </c:pt>
                <c:pt idx="707">
                  <c:v>45715</c:v>
                </c:pt>
                <c:pt idx="708">
                  <c:v>45716</c:v>
                </c:pt>
                <c:pt idx="709">
                  <c:v>45719</c:v>
                </c:pt>
                <c:pt idx="710">
                  <c:v>45720</c:v>
                </c:pt>
                <c:pt idx="711">
                  <c:v>45721</c:v>
                </c:pt>
                <c:pt idx="712">
                  <c:v>45722</c:v>
                </c:pt>
                <c:pt idx="713">
                  <c:v>45723</c:v>
                </c:pt>
                <c:pt idx="714">
                  <c:v>45726</c:v>
                </c:pt>
                <c:pt idx="715">
                  <c:v>45727</c:v>
                </c:pt>
                <c:pt idx="716">
                  <c:v>45728</c:v>
                </c:pt>
                <c:pt idx="717">
                  <c:v>45729</c:v>
                </c:pt>
                <c:pt idx="718">
                  <c:v>45733</c:v>
                </c:pt>
                <c:pt idx="719">
                  <c:v>45734</c:v>
                </c:pt>
                <c:pt idx="720">
                  <c:v>45735</c:v>
                </c:pt>
                <c:pt idx="721">
                  <c:v>45736</c:v>
                </c:pt>
                <c:pt idx="722">
                  <c:v>45737</c:v>
                </c:pt>
                <c:pt idx="723">
                  <c:v>45740</c:v>
                </c:pt>
                <c:pt idx="724">
                  <c:v>45741</c:v>
                </c:pt>
                <c:pt idx="725">
                  <c:v>45742</c:v>
                </c:pt>
                <c:pt idx="726">
                  <c:v>45743</c:v>
                </c:pt>
                <c:pt idx="727">
                  <c:v>45744</c:v>
                </c:pt>
                <c:pt idx="728">
                  <c:v>45748</c:v>
                </c:pt>
                <c:pt idx="729">
                  <c:v>45749</c:v>
                </c:pt>
                <c:pt idx="730">
                  <c:v>45750</c:v>
                </c:pt>
                <c:pt idx="731">
                  <c:v>45751</c:v>
                </c:pt>
                <c:pt idx="732">
                  <c:v>45754</c:v>
                </c:pt>
                <c:pt idx="733">
                  <c:v>45755</c:v>
                </c:pt>
                <c:pt idx="734">
                  <c:v>45756</c:v>
                </c:pt>
                <c:pt idx="735">
                  <c:v>45758</c:v>
                </c:pt>
                <c:pt idx="736">
                  <c:v>45762</c:v>
                </c:pt>
                <c:pt idx="737">
                  <c:v>45763</c:v>
                </c:pt>
                <c:pt idx="738">
                  <c:v>45764</c:v>
                </c:pt>
                <c:pt idx="739">
                  <c:v>45768</c:v>
                </c:pt>
                <c:pt idx="740">
                  <c:v>45769</c:v>
                </c:pt>
                <c:pt idx="741">
                  <c:v>45770</c:v>
                </c:pt>
                <c:pt idx="742">
                  <c:v>45771</c:v>
                </c:pt>
              </c:numCache>
            </c:numRef>
          </c:cat>
          <c:val>
            <c:numRef>
              <c:f>[Rebased_Data.xlsx]Laurus!$D$3:$D$745</c:f>
              <c:numCache>
                <c:formatCode>#,##0</c:formatCode>
                <c:ptCount val="743"/>
                <c:pt idx="0" formatCode="General">
                  <c:v>100</c:v>
                </c:pt>
                <c:pt idx="1">
                  <c:v>96.271043771043765</c:v>
                </c:pt>
                <c:pt idx="2">
                  <c:v>97.441077441077425</c:v>
                </c:pt>
                <c:pt idx="3">
                  <c:v>96.279461279461273</c:v>
                </c:pt>
                <c:pt idx="4">
                  <c:v>98.257575757575751</c:v>
                </c:pt>
                <c:pt idx="5">
                  <c:v>99.789562289562284</c:v>
                </c:pt>
                <c:pt idx="6">
                  <c:v>97.46632996632998</c:v>
                </c:pt>
                <c:pt idx="7">
                  <c:v>96.994949494949495</c:v>
                </c:pt>
                <c:pt idx="8">
                  <c:v>94.941077441077454</c:v>
                </c:pt>
                <c:pt idx="9">
                  <c:v>91.355218855218851</c:v>
                </c:pt>
                <c:pt idx="10">
                  <c:v>88.400673400673398</c:v>
                </c:pt>
                <c:pt idx="11">
                  <c:v>91.07744107744108</c:v>
                </c:pt>
                <c:pt idx="12">
                  <c:v>90.143097643097661</c:v>
                </c:pt>
                <c:pt idx="13">
                  <c:v>90.648148148148167</c:v>
                </c:pt>
                <c:pt idx="14">
                  <c:v>91.296296296296291</c:v>
                </c:pt>
                <c:pt idx="15">
                  <c:v>94.124579124579128</c:v>
                </c:pt>
                <c:pt idx="16">
                  <c:v>95.387205387205384</c:v>
                </c:pt>
                <c:pt idx="17">
                  <c:v>94.318181818181813</c:v>
                </c:pt>
                <c:pt idx="18">
                  <c:v>96.708754208754215</c:v>
                </c:pt>
                <c:pt idx="19">
                  <c:v>96.388888888888872</c:v>
                </c:pt>
                <c:pt idx="20">
                  <c:v>95.479797979797979</c:v>
                </c:pt>
                <c:pt idx="21">
                  <c:v>93.257575757575765</c:v>
                </c:pt>
                <c:pt idx="22">
                  <c:v>94.14141414141416</c:v>
                </c:pt>
                <c:pt idx="23">
                  <c:v>95.387205387205384</c:v>
                </c:pt>
                <c:pt idx="24">
                  <c:v>94.755892255892249</c:v>
                </c:pt>
                <c:pt idx="25">
                  <c:v>95.555555555555557</c:v>
                </c:pt>
                <c:pt idx="26">
                  <c:v>94.309764309764319</c:v>
                </c:pt>
                <c:pt idx="27">
                  <c:v>94.377104377104374</c:v>
                </c:pt>
                <c:pt idx="28">
                  <c:v>93.240740740740748</c:v>
                </c:pt>
                <c:pt idx="29">
                  <c:v>92.828282828282823</c:v>
                </c:pt>
                <c:pt idx="30">
                  <c:v>91.557239057239059</c:v>
                </c:pt>
                <c:pt idx="31">
                  <c:v>92.306397306397301</c:v>
                </c:pt>
                <c:pt idx="32">
                  <c:v>92.558922558922546</c:v>
                </c:pt>
                <c:pt idx="33">
                  <c:v>91.986531986531986</c:v>
                </c:pt>
                <c:pt idx="34">
                  <c:v>88.813131313131308</c:v>
                </c:pt>
                <c:pt idx="35">
                  <c:v>87.045454545454533</c:v>
                </c:pt>
                <c:pt idx="36">
                  <c:v>86.42255892255892</c:v>
                </c:pt>
                <c:pt idx="37">
                  <c:v>82.887205387205384</c:v>
                </c:pt>
                <c:pt idx="38">
                  <c:v>78.880471380471377</c:v>
                </c:pt>
                <c:pt idx="39">
                  <c:v>74.772727272727266</c:v>
                </c:pt>
                <c:pt idx="40">
                  <c:v>77.432659932659931</c:v>
                </c:pt>
                <c:pt idx="41">
                  <c:v>76.001683501683502</c:v>
                </c:pt>
                <c:pt idx="42">
                  <c:v>77.37373737373737</c:v>
                </c:pt>
                <c:pt idx="43">
                  <c:v>78.552188552188554</c:v>
                </c:pt>
                <c:pt idx="44">
                  <c:v>78.627946127946132</c:v>
                </c:pt>
                <c:pt idx="45">
                  <c:v>78.905723905723903</c:v>
                </c:pt>
                <c:pt idx="46">
                  <c:v>78.552188552188554</c:v>
                </c:pt>
                <c:pt idx="47">
                  <c:v>78.198653198653204</c:v>
                </c:pt>
                <c:pt idx="48">
                  <c:v>78.493265993265993</c:v>
                </c:pt>
                <c:pt idx="49">
                  <c:v>78.939393939393938</c:v>
                </c:pt>
                <c:pt idx="50">
                  <c:v>77.996632996632997</c:v>
                </c:pt>
                <c:pt idx="51">
                  <c:v>78.92255892255892</c:v>
                </c:pt>
                <c:pt idx="52">
                  <c:v>82.617845117845121</c:v>
                </c:pt>
                <c:pt idx="53">
                  <c:v>82.053872053872055</c:v>
                </c:pt>
                <c:pt idx="54">
                  <c:v>82.78619528619528</c:v>
                </c:pt>
                <c:pt idx="55">
                  <c:v>82.845117845117841</c:v>
                </c:pt>
                <c:pt idx="56">
                  <c:v>86.287878787878782</c:v>
                </c:pt>
                <c:pt idx="57">
                  <c:v>87.811447811447806</c:v>
                </c:pt>
                <c:pt idx="58">
                  <c:v>87.971380471380456</c:v>
                </c:pt>
                <c:pt idx="59">
                  <c:v>85.058922558922561</c:v>
                </c:pt>
                <c:pt idx="60">
                  <c:v>85.690235690235696</c:v>
                </c:pt>
                <c:pt idx="61">
                  <c:v>86.616161616161619</c:v>
                </c:pt>
                <c:pt idx="62">
                  <c:v>86.178451178451184</c:v>
                </c:pt>
                <c:pt idx="63">
                  <c:v>85.690235690235696</c:v>
                </c:pt>
                <c:pt idx="64">
                  <c:v>83.686868686868692</c:v>
                </c:pt>
                <c:pt idx="65">
                  <c:v>81.54882154882155</c:v>
                </c:pt>
                <c:pt idx="66">
                  <c:v>86.616161616161619</c:v>
                </c:pt>
                <c:pt idx="67">
                  <c:v>88.333333333333343</c:v>
                </c:pt>
                <c:pt idx="68">
                  <c:v>88.005050505050505</c:v>
                </c:pt>
                <c:pt idx="69">
                  <c:v>88.493265993265993</c:v>
                </c:pt>
                <c:pt idx="70">
                  <c:v>87.693602693602699</c:v>
                </c:pt>
                <c:pt idx="71">
                  <c:v>87.971380471380456</c:v>
                </c:pt>
                <c:pt idx="72">
                  <c:v>91.548821548821536</c:v>
                </c:pt>
                <c:pt idx="73">
                  <c:v>91.792929292929287</c:v>
                </c:pt>
                <c:pt idx="74">
                  <c:v>92.72727272727272</c:v>
                </c:pt>
                <c:pt idx="75">
                  <c:v>94.057239057239073</c:v>
                </c:pt>
                <c:pt idx="76">
                  <c:v>95.126262626262616</c:v>
                </c:pt>
                <c:pt idx="77">
                  <c:v>95.244107744107751</c:v>
                </c:pt>
                <c:pt idx="78">
                  <c:v>97.205387205387211</c:v>
                </c:pt>
                <c:pt idx="79">
                  <c:v>99.570707070707087</c:v>
                </c:pt>
                <c:pt idx="80">
                  <c:v>99.368686868686865</c:v>
                </c:pt>
                <c:pt idx="81">
                  <c:v>97.94612794612793</c:v>
                </c:pt>
                <c:pt idx="82">
                  <c:v>96.178451178451169</c:v>
                </c:pt>
                <c:pt idx="83">
                  <c:v>98.215488215488222</c:v>
                </c:pt>
                <c:pt idx="84">
                  <c:v>98.063973063973066</c:v>
                </c:pt>
                <c:pt idx="85">
                  <c:v>96.574074074074076</c:v>
                </c:pt>
                <c:pt idx="86">
                  <c:v>95.479797979797979</c:v>
                </c:pt>
                <c:pt idx="87">
                  <c:v>97.037037037037038</c:v>
                </c:pt>
                <c:pt idx="88">
                  <c:v>97.432659932659931</c:v>
                </c:pt>
                <c:pt idx="89">
                  <c:v>96.691919191919197</c:v>
                </c:pt>
                <c:pt idx="90">
                  <c:v>95.892255892255889</c:v>
                </c:pt>
                <c:pt idx="91">
                  <c:v>94.730639730639737</c:v>
                </c:pt>
                <c:pt idx="92">
                  <c:v>94.393939393939405</c:v>
                </c:pt>
                <c:pt idx="93">
                  <c:v>94.149831649831654</c:v>
                </c:pt>
                <c:pt idx="94">
                  <c:v>94.436026936026948</c:v>
                </c:pt>
                <c:pt idx="95">
                  <c:v>93.32491582491582</c:v>
                </c:pt>
                <c:pt idx="96">
                  <c:v>92.045454545454547</c:v>
                </c:pt>
                <c:pt idx="97">
                  <c:v>93.055555555555557</c:v>
                </c:pt>
                <c:pt idx="98">
                  <c:v>92.31481481481481</c:v>
                </c:pt>
                <c:pt idx="99">
                  <c:v>89.419191919191917</c:v>
                </c:pt>
                <c:pt idx="100">
                  <c:v>86.986531986532</c:v>
                </c:pt>
                <c:pt idx="101">
                  <c:v>85.437710437710436</c:v>
                </c:pt>
                <c:pt idx="102">
                  <c:v>88.813131313131308</c:v>
                </c:pt>
                <c:pt idx="103">
                  <c:v>86.826599326599322</c:v>
                </c:pt>
                <c:pt idx="104">
                  <c:v>87.727272727272734</c:v>
                </c:pt>
                <c:pt idx="105">
                  <c:v>85.942760942760941</c:v>
                </c:pt>
                <c:pt idx="106">
                  <c:v>83.358585858585855</c:v>
                </c:pt>
                <c:pt idx="107">
                  <c:v>85.53872053872054</c:v>
                </c:pt>
                <c:pt idx="108">
                  <c:v>84.427609427609426</c:v>
                </c:pt>
                <c:pt idx="109">
                  <c:v>85.589225589225592</c:v>
                </c:pt>
                <c:pt idx="110">
                  <c:v>86.279461279461273</c:v>
                </c:pt>
                <c:pt idx="111">
                  <c:v>86.245791245791239</c:v>
                </c:pt>
                <c:pt idx="112">
                  <c:v>88.106060606060609</c:v>
                </c:pt>
                <c:pt idx="113">
                  <c:v>88.602693602693591</c:v>
                </c:pt>
                <c:pt idx="114">
                  <c:v>88.156565656565661</c:v>
                </c:pt>
                <c:pt idx="115">
                  <c:v>86.952861952861952</c:v>
                </c:pt>
                <c:pt idx="116">
                  <c:v>86.237373737373744</c:v>
                </c:pt>
                <c:pt idx="117">
                  <c:v>84.015151515151516</c:v>
                </c:pt>
                <c:pt idx="118">
                  <c:v>84.81481481481481</c:v>
                </c:pt>
                <c:pt idx="119">
                  <c:v>86.860269360269371</c:v>
                </c:pt>
                <c:pt idx="120">
                  <c:v>86.313131313131322</c:v>
                </c:pt>
                <c:pt idx="121">
                  <c:v>85.95117845117845</c:v>
                </c:pt>
                <c:pt idx="122">
                  <c:v>89.040404040404042</c:v>
                </c:pt>
                <c:pt idx="123">
                  <c:v>88.560606060606048</c:v>
                </c:pt>
                <c:pt idx="124">
                  <c:v>82.062289562289564</c:v>
                </c:pt>
                <c:pt idx="125">
                  <c:v>80.765993265993259</c:v>
                </c:pt>
                <c:pt idx="126">
                  <c:v>76.245791245791253</c:v>
                </c:pt>
                <c:pt idx="127">
                  <c:v>77.222222222222229</c:v>
                </c:pt>
                <c:pt idx="128">
                  <c:v>74.856902356902353</c:v>
                </c:pt>
                <c:pt idx="129">
                  <c:v>76.531986531986533</c:v>
                </c:pt>
                <c:pt idx="130">
                  <c:v>79.225589225589232</c:v>
                </c:pt>
                <c:pt idx="131">
                  <c:v>80.41245791245791</c:v>
                </c:pt>
                <c:pt idx="132">
                  <c:v>80.429292929292927</c:v>
                </c:pt>
                <c:pt idx="133">
                  <c:v>78.232323232323239</c:v>
                </c:pt>
                <c:pt idx="134">
                  <c:v>78.139730639730644</c:v>
                </c:pt>
                <c:pt idx="135">
                  <c:v>75.909090909090907</c:v>
                </c:pt>
                <c:pt idx="136">
                  <c:v>75.875420875420872</c:v>
                </c:pt>
                <c:pt idx="137">
                  <c:v>76.624579124579128</c:v>
                </c:pt>
                <c:pt idx="138">
                  <c:v>78.930976430976429</c:v>
                </c:pt>
                <c:pt idx="139">
                  <c:v>79.166666666666671</c:v>
                </c:pt>
                <c:pt idx="140">
                  <c:v>77.702020202020208</c:v>
                </c:pt>
                <c:pt idx="141">
                  <c:v>77.474747474747474</c:v>
                </c:pt>
                <c:pt idx="142">
                  <c:v>75.782828282828277</c:v>
                </c:pt>
                <c:pt idx="143">
                  <c:v>76.574074074074076</c:v>
                </c:pt>
                <c:pt idx="144">
                  <c:v>77.011784511784512</c:v>
                </c:pt>
                <c:pt idx="145">
                  <c:v>76.717171717171723</c:v>
                </c:pt>
                <c:pt idx="146">
                  <c:v>75.648148148148152</c:v>
                </c:pt>
                <c:pt idx="147">
                  <c:v>76.607744107744111</c:v>
                </c:pt>
                <c:pt idx="148">
                  <c:v>75.841750841750837</c:v>
                </c:pt>
                <c:pt idx="149">
                  <c:v>68.762626262626256</c:v>
                </c:pt>
                <c:pt idx="150">
                  <c:v>70.277777777777771</c:v>
                </c:pt>
                <c:pt idx="151">
                  <c:v>70.437710437710436</c:v>
                </c:pt>
                <c:pt idx="152">
                  <c:v>71.329966329966325</c:v>
                </c:pt>
                <c:pt idx="153">
                  <c:v>70.799663299663294</c:v>
                </c:pt>
                <c:pt idx="154">
                  <c:v>70.648148148148152</c:v>
                </c:pt>
                <c:pt idx="155">
                  <c:v>70.101010101010104</c:v>
                </c:pt>
                <c:pt idx="156">
                  <c:v>69.452861952861952</c:v>
                </c:pt>
                <c:pt idx="157">
                  <c:v>69.494949494949495</c:v>
                </c:pt>
                <c:pt idx="158">
                  <c:v>68.013468013468014</c:v>
                </c:pt>
                <c:pt idx="159">
                  <c:v>65.707070707070713</c:v>
                </c:pt>
                <c:pt idx="160">
                  <c:v>66.767676767676761</c:v>
                </c:pt>
                <c:pt idx="161">
                  <c:v>66.506734006734007</c:v>
                </c:pt>
                <c:pt idx="162">
                  <c:v>65.420875420875419</c:v>
                </c:pt>
                <c:pt idx="163">
                  <c:v>65.28619528619528</c:v>
                </c:pt>
                <c:pt idx="164">
                  <c:v>64.772727272727266</c:v>
                </c:pt>
                <c:pt idx="165">
                  <c:v>66.329966329966325</c:v>
                </c:pt>
                <c:pt idx="166">
                  <c:v>65.841750841750837</c:v>
                </c:pt>
                <c:pt idx="167">
                  <c:v>64.654882154882159</c:v>
                </c:pt>
                <c:pt idx="168">
                  <c:v>64.284511784511778</c:v>
                </c:pt>
                <c:pt idx="169">
                  <c:v>63.063973063973066</c:v>
                </c:pt>
                <c:pt idx="170">
                  <c:v>62.819865319865322</c:v>
                </c:pt>
                <c:pt idx="171">
                  <c:v>62.777777777777779</c:v>
                </c:pt>
                <c:pt idx="172">
                  <c:v>63.156565656565654</c:v>
                </c:pt>
                <c:pt idx="173">
                  <c:v>62.861952861952865</c:v>
                </c:pt>
                <c:pt idx="174">
                  <c:v>63.594276094276097</c:v>
                </c:pt>
                <c:pt idx="175">
                  <c:v>62.988215488215488</c:v>
                </c:pt>
                <c:pt idx="176">
                  <c:v>63.728956228956228</c:v>
                </c:pt>
                <c:pt idx="177">
                  <c:v>62.929292929292927</c:v>
                </c:pt>
                <c:pt idx="178">
                  <c:v>63.77946127946128</c:v>
                </c:pt>
                <c:pt idx="179">
                  <c:v>63.754208754208754</c:v>
                </c:pt>
                <c:pt idx="180">
                  <c:v>61.683501683501682</c:v>
                </c:pt>
                <c:pt idx="181">
                  <c:v>60.732323232323232</c:v>
                </c:pt>
                <c:pt idx="182">
                  <c:v>60.109427609427613</c:v>
                </c:pt>
                <c:pt idx="183">
                  <c:v>59.638047138047135</c:v>
                </c:pt>
                <c:pt idx="184">
                  <c:v>59.343434343434346</c:v>
                </c:pt>
                <c:pt idx="185">
                  <c:v>59.705387205387204</c:v>
                </c:pt>
                <c:pt idx="186">
                  <c:v>59.175084175084173</c:v>
                </c:pt>
                <c:pt idx="187">
                  <c:v>58.459595959595958</c:v>
                </c:pt>
                <c:pt idx="188">
                  <c:v>58.627946127946124</c:v>
                </c:pt>
                <c:pt idx="189">
                  <c:v>58.215488215488215</c:v>
                </c:pt>
                <c:pt idx="190">
                  <c:v>57.575757575757578</c:v>
                </c:pt>
                <c:pt idx="191">
                  <c:v>57.550505050505052</c:v>
                </c:pt>
                <c:pt idx="192">
                  <c:v>57.550505050505052</c:v>
                </c:pt>
                <c:pt idx="193">
                  <c:v>55.622895622895626</c:v>
                </c:pt>
                <c:pt idx="194">
                  <c:v>56.321548821548824</c:v>
                </c:pt>
                <c:pt idx="195">
                  <c:v>57.037037037037038</c:v>
                </c:pt>
                <c:pt idx="196">
                  <c:v>55.757575757575758</c:v>
                </c:pt>
                <c:pt idx="197">
                  <c:v>56.245791245791246</c:v>
                </c:pt>
                <c:pt idx="198">
                  <c:v>55.606060606060609</c:v>
                </c:pt>
                <c:pt idx="199">
                  <c:v>56.994949494949495</c:v>
                </c:pt>
                <c:pt idx="200">
                  <c:v>56.944444444444443</c:v>
                </c:pt>
                <c:pt idx="201">
                  <c:v>57.281144781144782</c:v>
                </c:pt>
                <c:pt idx="202">
                  <c:v>56.018518518518519</c:v>
                </c:pt>
                <c:pt idx="203">
                  <c:v>55.732323232323232</c:v>
                </c:pt>
                <c:pt idx="204">
                  <c:v>56.34680134680135</c:v>
                </c:pt>
                <c:pt idx="205">
                  <c:v>56.456228956228955</c:v>
                </c:pt>
                <c:pt idx="206">
                  <c:v>55.395622895622893</c:v>
                </c:pt>
                <c:pt idx="207">
                  <c:v>55.875420875420872</c:v>
                </c:pt>
                <c:pt idx="208">
                  <c:v>55.033670033670028</c:v>
                </c:pt>
                <c:pt idx="209">
                  <c:v>53.434343434343425</c:v>
                </c:pt>
                <c:pt idx="210">
                  <c:v>53.265993265993259</c:v>
                </c:pt>
                <c:pt idx="211">
                  <c:v>53.308080808080803</c:v>
                </c:pt>
                <c:pt idx="212">
                  <c:v>53.03872053872054</c:v>
                </c:pt>
                <c:pt idx="213">
                  <c:v>52.887205387205384</c:v>
                </c:pt>
                <c:pt idx="214">
                  <c:v>52.895622895622893</c:v>
                </c:pt>
                <c:pt idx="215">
                  <c:v>51.599326599326602</c:v>
                </c:pt>
                <c:pt idx="216">
                  <c:v>52.508417508417502</c:v>
                </c:pt>
                <c:pt idx="217">
                  <c:v>54.006734006734007</c:v>
                </c:pt>
                <c:pt idx="218">
                  <c:v>53.265993265993259</c:v>
                </c:pt>
                <c:pt idx="219">
                  <c:v>52.811447811447813</c:v>
                </c:pt>
                <c:pt idx="220">
                  <c:v>51.978114478114477</c:v>
                </c:pt>
                <c:pt idx="221">
                  <c:v>51.161616161616152</c:v>
                </c:pt>
                <c:pt idx="222">
                  <c:v>51.40572390572391</c:v>
                </c:pt>
                <c:pt idx="223">
                  <c:v>51.40572390572391</c:v>
                </c:pt>
                <c:pt idx="224">
                  <c:v>51.489898989898997</c:v>
                </c:pt>
                <c:pt idx="225">
                  <c:v>51.018518518518519</c:v>
                </c:pt>
                <c:pt idx="226">
                  <c:v>50.909090909090907</c:v>
                </c:pt>
                <c:pt idx="227">
                  <c:v>51.388888888888886</c:v>
                </c:pt>
                <c:pt idx="228">
                  <c:v>51.380471380471377</c:v>
                </c:pt>
                <c:pt idx="229">
                  <c:v>51.018518518518519</c:v>
                </c:pt>
                <c:pt idx="230">
                  <c:v>50.361952861952858</c:v>
                </c:pt>
                <c:pt idx="231">
                  <c:v>50.235690235690228</c:v>
                </c:pt>
                <c:pt idx="232">
                  <c:v>48.762626262626256</c:v>
                </c:pt>
                <c:pt idx="233">
                  <c:v>49.949494949494948</c:v>
                </c:pt>
                <c:pt idx="234">
                  <c:v>49.326599326599329</c:v>
                </c:pt>
                <c:pt idx="235">
                  <c:v>51.279461279461287</c:v>
                </c:pt>
                <c:pt idx="236">
                  <c:v>51.473063973063972</c:v>
                </c:pt>
                <c:pt idx="237">
                  <c:v>51.254208754208754</c:v>
                </c:pt>
                <c:pt idx="238">
                  <c:v>51.195286195286201</c:v>
                </c:pt>
                <c:pt idx="239">
                  <c:v>50.925925925925924</c:v>
                </c:pt>
                <c:pt idx="240">
                  <c:v>54.377104377104374</c:v>
                </c:pt>
                <c:pt idx="241">
                  <c:v>52.845117845117841</c:v>
                </c:pt>
                <c:pt idx="242">
                  <c:v>51.313131313131315</c:v>
                </c:pt>
                <c:pt idx="243">
                  <c:v>52.062289562289564</c:v>
                </c:pt>
                <c:pt idx="244">
                  <c:v>52.500000000000007</c:v>
                </c:pt>
                <c:pt idx="245">
                  <c:v>51.565656565656568</c:v>
                </c:pt>
                <c:pt idx="246">
                  <c:v>51.018518518518519</c:v>
                </c:pt>
                <c:pt idx="247">
                  <c:v>50.193602693602685</c:v>
                </c:pt>
                <c:pt idx="248">
                  <c:v>49.739057239057239</c:v>
                </c:pt>
                <c:pt idx="249">
                  <c:v>50.513468013468014</c:v>
                </c:pt>
                <c:pt idx="250">
                  <c:v>49.200336700336699</c:v>
                </c:pt>
                <c:pt idx="251">
                  <c:v>51.792929292929287</c:v>
                </c:pt>
                <c:pt idx="252">
                  <c:v>52.382154882154879</c:v>
                </c:pt>
                <c:pt idx="253">
                  <c:v>54.057239057239066</c:v>
                </c:pt>
                <c:pt idx="254">
                  <c:v>53.720538720538727</c:v>
                </c:pt>
                <c:pt idx="255">
                  <c:v>53.097643097643093</c:v>
                </c:pt>
                <c:pt idx="256">
                  <c:v>55.5976430976431</c:v>
                </c:pt>
                <c:pt idx="257">
                  <c:v>56.27946127946128</c:v>
                </c:pt>
                <c:pt idx="258">
                  <c:v>55.959595959595958</c:v>
                </c:pt>
                <c:pt idx="259">
                  <c:v>54.107744107744104</c:v>
                </c:pt>
                <c:pt idx="260">
                  <c:v>52.297979797979792</c:v>
                </c:pt>
                <c:pt idx="261">
                  <c:v>52.407407407407405</c:v>
                </c:pt>
                <c:pt idx="262">
                  <c:v>53.030303030303031</c:v>
                </c:pt>
                <c:pt idx="263">
                  <c:v>52.525252525252526</c:v>
                </c:pt>
                <c:pt idx="264">
                  <c:v>52.239057239057239</c:v>
                </c:pt>
                <c:pt idx="265">
                  <c:v>52.601010101010104</c:v>
                </c:pt>
                <c:pt idx="266">
                  <c:v>52.508417508417502</c:v>
                </c:pt>
                <c:pt idx="267">
                  <c:v>53.005050505050512</c:v>
                </c:pt>
                <c:pt idx="268">
                  <c:v>56.321548821548824</c:v>
                </c:pt>
                <c:pt idx="269">
                  <c:v>56.052188552188554</c:v>
                </c:pt>
                <c:pt idx="270">
                  <c:v>56.414141414141412</c:v>
                </c:pt>
                <c:pt idx="271">
                  <c:v>56.321548821548824</c:v>
                </c:pt>
                <c:pt idx="272">
                  <c:v>55.850168350168353</c:v>
                </c:pt>
                <c:pt idx="273">
                  <c:v>55.648148148148145</c:v>
                </c:pt>
                <c:pt idx="274">
                  <c:v>57.297979797979799</c:v>
                </c:pt>
                <c:pt idx="275">
                  <c:v>58.476430976430976</c:v>
                </c:pt>
                <c:pt idx="276">
                  <c:v>57.508417508417509</c:v>
                </c:pt>
                <c:pt idx="277">
                  <c:v>57.575757575757578</c:v>
                </c:pt>
                <c:pt idx="278">
                  <c:v>58.670033670033668</c:v>
                </c:pt>
                <c:pt idx="279">
                  <c:v>58.409090909090907</c:v>
                </c:pt>
                <c:pt idx="280">
                  <c:v>57.390572390572387</c:v>
                </c:pt>
                <c:pt idx="281">
                  <c:v>57.845117845117848</c:v>
                </c:pt>
                <c:pt idx="282">
                  <c:v>60.572390572390574</c:v>
                </c:pt>
                <c:pt idx="283">
                  <c:v>60.41245791245791</c:v>
                </c:pt>
                <c:pt idx="284">
                  <c:v>61.750841750841751</c:v>
                </c:pt>
                <c:pt idx="285">
                  <c:v>61.885521885521882</c:v>
                </c:pt>
                <c:pt idx="286">
                  <c:v>61.372053872053876</c:v>
                </c:pt>
                <c:pt idx="287">
                  <c:v>61.523569023569024</c:v>
                </c:pt>
                <c:pt idx="288">
                  <c:v>61.372053872053876</c:v>
                </c:pt>
                <c:pt idx="289">
                  <c:v>59.890572390572387</c:v>
                </c:pt>
                <c:pt idx="290">
                  <c:v>58.998316498316498</c:v>
                </c:pt>
                <c:pt idx="291">
                  <c:v>60.95117845117845</c:v>
                </c:pt>
                <c:pt idx="292">
                  <c:v>61.734006734006734</c:v>
                </c:pt>
                <c:pt idx="293">
                  <c:v>61.136363636363633</c:v>
                </c:pt>
                <c:pt idx="294">
                  <c:v>61.700336700336699</c:v>
                </c:pt>
                <c:pt idx="295">
                  <c:v>60.126262626262623</c:v>
                </c:pt>
                <c:pt idx="296">
                  <c:v>58.863636363636367</c:v>
                </c:pt>
                <c:pt idx="297">
                  <c:v>59.680134680134678</c:v>
                </c:pt>
                <c:pt idx="298">
                  <c:v>61.860269360269363</c:v>
                </c:pt>
                <c:pt idx="299">
                  <c:v>61.405723905723903</c:v>
                </c:pt>
                <c:pt idx="300">
                  <c:v>60.260942760942761</c:v>
                </c:pt>
                <c:pt idx="301">
                  <c:v>60.016835016835017</c:v>
                </c:pt>
                <c:pt idx="302">
                  <c:v>59.385521885521882</c:v>
                </c:pt>
                <c:pt idx="303">
                  <c:v>58.468013468013467</c:v>
                </c:pt>
                <c:pt idx="304">
                  <c:v>59.107744107744111</c:v>
                </c:pt>
                <c:pt idx="305">
                  <c:v>59.158249158249156</c:v>
                </c:pt>
                <c:pt idx="306">
                  <c:v>59.427609427609426</c:v>
                </c:pt>
                <c:pt idx="307">
                  <c:v>59.074074074074076</c:v>
                </c:pt>
                <c:pt idx="308">
                  <c:v>59.074074074074076</c:v>
                </c:pt>
                <c:pt idx="309">
                  <c:v>58.762626262626263</c:v>
                </c:pt>
                <c:pt idx="310">
                  <c:v>58.678451178451176</c:v>
                </c:pt>
                <c:pt idx="311">
                  <c:v>58.375420875420872</c:v>
                </c:pt>
                <c:pt idx="312">
                  <c:v>57.466329966329965</c:v>
                </c:pt>
                <c:pt idx="313">
                  <c:v>57.878787878787875</c:v>
                </c:pt>
                <c:pt idx="314">
                  <c:v>56.927609427609426</c:v>
                </c:pt>
                <c:pt idx="315">
                  <c:v>59.276094276094277</c:v>
                </c:pt>
                <c:pt idx="316">
                  <c:v>60.303030303030305</c:v>
                </c:pt>
                <c:pt idx="317">
                  <c:v>61.414141414141412</c:v>
                </c:pt>
                <c:pt idx="318">
                  <c:v>64.688552188552194</c:v>
                </c:pt>
                <c:pt idx="319">
                  <c:v>66.035353535353536</c:v>
                </c:pt>
                <c:pt idx="320">
                  <c:v>67.390572390572387</c:v>
                </c:pt>
                <c:pt idx="321">
                  <c:v>69.267676767676761</c:v>
                </c:pt>
                <c:pt idx="322">
                  <c:v>69.082491582491585</c:v>
                </c:pt>
                <c:pt idx="323">
                  <c:v>67.028619528619529</c:v>
                </c:pt>
                <c:pt idx="324">
                  <c:v>65.345117845117841</c:v>
                </c:pt>
                <c:pt idx="325">
                  <c:v>64.755892255892249</c:v>
                </c:pt>
                <c:pt idx="326">
                  <c:v>65.690235690235696</c:v>
                </c:pt>
                <c:pt idx="327">
                  <c:v>65.117845117845121</c:v>
                </c:pt>
                <c:pt idx="328">
                  <c:v>64.183501683501689</c:v>
                </c:pt>
                <c:pt idx="329">
                  <c:v>65.387205387205384</c:v>
                </c:pt>
                <c:pt idx="330">
                  <c:v>65.858585858585855</c:v>
                </c:pt>
                <c:pt idx="331">
                  <c:v>66.523569023569024</c:v>
                </c:pt>
                <c:pt idx="332">
                  <c:v>65.656565656565661</c:v>
                </c:pt>
                <c:pt idx="333">
                  <c:v>65.244107744107751</c:v>
                </c:pt>
                <c:pt idx="334">
                  <c:v>65.66498316498317</c:v>
                </c:pt>
                <c:pt idx="335">
                  <c:v>65.808080808080803</c:v>
                </c:pt>
                <c:pt idx="336">
                  <c:v>67.390572390572387</c:v>
                </c:pt>
                <c:pt idx="337">
                  <c:v>67.289562289562284</c:v>
                </c:pt>
                <c:pt idx="338">
                  <c:v>66.708754208754215</c:v>
                </c:pt>
                <c:pt idx="339">
                  <c:v>66.42255892255892</c:v>
                </c:pt>
                <c:pt idx="340">
                  <c:v>68.417508417508415</c:v>
                </c:pt>
                <c:pt idx="341">
                  <c:v>68.543771043771045</c:v>
                </c:pt>
                <c:pt idx="342">
                  <c:v>68.190235690235696</c:v>
                </c:pt>
                <c:pt idx="343">
                  <c:v>69.074074074074076</c:v>
                </c:pt>
                <c:pt idx="344">
                  <c:v>68.493265993265993</c:v>
                </c:pt>
                <c:pt idx="345">
                  <c:v>64.688552188552194</c:v>
                </c:pt>
                <c:pt idx="346">
                  <c:v>65.311447811447806</c:v>
                </c:pt>
                <c:pt idx="347">
                  <c:v>67.180134680134685</c:v>
                </c:pt>
                <c:pt idx="348">
                  <c:v>67.474747474747474</c:v>
                </c:pt>
                <c:pt idx="349">
                  <c:v>66.262626262626256</c:v>
                </c:pt>
                <c:pt idx="350">
                  <c:v>66.464646464646464</c:v>
                </c:pt>
                <c:pt idx="351">
                  <c:v>65.749158249158256</c:v>
                </c:pt>
                <c:pt idx="352">
                  <c:v>65.092592592592595</c:v>
                </c:pt>
                <c:pt idx="353">
                  <c:v>65.437710437710436</c:v>
                </c:pt>
                <c:pt idx="354">
                  <c:v>64.924242424242422</c:v>
                </c:pt>
                <c:pt idx="355">
                  <c:v>66.430976430976429</c:v>
                </c:pt>
                <c:pt idx="356">
                  <c:v>65.841750841750837</c:v>
                </c:pt>
                <c:pt idx="357">
                  <c:v>66.531986531986533</c:v>
                </c:pt>
                <c:pt idx="358">
                  <c:v>66.9023569023569</c:v>
                </c:pt>
                <c:pt idx="359">
                  <c:v>65.765993265993259</c:v>
                </c:pt>
                <c:pt idx="360">
                  <c:v>66.430976430976429</c:v>
                </c:pt>
                <c:pt idx="361">
                  <c:v>67.095959595959599</c:v>
                </c:pt>
                <c:pt idx="362">
                  <c:v>67.028619528619529</c:v>
                </c:pt>
                <c:pt idx="363">
                  <c:v>67.365319865319861</c:v>
                </c:pt>
                <c:pt idx="364">
                  <c:v>67.407407407407405</c:v>
                </c:pt>
                <c:pt idx="365">
                  <c:v>67.575757575757578</c:v>
                </c:pt>
                <c:pt idx="366">
                  <c:v>68.030303030303031</c:v>
                </c:pt>
                <c:pt idx="367">
                  <c:v>67.095959595959599</c:v>
                </c:pt>
                <c:pt idx="368">
                  <c:v>67.365319865319861</c:v>
                </c:pt>
                <c:pt idx="369">
                  <c:v>67.188552188552194</c:v>
                </c:pt>
                <c:pt idx="370">
                  <c:v>66.649831649831654</c:v>
                </c:pt>
                <c:pt idx="371">
                  <c:v>67.281144781144775</c:v>
                </c:pt>
                <c:pt idx="372">
                  <c:v>60.875420875420872</c:v>
                </c:pt>
                <c:pt idx="373">
                  <c:v>60.033670033670035</c:v>
                </c:pt>
                <c:pt idx="374">
                  <c:v>60.521885521885523</c:v>
                </c:pt>
                <c:pt idx="375">
                  <c:v>60.109427609427613</c:v>
                </c:pt>
                <c:pt idx="376">
                  <c:v>60.909090909090907</c:v>
                </c:pt>
                <c:pt idx="377">
                  <c:v>60.858585858585862</c:v>
                </c:pt>
                <c:pt idx="378">
                  <c:v>60.437710437710436</c:v>
                </c:pt>
                <c:pt idx="379">
                  <c:v>60.968013468013467</c:v>
                </c:pt>
                <c:pt idx="380">
                  <c:v>61.262626262626263</c:v>
                </c:pt>
                <c:pt idx="381">
                  <c:v>62.685185185185183</c:v>
                </c:pt>
                <c:pt idx="382">
                  <c:v>62.306397306397308</c:v>
                </c:pt>
                <c:pt idx="383">
                  <c:v>62.525252525252526</c:v>
                </c:pt>
                <c:pt idx="384">
                  <c:v>62.239057239057239</c:v>
                </c:pt>
                <c:pt idx="385">
                  <c:v>62.095959595959599</c:v>
                </c:pt>
                <c:pt idx="386">
                  <c:v>62.550505050505052</c:v>
                </c:pt>
                <c:pt idx="387">
                  <c:v>62.744107744107744</c:v>
                </c:pt>
                <c:pt idx="388">
                  <c:v>62.264309764309765</c:v>
                </c:pt>
                <c:pt idx="389">
                  <c:v>62.845117845117848</c:v>
                </c:pt>
                <c:pt idx="390">
                  <c:v>62.171717171717169</c:v>
                </c:pt>
                <c:pt idx="391">
                  <c:v>61.927609427609426</c:v>
                </c:pt>
                <c:pt idx="392">
                  <c:v>62.904040404040401</c:v>
                </c:pt>
                <c:pt idx="393">
                  <c:v>63.013468013468014</c:v>
                </c:pt>
                <c:pt idx="394">
                  <c:v>62.180134680134678</c:v>
                </c:pt>
                <c:pt idx="395">
                  <c:v>62.727272727272727</c:v>
                </c:pt>
                <c:pt idx="396">
                  <c:v>62.390572390572387</c:v>
                </c:pt>
                <c:pt idx="397">
                  <c:v>63.089225589225592</c:v>
                </c:pt>
                <c:pt idx="398">
                  <c:v>64.124579124579128</c:v>
                </c:pt>
                <c:pt idx="399">
                  <c:v>63.762626262626263</c:v>
                </c:pt>
                <c:pt idx="400">
                  <c:v>63.838383838383841</c:v>
                </c:pt>
                <c:pt idx="401">
                  <c:v>63.291245791245792</c:v>
                </c:pt>
                <c:pt idx="402">
                  <c:v>63.813131313131315</c:v>
                </c:pt>
                <c:pt idx="403">
                  <c:v>65.614478114478118</c:v>
                </c:pt>
                <c:pt idx="404">
                  <c:v>64.595959595959599</c:v>
                </c:pt>
                <c:pt idx="405">
                  <c:v>65.765993265993259</c:v>
                </c:pt>
                <c:pt idx="406">
                  <c:v>65.328282828282823</c:v>
                </c:pt>
                <c:pt idx="407">
                  <c:v>64.183501683501689</c:v>
                </c:pt>
                <c:pt idx="408">
                  <c:v>64.882154882154879</c:v>
                </c:pt>
                <c:pt idx="409">
                  <c:v>64.890572390572387</c:v>
                </c:pt>
                <c:pt idx="410">
                  <c:v>67.21380471380472</c:v>
                </c:pt>
                <c:pt idx="411">
                  <c:v>67.062289562289564</c:v>
                </c:pt>
                <c:pt idx="412">
                  <c:v>65.277777777777771</c:v>
                </c:pt>
                <c:pt idx="413">
                  <c:v>66.843434343434339</c:v>
                </c:pt>
                <c:pt idx="414">
                  <c:v>69.907407407407405</c:v>
                </c:pt>
                <c:pt idx="415">
                  <c:v>73.299663299663294</c:v>
                </c:pt>
                <c:pt idx="416">
                  <c:v>72.752525252525245</c:v>
                </c:pt>
                <c:pt idx="417">
                  <c:v>71.826599326599322</c:v>
                </c:pt>
                <c:pt idx="418">
                  <c:v>72.415824915824913</c:v>
                </c:pt>
                <c:pt idx="419">
                  <c:v>72.946127946127945</c:v>
                </c:pt>
                <c:pt idx="420">
                  <c:v>73.32491582491582</c:v>
                </c:pt>
                <c:pt idx="421">
                  <c:v>72.348484848484844</c:v>
                </c:pt>
                <c:pt idx="422">
                  <c:v>72.491582491582491</c:v>
                </c:pt>
                <c:pt idx="423">
                  <c:v>71.877104377104374</c:v>
                </c:pt>
                <c:pt idx="424">
                  <c:v>70.404040404040401</c:v>
                </c:pt>
                <c:pt idx="425">
                  <c:v>71.447811447811446</c:v>
                </c:pt>
                <c:pt idx="426">
                  <c:v>70.530303030303031</c:v>
                </c:pt>
                <c:pt idx="427">
                  <c:v>71.178451178451184</c:v>
                </c:pt>
                <c:pt idx="428">
                  <c:v>70.067340067340069</c:v>
                </c:pt>
                <c:pt idx="429">
                  <c:v>70.867003367003363</c:v>
                </c:pt>
                <c:pt idx="430">
                  <c:v>69.823232323232318</c:v>
                </c:pt>
                <c:pt idx="431">
                  <c:v>69.301346801346796</c:v>
                </c:pt>
                <c:pt idx="432">
                  <c:v>69.797979797979792</c:v>
                </c:pt>
                <c:pt idx="433">
                  <c:v>69.393939393939391</c:v>
                </c:pt>
                <c:pt idx="434">
                  <c:v>67.659932659932664</c:v>
                </c:pt>
                <c:pt idx="435">
                  <c:v>67.196969696969703</c:v>
                </c:pt>
                <c:pt idx="436">
                  <c:v>67.095959595959599</c:v>
                </c:pt>
                <c:pt idx="437">
                  <c:v>63.728956228956228</c:v>
                </c:pt>
                <c:pt idx="438">
                  <c:v>63.013468013468014</c:v>
                </c:pt>
                <c:pt idx="439">
                  <c:v>62.306397306397308</c:v>
                </c:pt>
                <c:pt idx="440">
                  <c:v>64.158249158249163</c:v>
                </c:pt>
                <c:pt idx="441">
                  <c:v>65.572390572390574</c:v>
                </c:pt>
                <c:pt idx="442">
                  <c:v>66.026936026936028</c:v>
                </c:pt>
                <c:pt idx="443">
                  <c:v>65.042087542087543</c:v>
                </c:pt>
                <c:pt idx="444">
                  <c:v>67.146464646464651</c:v>
                </c:pt>
                <c:pt idx="445">
                  <c:v>67.070707070707073</c:v>
                </c:pt>
                <c:pt idx="446">
                  <c:v>66.574074074074076</c:v>
                </c:pt>
                <c:pt idx="447">
                  <c:v>66.094276094276097</c:v>
                </c:pt>
                <c:pt idx="448">
                  <c:v>65.858585858585855</c:v>
                </c:pt>
                <c:pt idx="449">
                  <c:v>66.07744107744108</c:v>
                </c:pt>
                <c:pt idx="450">
                  <c:v>65.925925925925924</c:v>
                </c:pt>
                <c:pt idx="451">
                  <c:v>66.035353535353536</c:v>
                </c:pt>
                <c:pt idx="452">
                  <c:v>68.358585858585855</c:v>
                </c:pt>
                <c:pt idx="453">
                  <c:v>67.533670033670035</c:v>
                </c:pt>
                <c:pt idx="454">
                  <c:v>66.565656565656568</c:v>
                </c:pt>
                <c:pt idx="455">
                  <c:v>67.365319865319861</c:v>
                </c:pt>
                <c:pt idx="456">
                  <c:v>67.138047138047142</c:v>
                </c:pt>
                <c:pt idx="457">
                  <c:v>66.540404040404042</c:v>
                </c:pt>
                <c:pt idx="458">
                  <c:v>67.382154882154879</c:v>
                </c:pt>
                <c:pt idx="459">
                  <c:v>68.190235690235696</c:v>
                </c:pt>
                <c:pt idx="460">
                  <c:v>68.375420875420872</c:v>
                </c:pt>
                <c:pt idx="461">
                  <c:v>68.956228956228955</c:v>
                </c:pt>
                <c:pt idx="462">
                  <c:v>68.897306397306394</c:v>
                </c:pt>
                <c:pt idx="463">
                  <c:v>70.277777777777771</c:v>
                </c:pt>
                <c:pt idx="464">
                  <c:v>70.707070707070713</c:v>
                </c:pt>
                <c:pt idx="465">
                  <c:v>69.107744107744111</c:v>
                </c:pt>
                <c:pt idx="466">
                  <c:v>71.060606060606062</c:v>
                </c:pt>
                <c:pt idx="467">
                  <c:v>68.939393939393938</c:v>
                </c:pt>
                <c:pt idx="468">
                  <c:v>69.452861952861952</c:v>
                </c:pt>
                <c:pt idx="469">
                  <c:v>67.415824915824913</c:v>
                </c:pt>
                <c:pt idx="470">
                  <c:v>67.457912457912457</c:v>
                </c:pt>
                <c:pt idx="471">
                  <c:v>67.31481481481481</c:v>
                </c:pt>
                <c:pt idx="472">
                  <c:v>66.877104377104374</c:v>
                </c:pt>
                <c:pt idx="473">
                  <c:v>65.269360269360263</c:v>
                </c:pt>
                <c:pt idx="474">
                  <c:v>63.787878787878789</c:v>
                </c:pt>
                <c:pt idx="475">
                  <c:v>64.621212121212125</c:v>
                </c:pt>
                <c:pt idx="476">
                  <c:v>66.893939393939391</c:v>
                </c:pt>
                <c:pt idx="477">
                  <c:v>66.026936026936028</c:v>
                </c:pt>
                <c:pt idx="478">
                  <c:v>65.95117845117845</c:v>
                </c:pt>
                <c:pt idx="479">
                  <c:v>68.240740740740748</c:v>
                </c:pt>
                <c:pt idx="480">
                  <c:v>69.890572390572387</c:v>
                </c:pt>
                <c:pt idx="481">
                  <c:v>74.023569023569024</c:v>
                </c:pt>
                <c:pt idx="482">
                  <c:v>73.602693602693606</c:v>
                </c:pt>
                <c:pt idx="483">
                  <c:v>73.846801346801342</c:v>
                </c:pt>
                <c:pt idx="484">
                  <c:v>77.769360269360263</c:v>
                </c:pt>
                <c:pt idx="485">
                  <c:v>76.414141414141412</c:v>
                </c:pt>
                <c:pt idx="486">
                  <c:v>77.255892255892249</c:v>
                </c:pt>
                <c:pt idx="487">
                  <c:v>74.410774410774408</c:v>
                </c:pt>
                <c:pt idx="488">
                  <c:v>72.398989898989896</c:v>
                </c:pt>
                <c:pt idx="489">
                  <c:v>74.553872053872055</c:v>
                </c:pt>
                <c:pt idx="490">
                  <c:v>72.676767676767682</c:v>
                </c:pt>
                <c:pt idx="491">
                  <c:v>71.759259259259252</c:v>
                </c:pt>
                <c:pt idx="492">
                  <c:v>72.407407407407405</c:v>
                </c:pt>
                <c:pt idx="493">
                  <c:v>72.895622895622893</c:v>
                </c:pt>
                <c:pt idx="494">
                  <c:v>73.131313131313135</c:v>
                </c:pt>
                <c:pt idx="495">
                  <c:v>71.599326599326602</c:v>
                </c:pt>
                <c:pt idx="496">
                  <c:v>73.585858585858588</c:v>
                </c:pt>
                <c:pt idx="497">
                  <c:v>74.646464646464651</c:v>
                </c:pt>
                <c:pt idx="498">
                  <c:v>75.799663299663294</c:v>
                </c:pt>
                <c:pt idx="499">
                  <c:v>75.707070707070713</c:v>
                </c:pt>
                <c:pt idx="500">
                  <c:v>75.303030303030297</c:v>
                </c:pt>
                <c:pt idx="501">
                  <c:v>73.855218855218851</c:v>
                </c:pt>
                <c:pt idx="502">
                  <c:v>72.281144781144775</c:v>
                </c:pt>
                <c:pt idx="503">
                  <c:v>73.089225589225592</c:v>
                </c:pt>
                <c:pt idx="504">
                  <c:v>71.893939393939391</c:v>
                </c:pt>
                <c:pt idx="505">
                  <c:v>73.63636363636364</c:v>
                </c:pt>
                <c:pt idx="506">
                  <c:v>72.91245791245791</c:v>
                </c:pt>
                <c:pt idx="507">
                  <c:v>72.962962962962962</c:v>
                </c:pt>
                <c:pt idx="508">
                  <c:v>73.661616161616166</c:v>
                </c:pt>
                <c:pt idx="509">
                  <c:v>74.537037037037038</c:v>
                </c:pt>
                <c:pt idx="510">
                  <c:v>74.065656565656568</c:v>
                </c:pt>
                <c:pt idx="511">
                  <c:v>74.831649831649827</c:v>
                </c:pt>
                <c:pt idx="512">
                  <c:v>76.329966329966325</c:v>
                </c:pt>
                <c:pt idx="513">
                  <c:v>76.851851851851848</c:v>
                </c:pt>
                <c:pt idx="514">
                  <c:v>75.732323232323239</c:v>
                </c:pt>
                <c:pt idx="515">
                  <c:v>73.813131313131308</c:v>
                </c:pt>
                <c:pt idx="516">
                  <c:v>74.234006734006741</c:v>
                </c:pt>
                <c:pt idx="517">
                  <c:v>75.12626262626263</c:v>
                </c:pt>
                <c:pt idx="518">
                  <c:v>74.099326599326602</c:v>
                </c:pt>
                <c:pt idx="519">
                  <c:v>71.9023569023569</c:v>
                </c:pt>
                <c:pt idx="520">
                  <c:v>70.547138047138048</c:v>
                </c:pt>
                <c:pt idx="521">
                  <c:v>71.885521885521882</c:v>
                </c:pt>
                <c:pt idx="522">
                  <c:v>67.996632996632997</c:v>
                </c:pt>
                <c:pt idx="523">
                  <c:v>71.826599326599322</c:v>
                </c:pt>
                <c:pt idx="524">
                  <c:v>72.095959595959599</c:v>
                </c:pt>
                <c:pt idx="525">
                  <c:v>73.762626262626256</c:v>
                </c:pt>
                <c:pt idx="526">
                  <c:v>74.671717171717177</c:v>
                </c:pt>
                <c:pt idx="527">
                  <c:v>74.377104377104374</c:v>
                </c:pt>
                <c:pt idx="528">
                  <c:v>73.888888888888886</c:v>
                </c:pt>
                <c:pt idx="529">
                  <c:v>74.006734006734007</c:v>
                </c:pt>
                <c:pt idx="530">
                  <c:v>73.156565656565661</c:v>
                </c:pt>
                <c:pt idx="531">
                  <c:v>72.053872053872055</c:v>
                </c:pt>
                <c:pt idx="532">
                  <c:v>72.407407407407405</c:v>
                </c:pt>
                <c:pt idx="533">
                  <c:v>72.836700336700332</c:v>
                </c:pt>
                <c:pt idx="534">
                  <c:v>72.348484848484844</c:v>
                </c:pt>
                <c:pt idx="535">
                  <c:v>72.272727272727266</c:v>
                </c:pt>
                <c:pt idx="536">
                  <c:v>71.910774410774408</c:v>
                </c:pt>
                <c:pt idx="537">
                  <c:v>71.927609427609426</c:v>
                </c:pt>
                <c:pt idx="538">
                  <c:v>71.338383838383834</c:v>
                </c:pt>
                <c:pt idx="539">
                  <c:v>71.42255892255892</c:v>
                </c:pt>
                <c:pt idx="540">
                  <c:v>72.601010101010104</c:v>
                </c:pt>
                <c:pt idx="541">
                  <c:v>73.644781144781149</c:v>
                </c:pt>
                <c:pt idx="542">
                  <c:v>73.476430976430976</c:v>
                </c:pt>
                <c:pt idx="543">
                  <c:v>76.473063973063972</c:v>
                </c:pt>
                <c:pt idx="544">
                  <c:v>80.345117845117841</c:v>
                </c:pt>
                <c:pt idx="545">
                  <c:v>79.907407407407405</c:v>
                </c:pt>
                <c:pt idx="546">
                  <c:v>80.732323232323239</c:v>
                </c:pt>
                <c:pt idx="547">
                  <c:v>79.545454545454547</c:v>
                </c:pt>
                <c:pt idx="548">
                  <c:v>79.351851851851848</c:v>
                </c:pt>
                <c:pt idx="549">
                  <c:v>77.996632996632997</c:v>
                </c:pt>
                <c:pt idx="550">
                  <c:v>78.484848484848484</c:v>
                </c:pt>
                <c:pt idx="551">
                  <c:v>78.249158249158256</c:v>
                </c:pt>
                <c:pt idx="552">
                  <c:v>76.910774410774408</c:v>
                </c:pt>
                <c:pt idx="553">
                  <c:v>74.099326599326602</c:v>
                </c:pt>
                <c:pt idx="554">
                  <c:v>74.436026936026934</c:v>
                </c:pt>
                <c:pt idx="555">
                  <c:v>72.407407407407405</c:v>
                </c:pt>
                <c:pt idx="556">
                  <c:v>73.383838383838381</c:v>
                </c:pt>
                <c:pt idx="557">
                  <c:v>72.803030303030297</c:v>
                </c:pt>
                <c:pt idx="558">
                  <c:v>75.555555555555557</c:v>
                </c:pt>
                <c:pt idx="559">
                  <c:v>75.925925925925924</c:v>
                </c:pt>
                <c:pt idx="560">
                  <c:v>77.171717171717177</c:v>
                </c:pt>
                <c:pt idx="561">
                  <c:v>78.030303030303031</c:v>
                </c:pt>
                <c:pt idx="562">
                  <c:v>76.060606060606062</c:v>
                </c:pt>
                <c:pt idx="563">
                  <c:v>75.277777777777771</c:v>
                </c:pt>
                <c:pt idx="564">
                  <c:v>72.230639730639737</c:v>
                </c:pt>
                <c:pt idx="565">
                  <c:v>71.178451178451184</c:v>
                </c:pt>
                <c:pt idx="566">
                  <c:v>72.702020202020208</c:v>
                </c:pt>
                <c:pt idx="567">
                  <c:v>72.710437710437716</c:v>
                </c:pt>
                <c:pt idx="568">
                  <c:v>71.77609427609427</c:v>
                </c:pt>
                <c:pt idx="569">
                  <c:v>71.759259259259252</c:v>
                </c:pt>
                <c:pt idx="570">
                  <c:v>70.639730639730644</c:v>
                </c:pt>
                <c:pt idx="571">
                  <c:v>72.542087542087543</c:v>
                </c:pt>
                <c:pt idx="572">
                  <c:v>72.424242424242422</c:v>
                </c:pt>
                <c:pt idx="573">
                  <c:v>73.476430976430976</c:v>
                </c:pt>
                <c:pt idx="574">
                  <c:v>73.569023569023571</c:v>
                </c:pt>
                <c:pt idx="575">
                  <c:v>74.966329966329965</c:v>
                </c:pt>
                <c:pt idx="576">
                  <c:v>75.698653198653204</c:v>
                </c:pt>
                <c:pt idx="577">
                  <c:v>75.084175084175087</c:v>
                </c:pt>
                <c:pt idx="578">
                  <c:v>75.420875420875419</c:v>
                </c:pt>
                <c:pt idx="579">
                  <c:v>76.220538720538727</c:v>
                </c:pt>
                <c:pt idx="580">
                  <c:v>77.045454545454547</c:v>
                </c:pt>
                <c:pt idx="581">
                  <c:v>77.121212121212125</c:v>
                </c:pt>
                <c:pt idx="582">
                  <c:v>79.107744107744111</c:v>
                </c:pt>
                <c:pt idx="583">
                  <c:v>77.845117845117841</c:v>
                </c:pt>
                <c:pt idx="584">
                  <c:v>79.158249158249163</c:v>
                </c:pt>
                <c:pt idx="585">
                  <c:v>80.033670033670035</c:v>
                </c:pt>
                <c:pt idx="586">
                  <c:v>82.323232323232318</c:v>
                </c:pt>
                <c:pt idx="587">
                  <c:v>81.043771043771045</c:v>
                </c:pt>
                <c:pt idx="588">
                  <c:v>82.601010101010104</c:v>
                </c:pt>
                <c:pt idx="589">
                  <c:v>85.345117845117841</c:v>
                </c:pt>
                <c:pt idx="590">
                  <c:v>85.260942760942754</c:v>
                </c:pt>
                <c:pt idx="591">
                  <c:v>85.345117845117841</c:v>
                </c:pt>
                <c:pt idx="592">
                  <c:v>85.134680134680139</c:v>
                </c:pt>
                <c:pt idx="593">
                  <c:v>84.941077441077439</c:v>
                </c:pt>
                <c:pt idx="594">
                  <c:v>84.393939393939391</c:v>
                </c:pt>
                <c:pt idx="595">
                  <c:v>81.632996632996637</c:v>
                </c:pt>
                <c:pt idx="596">
                  <c:v>79.158249158249163</c:v>
                </c:pt>
                <c:pt idx="597">
                  <c:v>78.670033670033675</c:v>
                </c:pt>
                <c:pt idx="598">
                  <c:v>79.87373737373737</c:v>
                </c:pt>
                <c:pt idx="599">
                  <c:v>79.124579124579128</c:v>
                </c:pt>
                <c:pt idx="600">
                  <c:v>77.668350168350173</c:v>
                </c:pt>
                <c:pt idx="601">
                  <c:v>78.021885521885523</c:v>
                </c:pt>
                <c:pt idx="602">
                  <c:v>78.114478114478118</c:v>
                </c:pt>
                <c:pt idx="603">
                  <c:v>77.904040404040401</c:v>
                </c:pt>
                <c:pt idx="604">
                  <c:v>78.86363636363636</c:v>
                </c:pt>
                <c:pt idx="605">
                  <c:v>77.5</c:v>
                </c:pt>
                <c:pt idx="606">
                  <c:v>74.974747474747474</c:v>
                </c:pt>
                <c:pt idx="607">
                  <c:v>72.62626262626263</c:v>
                </c:pt>
                <c:pt idx="608">
                  <c:v>73.92255892255892</c:v>
                </c:pt>
                <c:pt idx="609">
                  <c:v>76.296296296296291</c:v>
                </c:pt>
                <c:pt idx="610">
                  <c:v>78.333333333333329</c:v>
                </c:pt>
                <c:pt idx="611">
                  <c:v>79.806397306397301</c:v>
                </c:pt>
                <c:pt idx="612">
                  <c:v>80.580808080808083</c:v>
                </c:pt>
                <c:pt idx="613">
                  <c:v>81.102693602693606</c:v>
                </c:pt>
                <c:pt idx="614">
                  <c:v>80.841750841750837</c:v>
                </c:pt>
                <c:pt idx="615">
                  <c:v>78.526936026936028</c:v>
                </c:pt>
                <c:pt idx="616">
                  <c:v>79.983164983164983</c:v>
                </c:pt>
                <c:pt idx="617">
                  <c:v>78.249158249158256</c:v>
                </c:pt>
                <c:pt idx="618">
                  <c:v>75.454545454545453</c:v>
                </c:pt>
                <c:pt idx="619">
                  <c:v>75.648148148148152</c:v>
                </c:pt>
                <c:pt idx="620">
                  <c:v>75.084175084175087</c:v>
                </c:pt>
                <c:pt idx="621">
                  <c:v>78.442760942760941</c:v>
                </c:pt>
                <c:pt idx="622">
                  <c:v>82.988215488215488</c:v>
                </c:pt>
                <c:pt idx="623">
                  <c:v>82.255892255892249</c:v>
                </c:pt>
                <c:pt idx="624">
                  <c:v>81.67508417508418</c:v>
                </c:pt>
                <c:pt idx="625">
                  <c:v>82.811447811447806</c:v>
                </c:pt>
                <c:pt idx="626">
                  <c:v>84.090909090909093</c:v>
                </c:pt>
                <c:pt idx="627">
                  <c:v>82.070707070707073</c:v>
                </c:pt>
                <c:pt idx="628">
                  <c:v>82.297979797979792</c:v>
                </c:pt>
                <c:pt idx="629">
                  <c:v>83.569023569023571</c:v>
                </c:pt>
                <c:pt idx="630">
                  <c:v>83.32491582491582</c:v>
                </c:pt>
                <c:pt idx="631">
                  <c:v>84.006734006734007</c:v>
                </c:pt>
                <c:pt idx="632">
                  <c:v>83.240740740740748</c:v>
                </c:pt>
                <c:pt idx="633">
                  <c:v>82.483164983164983</c:v>
                </c:pt>
                <c:pt idx="634">
                  <c:v>80.269360269360263</c:v>
                </c:pt>
                <c:pt idx="635">
                  <c:v>81.77609427609427</c:v>
                </c:pt>
                <c:pt idx="636">
                  <c:v>81.447811447811446</c:v>
                </c:pt>
                <c:pt idx="637">
                  <c:v>82.348484848484844</c:v>
                </c:pt>
                <c:pt idx="638">
                  <c:v>82.331649831649827</c:v>
                </c:pt>
                <c:pt idx="639">
                  <c:v>86.271043771043779</c:v>
                </c:pt>
                <c:pt idx="640">
                  <c:v>89.58754208754209</c:v>
                </c:pt>
                <c:pt idx="641">
                  <c:v>91.96127946127946</c:v>
                </c:pt>
                <c:pt idx="642">
                  <c:v>91.506734006733993</c:v>
                </c:pt>
                <c:pt idx="643">
                  <c:v>92.836700336700346</c:v>
                </c:pt>
                <c:pt idx="644">
                  <c:v>95.404040404040416</c:v>
                </c:pt>
                <c:pt idx="645">
                  <c:v>97.037037037037038</c:v>
                </c:pt>
                <c:pt idx="646">
                  <c:v>97.727272727272734</c:v>
                </c:pt>
                <c:pt idx="647">
                  <c:v>98.22390572390573</c:v>
                </c:pt>
                <c:pt idx="648">
                  <c:v>99.015151515151516</c:v>
                </c:pt>
                <c:pt idx="649">
                  <c:v>99.259259259259252</c:v>
                </c:pt>
                <c:pt idx="650">
                  <c:v>96.313131313131308</c:v>
                </c:pt>
                <c:pt idx="651">
                  <c:v>96.203703703703709</c:v>
                </c:pt>
                <c:pt idx="652">
                  <c:v>96.405723905723903</c:v>
                </c:pt>
                <c:pt idx="653">
                  <c:v>94.924242424242422</c:v>
                </c:pt>
                <c:pt idx="654">
                  <c:v>96.48989898989899</c:v>
                </c:pt>
                <c:pt idx="655">
                  <c:v>96.557239057239045</c:v>
                </c:pt>
                <c:pt idx="656">
                  <c:v>96.186868686868692</c:v>
                </c:pt>
                <c:pt idx="657">
                  <c:v>95.505050505050491</c:v>
                </c:pt>
                <c:pt idx="658">
                  <c:v>96.414141414141426</c:v>
                </c:pt>
                <c:pt idx="659">
                  <c:v>94.14141414141416</c:v>
                </c:pt>
                <c:pt idx="660">
                  <c:v>95.126262626262616</c:v>
                </c:pt>
                <c:pt idx="661">
                  <c:v>95.479797979797979</c:v>
                </c:pt>
                <c:pt idx="662">
                  <c:v>96.094276094276083</c:v>
                </c:pt>
                <c:pt idx="663">
                  <c:v>98.720538720538727</c:v>
                </c:pt>
                <c:pt idx="664">
                  <c:v>98.914141414141397</c:v>
                </c:pt>
                <c:pt idx="665">
                  <c:v>101.4057239057239</c:v>
                </c:pt>
                <c:pt idx="666">
                  <c:v>103.54377104377103</c:v>
                </c:pt>
                <c:pt idx="667">
                  <c:v>103.25757575757575</c:v>
                </c:pt>
                <c:pt idx="668">
                  <c:v>102.82828282828281</c:v>
                </c:pt>
                <c:pt idx="669">
                  <c:v>100.96801346801347</c:v>
                </c:pt>
                <c:pt idx="670">
                  <c:v>103.14814814814817</c:v>
                </c:pt>
                <c:pt idx="671">
                  <c:v>102.83670033670033</c:v>
                </c:pt>
                <c:pt idx="672">
                  <c:v>103.27441077441078</c:v>
                </c:pt>
                <c:pt idx="673">
                  <c:v>98.232323232323239</c:v>
                </c:pt>
                <c:pt idx="674">
                  <c:v>94.074074074074062</c:v>
                </c:pt>
                <c:pt idx="675">
                  <c:v>95.66498316498317</c:v>
                </c:pt>
                <c:pt idx="676">
                  <c:v>93.754208754208747</c:v>
                </c:pt>
                <c:pt idx="677">
                  <c:v>93.905723905723889</c:v>
                </c:pt>
                <c:pt idx="678">
                  <c:v>95.631313131313121</c:v>
                </c:pt>
                <c:pt idx="679">
                  <c:v>98.367003367003349</c:v>
                </c:pt>
                <c:pt idx="680">
                  <c:v>97.121212121212125</c:v>
                </c:pt>
                <c:pt idx="681">
                  <c:v>96.203703703703709</c:v>
                </c:pt>
                <c:pt idx="682">
                  <c:v>98.47643097643099</c:v>
                </c:pt>
                <c:pt idx="683">
                  <c:v>101.22053872053873</c:v>
                </c:pt>
                <c:pt idx="684">
                  <c:v>90.084175084175087</c:v>
                </c:pt>
                <c:pt idx="685">
                  <c:v>85.95117845117845</c:v>
                </c:pt>
                <c:pt idx="686">
                  <c:v>91.851851851851848</c:v>
                </c:pt>
                <c:pt idx="687">
                  <c:v>99.006734006734007</c:v>
                </c:pt>
                <c:pt idx="688">
                  <c:v>98.291245791245785</c:v>
                </c:pt>
                <c:pt idx="689">
                  <c:v>100.24410774410775</c:v>
                </c:pt>
                <c:pt idx="690">
                  <c:v>98.754208754208747</c:v>
                </c:pt>
                <c:pt idx="691">
                  <c:v>103.03030303030303</c:v>
                </c:pt>
                <c:pt idx="692">
                  <c:v>106.24579124579125</c:v>
                </c:pt>
                <c:pt idx="693">
                  <c:v>107.11279461279462</c:v>
                </c:pt>
                <c:pt idx="694">
                  <c:v>107.97138047138047</c:v>
                </c:pt>
                <c:pt idx="695">
                  <c:v>105.3030303030303</c:v>
                </c:pt>
                <c:pt idx="696">
                  <c:v>102.35690235690235</c:v>
                </c:pt>
                <c:pt idx="697">
                  <c:v>101.43097643097643</c:v>
                </c:pt>
                <c:pt idx="698">
                  <c:v>101.15319865319866</c:v>
                </c:pt>
                <c:pt idx="699">
                  <c:v>92.011784511784498</c:v>
                </c:pt>
                <c:pt idx="700">
                  <c:v>93.493265993265993</c:v>
                </c:pt>
                <c:pt idx="701">
                  <c:v>91.860269360269356</c:v>
                </c:pt>
                <c:pt idx="702">
                  <c:v>91.994949494949509</c:v>
                </c:pt>
                <c:pt idx="703">
                  <c:v>90.31144781144782</c:v>
                </c:pt>
                <c:pt idx="704">
                  <c:v>87.718855218855211</c:v>
                </c:pt>
                <c:pt idx="705">
                  <c:v>90.479797979797993</c:v>
                </c:pt>
                <c:pt idx="706">
                  <c:v>92.60101010101009</c:v>
                </c:pt>
                <c:pt idx="707">
                  <c:v>91.405723905723917</c:v>
                </c:pt>
                <c:pt idx="708">
                  <c:v>88.86363636363636</c:v>
                </c:pt>
                <c:pt idx="709">
                  <c:v>88.939393939393923</c:v>
                </c:pt>
                <c:pt idx="710">
                  <c:v>91.801346801346796</c:v>
                </c:pt>
                <c:pt idx="711">
                  <c:v>95.378787878787861</c:v>
                </c:pt>
                <c:pt idx="712">
                  <c:v>97.643097643097647</c:v>
                </c:pt>
                <c:pt idx="713">
                  <c:v>96.043771043771045</c:v>
                </c:pt>
                <c:pt idx="714">
                  <c:v>94.01515151515153</c:v>
                </c:pt>
                <c:pt idx="715">
                  <c:v>96.641414141414131</c:v>
                </c:pt>
                <c:pt idx="716">
                  <c:v>98.358585858585855</c:v>
                </c:pt>
                <c:pt idx="717">
                  <c:v>96.540404040404056</c:v>
                </c:pt>
                <c:pt idx="718">
                  <c:v>97.887205387205398</c:v>
                </c:pt>
                <c:pt idx="719">
                  <c:v>98.787878787878782</c:v>
                </c:pt>
                <c:pt idx="720">
                  <c:v>102.01178451178453</c:v>
                </c:pt>
                <c:pt idx="721">
                  <c:v>101.71717171717172</c:v>
                </c:pt>
                <c:pt idx="722">
                  <c:v>102.84511784511784</c:v>
                </c:pt>
                <c:pt idx="723">
                  <c:v>104.94949494949495</c:v>
                </c:pt>
                <c:pt idx="724">
                  <c:v>103.4848484848485</c:v>
                </c:pt>
                <c:pt idx="725">
                  <c:v>103.4848484848485</c:v>
                </c:pt>
                <c:pt idx="726">
                  <c:v>104.02356902356902</c:v>
                </c:pt>
                <c:pt idx="727">
                  <c:v>103.33333333333331</c:v>
                </c:pt>
                <c:pt idx="728">
                  <c:v>100.73232323232324</c:v>
                </c:pt>
                <c:pt idx="729">
                  <c:v>102.44107744107744</c:v>
                </c:pt>
                <c:pt idx="730">
                  <c:v>104.43602693602693</c:v>
                </c:pt>
                <c:pt idx="731">
                  <c:v>96.708754208754215</c:v>
                </c:pt>
                <c:pt idx="732">
                  <c:v>94.360269360269356</c:v>
                </c:pt>
                <c:pt idx="733">
                  <c:v>97.508417508417523</c:v>
                </c:pt>
                <c:pt idx="734">
                  <c:v>94.848484848484844</c:v>
                </c:pt>
                <c:pt idx="735">
                  <c:v>102.03703703703704</c:v>
                </c:pt>
                <c:pt idx="736">
                  <c:v>105.28619528619528</c:v>
                </c:pt>
                <c:pt idx="737">
                  <c:v>105.52188552188551</c:v>
                </c:pt>
                <c:pt idx="738">
                  <c:v>105.61447811447812</c:v>
                </c:pt>
                <c:pt idx="739">
                  <c:v>107.78619528619528</c:v>
                </c:pt>
                <c:pt idx="740">
                  <c:v>109.70538720538721</c:v>
                </c:pt>
                <c:pt idx="741">
                  <c:v>109.50336700336702</c:v>
                </c:pt>
                <c:pt idx="742">
                  <c:v>108.94781144781145</c:v>
                </c:pt>
              </c:numCache>
            </c:numRef>
          </c:val>
          <c:smooth val="0"/>
          <c:extLst>
            <c:ext xmlns:c16="http://schemas.microsoft.com/office/drawing/2014/chart" uri="{C3380CC4-5D6E-409C-BE32-E72D297353CC}">
              <c16:uniqueId val="{00000000-C547-41A5-B622-6860B42F0661}"/>
            </c:ext>
          </c:extLst>
        </c:ser>
        <c:ser>
          <c:idx val="1"/>
          <c:order val="1"/>
          <c:tx>
            <c:strRef>
              <c:f>[Rebased_Data.xlsx]Laurus!$E$2</c:f>
              <c:strCache>
                <c:ptCount val="1"/>
                <c:pt idx="0">
                  <c:v>BSE Healthcare</c:v>
                </c:pt>
              </c:strCache>
            </c:strRef>
          </c:tx>
          <c:spPr>
            <a:ln w="12700" cap="rnd">
              <a:solidFill>
                <a:srgbClr val="0070C0"/>
              </a:solidFill>
              <a:round/>
            </a:ln>
            <a:effectLst/>
          </c:spPr>
          <c:marker>
            <c:symbol val="none"/>
          </c:marker>
          <c:cat>
            <c:numRef>
              <c:f>[Rebased_Data.xlsx]Laurus!$A$3:$A$745</c:f>
              <c:numCache>
                <c:formatCode>d\-mmm\-yy</c:formatCode>
                <c:ptCount val="743"/>
                <c:pt idx="0">
                  <c:v>44675</c:v>
                </c:pt>
                <c:pt idx="1">
                  <c:v>44677</c:v>
                </c:pt>
                <c:pt idx="2">
                  <c:v>44678</c:v>
                </c:pt>
                <c:pt idx="3">
                  <c:v>44679</c:v>
                </c:pt>
                <c:pt idx="4">
                  <c:v>44680</c:v>
                </c:pt>
                <c:pt idx="5">
                  <c:v>44683</c:v>
                </c:pt>
                <c:pt idx="6">
                  <c:v>44685</c:v>
                </c:pt>
                <c:pt idx="7">
                  <c:v>44686</c:v>
                </c:pt>
                <c:pt idx="8">
                  <c:v>44687</c:v>
                </c:pt>
                <c:pt idx="9">
                  <c:v>44690</c:v>
                </c:pt>
                <c:pt idx="10">
                  <c:v>44691</c:v>
                </c:pt>
                <c:pt idx="11">
                  <c:v>44692</c:v>
                </c:pt>
                <c:pt idx="12">
                  <c:v>44693</c:v>
                </c:pt>
                <c:pt idx="13">
                  <c:v>44694</c:v>
                </c:pt>
                <c:pt idx="14">
                  <c:v>44697</c:v>
                </c:pt>
                <c:pt idx="15">
                  <c:v>44698</c:v>
                </c:pt>
                <c:pt idx="16">
                  <c:v>44699</c:v>
                </c:pt>
                <c:pt idx="17">
                  <c:v>44700</c:v>
                </c:pt>
                <c:pt idx="18">
                  <c:v>44701</c:v>
                </c:pt>
                <c:pt idx="19">
                  <c:v>44704</c:v>
                </c:pt>
                <c:pt idx="20">
                  <c:v>44705</c:v>
                </c:pt>
                <c:pt idx="21">
                  <c:v>44706</c:v>
                </c:pt>
                <c:pt idx="22">
                  <c:v>44707</c:v>
                </c:pt>
                <c:pt idx="23">
                  <c:v>44708</c:v>
                </c:pt>
                <c:pt idx="24">
                  <c:v>44711</c:v>
                </c:pt>
                <c:pt idx="25">
                  <c:v>44712</c:v>
                </c:pt>
                <c:pt idx="26">
                  <c:v>44713</c:v>
                </c:pt>
                <c:pt idx="27">
                  <c:v>44714</c:v>
                </c:pt>
                <c:pt idx="28">
                  <c:v>44715</c:v>
                </c:pt>
                <c:pt idx="29">
                  <c:v>44718</c:v>
                </c:pt>
                <c:pt idx="30">
                  <c:v>44719</c:v>
                </c:pt>
                <c:pt idx="31">
                  <c:v>44720</c:v>
                </c:pt>
                <c:pt idx="32">
                  <c:v>44721</c:v>
                </c:pt>
                <c:pt idx="33">
                  <c:v>44722</c:v>
                </c:pt>
                <c:pt idx="34">
                  <c:v>44725</c:v>
                </c:pt>
                <c:pt idx="35">
                  <c:v>44726</c:v>
                </c:pt>
                <c:pt idx="36">
                  <c:v>44727</c:v>
                </c:pt>
                <c:pt idx="37">
                  <c:v>44728</c:v>
                </c:pt>
                <c:pt idx="38">
                  <c:v>44729</c:v>
                </c:pt>
                <c:pt idx="39">
                  <c:v>44732</c:v>
                </c:pt>
                <c:pt idx="40">
                  <c:v>44733</c:v>
                </c:pt>
                <c:pt idx="41">
                  <c:v>44734</c:v>
                </c:pt>
                <c:pt idx="42">
                  <c:v>44735</c:v>
                </c:pt>
                <c:pt idx="43">
                  <c:v>44736</c:v>
                </c:pt>
                <c:pt idx="44">
                  <c:v>44739</c:v>
                </c:pt>
                <c:pt idx="45">
                  <c:v>44740</c:v>
                </c:pt>
                <c:pt idx="46">
                  <c:v>44741</c:v>
                </c:pt>
                <c:pt idx="47">
                  <c:v>44742</c:v>
                </c:pt>
                <c:pt idx="48">
                  <c:v>44743</c:v>
                </c:pt>
                <c:pt idx="49">
                  <c:v>44746</c:v>
                </c:pt>
                <c:pt idx="50">
                  <c:v>44747</c:v>
                </c:pt>
                <c:pt idx="51">
                  <c:v>44748</c:v>
                </c:pt>
                <c:pt idx="52">
                  <c:v>44749</c:v>
                </c:pt>
                <c:pt idx="53">
                  <c:v>44750</c:v>
                </c:pt>
                <c:pt idx="54">
                  <c:v>44753</c:v>
                </c:pt>
                <c:pt idx="55">
                  <c:v>44754</c:v>
                </c:pt>
                <c:pt idx="56">
                  <c:v>44755</c:v>
                </c:pt>
                <c:pt idx="57">
                  <c:v>44756</c:v>
                </c:pt>
                <c:pt idx="58">
                  <c:v>44757</c:v>
                </c:pt>
                <c:pt idx="59">
                  <c:v>44760</c:v>
                </c:pt>
                <c:pt idx="60">
                  <c:v>44761</c:v>
                </c:pt>
                <c:pt idx="61">
                  <c:v>44762</c:v>
                </c:pt>
                <c:pt idx="62">
                  <c:v>44763</c:v>
                </c:pt>
                <c:pt idx="63">
                  <c:v>44764</c:v>
                </c:pt>
                <c:pt idx="64">
                  <c:v>44767</c:v>
                </c:pt>
                <c:pt idx="65">
                  <c:v>44768</c:v>
                </c:pt>
                <c:pt idx="66">
                  <c:v>44769</c:v>
                </c:pt>
                <c:pt idx="67">
                  <c:v>44770</c:v>
                </c:pt>
                <c:pt idx="68">
                  <c:v>44771</c:v>
                </c:pt>
                <c:pt idx="69">
                  <c:v>44774</c:v>
                </c:pt>
                <c:pt idx="70">
                  <c:v>44775</c:v>
                </c:pt>
                <c:pt idx="71">
                  <c:v>44776</c:v>
                </c:pt>
                <c:pt idx="72">
                  <c:v>44777</c:v>
                </c:pt>
                <c:pt idx="73">
                  <c:v>44778</c:v>
                </c:pt>
                <c:pt idx="74">
                  <c:v>44781</c:v>
                </c:pt>
                <c:pt idx="75">
                  <c:v>44783</c:v>
                </c:pt>
                <c:pt idx="76">
                  <c:v>44784</c:v>
                </c:pt>
                <c:pt idx="77">
                  <c:v>44785</c:v>
                </c:pt>
                <c:pt idx="78">
                  <c:v>44789</c:v>
                </c:pt>
                <c:pt idx="79">
                  <c:v>44790</c:v>
                </c:pt>
                <c:pt idx="80">
                  <c:v>44791</c:v>
                </c:pt>
                <c:pt idx="81">
                  <c:v>44792</c:v>
                </c:pt>
                <c:pt idx="82">
                  <c:v>44795</c:v>
                </c:pt>
                <c:pt idx="83">
                  <c:v>44796</c:v>
                </c:pt>
                <c:pt idx="84">
                  <c:v>44797</c:v>
                </c:pt>
                <c:pt idx="85">
                  <c:v>44798</c:v>
                </c:pt>
                <c:pt idx="86">
                  <c:v>44799</c:v>
                </c:pt>
                <c:pt idx="87">
                  <c:v>44802</c:v>
                </c:pt>
                <c:pt idx="88">
                  <c:v>44803</c:v>
                </c:pt>
                <c:pt idx="89">
                  <c:v>44805</c:v>
                </c:pt>
                <c:pt idx="90">
                  <c:v>44806</c:v>
                </c:pt>
                <c:pt idx="91">
                  <c:v>44809</c:v>
                </c:pt>
                <c:pt idx="92">
                  <c:v>44810</c:v>
                </c:pt>
                <c:pt idx="93">
                  <c:v>44811</c:v>
                </c:pt>
                <c:pt idx="94">
                  <c:v>44812</c:v>
                </c:pt>
                <c:pt idx="95">
                  <c:v>44813</c:v>
                </c:pt>
                <c:pt idx="96">
                  <c:v>44816</c:v>
                </c:pt>
                <c:pt idx="97">
                  <c:v>44817</c:v>
                </c:pt>
                <c:pt idx="98">
                  <c:v>44818</c:v>
                </c:pt>
                <c:pt idx="99">
                  <c:v>44819</c:v>
                </c:pt>
                <c:pt idx="100">
                  <c:v>44820</c:v>
                </c:pt>
                <c:pt idx="101">
                  <c:v>44823</c:v>
                </c:pt>
                <c:pt idx="102">
                  <c:v>44824</c:v>
                </c:pt>
                <c:pt idx="103">
                  <c:v>44825</c:v>
                </c:pt>
                <c:pt idx="104">
                  <c:v>44826</c:v>
                </c:pt>
                <c:pt idx="105">
                  <c:v>44827</c:v>
                </c:pt>
                <c:pt idx="106">
                  <c:v>44830</c:v>
                </c:pt>
                <c:pt idx="107">
                  <c:v>44831</c:v>
                </c:pt>
                <c:pt idx="108">
                  <c:v>44832</c:v>
                </c:pt>
                <c:pt idx="109">
                  <c:v>44833</c:v>
                </c:pt>
                <c:pt idx="110">
                  <c:v>44834</c:v>
                </c:pt>
                <c:pt idx="111">
                  <c:v>44837</c:v>
                </c:pt>
                <c:pt idx="112">
                  <c:v>44838</c:v>
                </c:pt>
                <c:pt idx="113">
                  <c:v>44840</c:v>
                </c:pt>
                <c:pt idx="114">
                  <c:v>44841</c:v>
                </c:pt>
                <c:pt idx="115">
                  <c:v>44844</c:v>
                </c:pt>
                <c:pt idx="116">
                  <c:v>44845</c:v>
                </c:pt>
                <c:pt idx="117">
                  <c:v>44846</c:v>
                </c:pt>
                <c:pt idx="118">
                  <c:v>44847</c:v>
                </c:pt>
                <c:pt idx="119">
                  <c:v>44848</c:v>
                </c:pt>
                <c:pt idx="120">
                  <c:v>44851</c:v>
                </c:pt>
                <c:pt idx="121">
                  <c:v>44852</c:v>
                </c:pt>
                <c:pt idx="122">
                  <c:v>44853</c:v>
                </c:pt>
                <c:pt idx="123">
                  <c:v>44854</c:v>
                </c:pt>
                <c:pt idx="124">
                  <c:v>44855</c:v>
                </c:pt>
                <c:pt idx="125">
                  <c:v>44858</c:v>
                </c:pt>
                <c:pt idx="126">
                  <c:v>44859</c:v>
                </c:pt>
                <c:pt idx="127">
                  <c:v>44861</c:v>
                </c:pt>
                <c:pt idx="128">
                  <c:v>44862</c:v>
                </c:pt>
                <c:pt idx="129">
                  <c:v>44865</c:v>
                </c:pt>
                <c:pt idx="130">
                  <c:v>44866</c:v>
                </c:pt>
                <c:pt idx="131">
                  <c:v>44867</c:v>
                </c:pt>
                <c:pt idx="132">
                  <c:v>44868</c:v>
                </c:pt>
                <c:pt idx="133">
                  <c:v>44869</c:v>
                </c:pt>
                <c:pt idx="134">
                  <c:v>44872</c:v>
                </c:pt>
                <c:pt idx="135">
                  <c:v>44874</c:v>
                </c:pt>
                <c:pt idx="136">
                  <c:v>44875</c:v>
                </c:pt>
                <c:pt idx="137">
                  <c:v>44876</c:v>
                </c:pt>
                <c:pt idx="138">
                  <c:v>44879</c:v>
                </c:pt>
                <c:pt idx="139">
                  <c:v>44880</c:v>
                </c:pt>
                <c:pt idx="140">
                  <c:v>44881</c:v>
                </c:pt>
                <c:pt idx="141">
                  <c:v>44882</c:v>
                </c:pt>
                <c:pt idx="142">
                  <c:v>44883</c:v>
                </c:pt>
                <c:pt idx="143">
                  <c:v>44886</c:v>
                </c:pt>
                <c:pt idx="144">
                  <c:v>44887</c:v>
                </c:pt>
                <c:pt idx="145">
                  <c:v>44888</c:v>
                </c:pt>
                <c:pt idx="146">
                  <c:v>44889</c:v>
                </c:pt>
                <c:pt idx="147">
                  <c:v>44890</c:v>
                </c:pt>
                <c:pt idx="148">
                  <c:v>44893</c:v>
                </c:pt>
                <c:pt idx="149">
                  <c:v>44894</c:v>
                </c:pt>
                <c:pt idx="150">
                  <c:v>44895</c:v>
                </c:pt>
                <c:pt idx="151">
                  <c:v>44896</c:v>
                </c:pt>
                <c:pt idx="152">
                  <c:v>44897</c:v>
                </c:pt>
                <c:pt idx="153">
                  <c:v>44900</c:v>
                </c:pt>
                <c:pt idx="154">
                  <c:v>44901</c:v>
                </c:pt>
                <c:pt idx="155">
                  <c:v>44902</c:v>
                </c:pt>
                <c:pt idx="156">
                  <c:v>44903</c:v>
                </c:pt>
                <c:pt idx="157">
                  <c:v>44904</c:v>
                </c:pt>
                <c:pt idx="158">
                  <c:v>44907</c:v>
                </c:pt>
                <c:pt idx="159">
                  <c:v>44908</c:v>
                </c:pt>
                <c:pt idx="160">
                  <c:v>44909</c:v>
                </c:pt>
                <c:pt idx="161">
                  <c:v>44910</c:v>
                </c:pt>
                <c:pt idx="162">
                  <c:v>44911</c:v>
                </c:pt>
                <c:pt idx="163">
                  <c:v>44914</c:v>
                </c:pt>
                <c:pt idx="164">
                  <c:v>44915</c:v>
                </c:pt>
                <c:pt idx="165">
                  <c:v>44916</c:v>
                </c:pt>
                <c:pt idx="166">
                  <c:v>44917</c:v>
                </c:pt>
                <c:pt idx="167">
                  <c:v>44918</c:v>
                </c:pt>
                <c:pt idx="168">
                  <c:v>44921</c:v>
                </c:pt>
                <c:pt idx="169">
                  <c:v>44922</c:v>
                </c:pt>
                <c:pt idx="170">
                  <c:v>44923</c:v>
                </c:pt>
                <c:pt idx="171">
                  <c:v>44924</c:v>
                </c:pt>
                <c:pt idx="172">
                  <c:v>44925</c:v>
                </c:pt>
                <c:pt idx="173">
                  <c:v>44928</c:v>
                </c:pt>
                <c:pt idx="174">
                  <c:v>44929</c:v>
                </c:pt>
                <c:pt idx="175">
                  <c:v>44930</c:v>
                </c:pt>
                <c:pt idx="176">
                  <c:v>44931</c:v>
                </c:pt>
                <c:pt idx="177">
                  <c:v>44932</c:v>
                </c:pt>
                <c:pt idx="178">
                  <c:v>44935</c:v>
                </c:pt>
                <c:pt idx="179">
                  <c:v>44936</c:v>
                </c:pt>
                <c:pt idx="180">
                  <c:v>44937</c:v>
                </c:pt>
                <c:pt idx="181">
                  <c:v>44938</c:v>
                </c:pt>
                <c:pt idx="182">
                  <c:v>44939</c:v>
                </c:pt>
                <c:pt idx="183">
                  <c:v>44942</c:v>
                </c:pt>
                <c:pt idx="184">
                  <c:v>44943</c:v>
                </c:pt>
                <c:pt idx="185">
                  <c:v>44944</c:v>
                </c:pt>
                <c:pt idx="186">
                  <c:v>44945</c:v>
                </c:pt>
                <c:pt idx="187">
                  <c:v>44946</c:v>
                </c:pt>
                <c:pt idx="188">
                  <c:v>44949</c:v>
                </c:pt>
                <c:pt idx="189">
                  <c:v>44950</c:v>
                </c:pt>
                <c:pt idx="190">
                  <c:v>44951</c:v>
                </c:pt>
                <c:pt idx="191">
                  <c:v>44953</c:v>
                </c:pt>
                <c:pt idx="192">
                  <c:v>44956</c:v>
                </c:pt>
                <c:pt idx="193">
                  <c:v>44957</c:v>
                </c:pt>
                <c:pt idx="194">
                  <c:v>44958</c:v>
                </c:pt>
                <c:pt idx="195">
                  <c:v>44959</c:v>
                </c:pt>
                <c:pt idx="196">
                  <c:v>44960</c:v>
                </c:pt>
                <c:pt idx="197">
                  <c:v>44963</c:v>
                </c:pt>
                <c:pt idx="198">
                  <c:v>44964</c:v>
                </c:pt>
                <c:pt idx="199">
                  <c:v>44965</c:v>
                </c:pt>
                <c:pt idx="200">
                  <c:v>44966</c:v>
                </c:pt>
                <c:pt idx="201">
                  <c:v>44967</c:v>
                </c:pt>
                <c:pt idx="202">
                  <c:v>44970</c:v>
                </c:pt>
                <c:pt idx="203">
                  <c:v>44971</c:v>
                </c:pt>
                <c:pt idx="204">
                  <c:v>44972</c:v>
                </c:pt>
                <c:pt idx="205">
                  <c:v>44973</c:v>
                </c:pt>
                <c:pt idx="206">
                  <c:v>44974</c:v>
                </c:pt>
                <c:pt idx="207">
                  <c:v>44977</c:v>
                </c:pt>
                <c:pt idx="208">
                  <c:v>44978</c:v>
                </c:pt>
                <c:pt idx="209">
                  <c:v>44979</c:v>
                </c:pt>
                <c:pt idx="210">
                  <c:v>44980</c:v>
                </c:pt>
                <c:pt idx="211">
                  <c:v>44981</c:v>
                </c:pt>
                <c:pt idx="212">
                  <c:v>44984</c:v>
                </c:pt>
                <c:pt idx="213">
                  <c:v>44985</c:v>
                </c:pt>
                <c:pt idx="214">
                  <c:v>44986</c:v>
                </c:pt>
                <c:pt idx="215">
                  <c:v>44987</c:v>
                </c:pt>
                <c:pt idx="216">
                  <c:v>44988</c:v>
                </c:pt>
                <c:pt idx="217">
                  <c:v>44991</c:v>
                </c:pt>
                <c:pt idx="218">
                  <c:v>44993</c:v>
                </c:pt>
                <c:pt idx="219">
                  <c:v>44994</c:v>
                </c:pt>
                <c:pt idx="220">
                  <c:v>44995</c:v>
                </c:pt>
                <c:pt idx="221">
                  <c:v>44998</c:v>
                </c:pt>
                <c:pt idx="222">
                  <c:v>44999</c:v>
                </c:pt>
                <c:pt idx="223">
                  <c:v>45000</c:v>
                </c:pt>
                <c:pt idx="224">
                  <c:v>45001</c:v>
                </c:pt>
                <c:pt idx="225">
                  <c:v>45002</c:v>
                </c:pt>
                <c:pt idx="226">
                  <c:v>45005</c:v>
                </c:pt>
                <c:pt idx="227">
                  <c:v>45006</c:v>
                </c:pt>
                <c:pt idx="228">
                  <c:v>45007</c:v>
                </c:pt>
                <c:pt idx="229">
                  <c:v>45008</c:v>
                </c:pt>
                <c:pt idx="230">
                  <c:v>45009</c:v>
                </c:pt>
                <c:pt idx="231">
                  <c:v>45012</c:v>
                </c:pt>
                <c:pt idx="232">
                  <c:v>45013</c:v>
                </c:pt>
                <c:pt idx="233">
                  <c:v>45014</c:v>
                </c:pt>
                <c:pt idx="234">
                  <c:v>45016</c:v>
                </c:pt>
                <c:pt idx="235">
                  <c:v>45019</c:v>
                </c:pt>
                <c:pt idx="236">
                  <c:v>45021</c:v>
                </c:pt>
                <c:pt idx="237">
                  <c:v>45022</c:v>
                </c:pt>
                <c:pt idx="238">
                  <c:v>45026</c:v>
                </c:pt>
                <c:pt idx="239">
                  <c:v>45027</c:v>
                </c:pt>
                <c:pt idx="240">
                  <c:v>45028</c:v>
                </c:pt>
                <c:pt idx="241">
                  <c:v>45029</c:v>
                </c:pt>
                <c:pt idx="242">
                  <c:v>45033</c:v>
                </c:pt>
                <c:pt idx="243">
                  <c:v>45034</c:v>
                </c:pt>
                <c:pt idx="244">
                  <c:v>45035</c:v>
                </c:pt>
                <c:pt idx="245">
                  <c:v>45036</c:v>
                </c:pt>
                <c:pt idx="246">
                  <c:v>45037</c:v>
                </c:pt>
                <c:pt idx="247">
                  <c:v>45040</c:v>
                </c:pt>
                <c:pt idx="248">
                  <c:v>45041</c:v>
                </c:pt>
                <c:pt idx="249">
                  <c:v>45042</c:v>
                </c:pt>
                <c:pt idx="250">
                  <c:v>45043</c:v>
                </c:pt>
                <c:pt idx="251">
                  <c:v>45044</c:v>
                </c:pt>
                <c:pt idx="252">
                  <c:v>45048</c:v>
                </c:pt>
                <c:pt idx="253">
                  <c:v>45049</c:v>
                </c:pt>
                <c:pt idx="254">
                  <c:v>45050</c:v>
                </c:pt>
                <c:pt idx="255">
                  <c:v>45051</c:v>
                </c:pt>
                <c:pt idx="256">
                  <c:v>45054</c:v>
                </c:pt>
                <c:pt idx="257">
                  <c:v>45055</c:v>
                </c:pt>
                <c:pt idx="258">
                  <c:v>45056</c:v>
                </c:pt>
                <c:pt idx="259">
                  <c:v>45057</c:v>
                </c:pt>
                <c:pt idx="260">
                  <c:v>45058</c:v>
                </c:pt>
                <c:pt idx="261">
                  <c:v>45061</c:v>
                </c:pt>
                <c:pt idx="262">
                  <c:v>45062</c:v>
                </c:pt>
                <c:pt idx="263">
                  <c:v>45063</c:v>
                </c:pt>
                <c:pt idx="264">
                  <c:v>45064</c:v>
                </c:pt>
                <c:pt idx="265">
                  <c:v>45065</c:v>
                </c:pt>
                <c:pt idx="266">
                  <c:v>45068</c:v>
                </c:pt>
                <c:pt idx="267">
                  <c:v>45069</c:v>
                </c:pt>
                <c:pt idx="268">
                  <c:v>45070</c:v>
                </c:pt>
                <c:pt idx="269">
                  <c:v>45071</c:v>
                </c:pt>
                <c:pt idx="270">
                  <c:v>45072</c:v>
                </c:pt>
                <c:pt idx="271">
                  <c:v>45075</c:v>
                </c:pt>
                <c:pt idx="272">
                  <c:v>45076</c:v>
                </c:pt>
                <c:pt idx="273">
                  <c:v>45077</c:v>
                </c:pt>
                <c:pt idx="274">
                  <c:v>45078</c:v>
                </c:pt>
                <c:pt idx="275">
                  <c:v>45079</c:v>
                </c:pt>
                <c:pt idx="276">
                  <c:v>45082</c:v>
                </c:pt>
                <c:pt idx="277">
                  <c:v>45083</c:v>
                </c:pt>
                <c:pt idx="278">
                  <c:v>45084</c:v>
                </c:pt>
                <c:pt idx="279">
                  <c:v>45085</c:v>
                </c:pt>
                <c:pt idx="280">
                  <c:v>45086</c:v>
                </c:pt>
                <c:pt idx="281">
                  <c:v>45089</c:v>
                </c:pt>
                <c:pt idx="282">
                  <c:v>45090</c:v>
                </c:pt>
                <c:pt idx="283">
                  <c:v>45091</c:v>
                </c:pt>
                <c:pt idx="284">
                  <c:v>45092</c:v>
                </c:pt>
                <c:pt idx="285">
                  <c:v>45093</c:v>
                </c:pt>
                <c:pt idx="286">
                  <c:v>45096</c:v>
                </c:pt>
                <c:pt idx="287">
                  <c:v>45097</c:v>
                </c:pt>
                <c:pt idx="288">
                  <c:v>45098</c:v>
                </c:pt>
                <c:pt idx="289">
                  <c:v>45099</c:v>
                </c:pt>
                <c:pt idx="290">
                  <c:v>45100</c:v>
                </c:pt>
                <c:pt idx="291">
                  <c:v>45103</c:v>
                </c:pt>
                <c:pt idx="292">
                  <c:v>45104</c:v>
                </c:pt>
                <c:pt idx="293">
                  <c:v>45105</c:v>
                </c:pt>
                <c:pt idx="294">
                  <c:v>45107</c:v>
                </c:pt>
                <c:pt idx="295">
                  <c:v>45110</c:v>
                </c:pt>
                <c:pt idx="296">
                  <c:v>45111</c:v>
                </c:pt>
                <c:pt idx="297">
                  <c:v>45112</c:v>
                </c:pt>
                <c:pt idx="298">
                  <c:v>45113</c:v>
                </c:pt>
                <c:pt idx="299">
                  <c:v>45114</c:v>
                </c:pt>
                <c:pt idx="300">
                  <c:v>45117</c:v>
                </c:pt>
                <c:pt idx="301">
                  <c:v>45118</c:v>
                </c:pt>
                <c:pt idx="302">
                  <c:v>45119</c:v>
                </c:pt>
                <c:pt idx="303">
                  <c:v>45120</c:v>
                </c:pt>
                <c:pt idx="304">
                  <c:v>45121</c:v>
                </c:pt>
                <c:pt idx="305">
                  <c:v>45124</c:v>
                </c:pt>
                <c:pt idx="306">
                  <c:v>45125</c:v>
                </c:pt>
                <c:pt idx="307">
                  <c:v>45126</c:v>
                </c:pt>
                <c:pt idx="308">
                  <c:v>45127</c:v>
                </c:pt>
                <c:pt idx="309">
                  <c:v>45128</c:v>
                </c:pt>
                <c:pt idx="310">
                  <c:v>45131</c:v>
                </c:pt>
                <c:pt idx="311">
                  <c:v>45132</c:v>
                </c:pt>
                <c:pt idx="312">
                  <c:v>45133</c:v>
                </c:pt>
                <c:pt idx="313">
                  <c:v>45134</c:v>
                </c:pt>
                <c:pt idx="314">
                  <c:v>45135</c:v>
                </c:pt>
                <c:pt idx="315">
                  <c:v>45138</c:v>
                </c:pt>
                <c:pt idx="316">
                  <c:v>45139</c:v>
                </c:pt>
                <c:pt idx="317">
                  <c:v>45140</c:v>
                </c:pt>
                <c:pt idx="318">
                  <c:v>45141</c:v>
                </c:pt>
                <c:pt idx="319">
                  <c:v>45142</c:v>
                </c:pt>
                <c:pt idx="320">
                  <c:v>45145</c:v>
                </c:pt>
                <c:pt idx="321">
                  <c:v>45146</c:v>
                </c:pt>
                <c:pt idx="322">
                  <c:v>45147</c:v>
                </c:pt>
                <c:pt idx="323">
                  <c:v>45148</c:v>
                </c:pt>
                <c:pt idx="324">
                  <c:v>45149</c:v>
                </c:pt>
                <c:pt idx="325">
                  <c:v>45152</c:v>
                </c:pt>
                <c:pt idx="326">
                  <c:v>45154</c:v>
                </c:pt>
                <c:pt idx="327">
                  <c:v>45155</c:v>
                </c:pt>
                <c:pt idx="328">
                  <c:v>45156</c:v>
                </c:pt>
                <c:pt idx="329">
                  <c:v>45159</c:v>
                </c:pt>
                <c:pt idx="330">
                  <c:v>45160</c:v>
                </c:pt>
                <c:pt idx="331">
                  <c:v>45161</c:v>
                </c:pt>
                <c:pt idx="332">
                  <c:v>45162</c:v>
                </c:pt>
                <c:pt idx="333">
                  <c:v>45163</c:v>
                </c:pt>
                <c:pt idx="334">
                  <c:v>45166</c:v>
                </c:pt>
                <c:pt idx="335">
                  <c:v>45167</c:v>
                </c:pt>
                <c:pt idx="336">
                  <c:v>45168</c:v>
                </c:pt>
                <c:pt idx="337">
                  <c:v>45169</c:v>
                </c:pt>
                <c:pt idx="338">
                  <c:v>45170</c:v>
                </c:pt>
                <c:pt idx="339">
                  <c:v>45173</c:v>
                </c:pt>
                <c:pt idx="340">
                  <c:v>45174</c:v>
                </c:pt>
                <c:pt idx="341">
                  <c:v>45175</c:v>
                </c:pt>
                <c:pt idx="342">
                  <c:v>45176</c:v>
                </c:pt>
                <c:pt idx="343">
                  <c:v>45177</c:v>
                </c:pt>
                <c:pt idx="344">
                  <c:v>45180</c:v>
                </c:pt>
                <c:pt idx="345">
                  <c:v>45181</c:v>
                </c:pt>
                <c:pt idx="346">
                  <c:v>45182</c:v>
                </c:pt>
                <c:pt idx="347">
                  <c:v>45183</c:v>
                </c:pt>
                <c:pt idx="348">
                  <c:v>45184</c:v>
                </c:pt>
                <c:pt idx="349">
                  <c:v>45187</c:v>
                </c:pt>
                <c:pt idx="350">
                  <c:v>45189</c:v>
                </c:pt>
                <c:pt idx="351">
                  <c:v>45190</c:v>
                </c:pt>
                <c:pt idx="352">
                  <c:v>45191</c:v>
                </c:pt>
                <c:pt idx="353">
                  <c:v>45194</c:v>
                </c:pt>
                <c:pt idx="354">
                  <c:v>45195</c:v>
                </c:pt>
                <c:pt idx="355">
                  <c:v>45196</c:v>
                </c:pt>
                <c:pt idx="356">
                  <c:v>45197</c:v>
                </c:pt>
                <c:pt idx="357">
                  <c:v>45198</c:v>
                </c:pt>
                <c:pt idx="358">
                  <c:v>45202</c:v>
                </c:pt>
                <c:pt idx="359">
                  <c:v>45203</c:v>
                </c:pt>
                <c:pt idx="360">
                  <c:v>45204</c:v>
                </c:pt>
                <c:pt idx="361">
                  <c:v>45205</c:v>
                </c:pt>
                <c:pt idx="362">
                  <c:v>45208</c:v>
                </c:pt>
                <c:pt idx="363">
                  <c:v>45209</c:v>
                </c:pt>
                <c:pt idx="364">
                  <c:v>45210</c:v>
                </c:pt>
                <c:pt idx="365">
                  <c:v>45211</c:v>
                </c:pt>
                <c:pt idx="366">
                  <c:v>45212</c:v>
                </c:pt>
                <c:pt idx="367">
                  <c:v>45215</c:v>
                </c:pt>
                <c:pt idx="368">
                  <c:v>45216</c:v>
                </c:pt>
                <c:pt idx="369">
                  <c:v>45217</c:v>
                </c:pt>
                <c:pt idx="370">
                  <c:v>45218</c:v>
                </c:pt>
                <c:pt idx="371">
                  <c:v>45219</c:v>
                </c:pt>
                <c:pt idx="372">
                  <c:v>45222</c:v>
                </c:pt>
                <c:pt idx="373">
                  <c:v>45224</c:v>
                </c:pt>
                <c:pt idx="374">
                  <c:v>45225</c:v>
                </c:pt>
                <c:pt idx="375">
                  <c:v>45226</c:v>
                </c:pt>
                <c:pt idx="376">
                  <c:v>45229</c:v>
                </c:pt>
                <c:pt idx="377">
                  <c:v>45230</c:v>
                </c:pt>
                <c:pt idx="378">
                  <c:v>45231</c:v>
                </c:pt>
                <c:pt idx="379">
                  <c:v>45232</c:v>
                </c:pt>
                <c:pt idx="380">
                  <c:v>45233</c:v>
                </c:pt>
                <c:pt idx="381">
                  <c:v>45236</c:v>
                </c:pt>
                <c:pt idx="382">
                  <c:v>45237</c:v>
                </c:pt>
                <c:pt idx="383">
                  <c:v>45238</c:v>
                </c:pt>
                <c:pt idx="384">
                  <c:v>45239</c:v>
                </c:pt>
                <c:pt idx="385">
                  <c:v>45240</c:v>
                </c:pt>
                <c:pt idx="386">
                  <c:v>45242</c:v>
                </c:pt>
                <c:pt idx="387">
                  <c:v>45243</c:v>
                </c:pt>
                <c:pt idx="388">
                  <c:v>45245</c:v>
                </c:pt>
                <c:pt idx="389">
                  <c:v>45246</c:v>
                </c:pt>
                <c:pt idx="390">
                  <c:v>45247</c:v>
                </c:pt>
                <c:pt idx="391">
                  <c:v>45250</c:v>
                </c:pt>
                <c:pt idx="392">
                  <c:v>45251</c:v>
                </c:pt>
                <c:pt idx="393">
                  <c:v>45252</c:v>
                </c:pt>
                <c:pt idx="394">
                  <c:v>45253</c:v>
                </c:pt>
                <c:pt idx="395">
                  <c:v>45254</c:v>
                </c:pt>
                <c:pt idx="396">
                  <c:v>45258</c:v>
                </c:pt>
                <c:pt idx="397">
                  <c:v>45259</c:v>
                </c:pt>
                <c:pt idx="398">
                  <c:v>45260</c:v>
                </c:pt>
                <c:pt idx="399">
                  <c:v>45261</c:v>
                </c:pt>
                <c:pt idx="400">
                  <c:v>45264</c:v>
                </c:pt>
                <c:pt idx="401">
                  <c:v>45265</c:v>
                </c:pt>
                <c:pt idx="402">
                  <c:v>45266</c:v>
                </c:pt>
                <c:pt idx="403">
                  <c:v>45267</c:v>
                </c:pt>
                <c:pt idx="404">
                  <c:v>45268</c:v>
                </c:pt>
                <c:pt idx="405">
                  <c:v>45271</c:v>
                </c:pt>
                <c:pt idx="406">
                  <c:v>45272</c:v>
                </c:pt>
                <c:pt idx="407">
                  <c:v>45273</c:v>
                </c:pt>
                <c:pt idx="408">
                  <c:v>45274</c:v>
                </c:pt>
                <c:pt idx="409">
                  <c:v>45275</c:v>
                </c:pt>
                <c:pt idx="410">
                  <c:v>45278</c:v>
                </c:pt>
                <c:pt idx="411">
                  <c:v>45279</c:v>
                </c:pt>
                <c:pt idx="412">
                  <c:v>45280</c:v>
                </c:pt>
                <c:pt idx="413">
                  <c:v>45281</c:v>
                </c:pt>
                <c:pt idx="414">
                  <c:v>45282</c:v>
                </c:pt>
                <c:pt idx="415">
                  <c:v>45286</c:v>
                </c:pt>
                <c:pt idx="416">
                  <c:v>45287</c:v>
                </c:pt>
                <c:pt idx="417">
                  <c:v>45288</c:v>
                </c:pt>
                <c:pt idx="418">
                  <c:v>45289</c:v>
                </c:pt>
                <c:pt idx="419">
                  <c:v>45292</c:v>
                </c:pt>
                <c:pt idx="420">
                  <c:v>45293</c:v>
                </c:pt>
                <c:pt idx="421">
                  <c:v>45294</c:v>
                </c:pt>
                <c:pt idx="422">
                  <c:v>45295</c:v>
                </c:pt>
                <c:pt idx="423">
                  <c:v>45296</c:v>
                </c:pt>
                <c:pt idx="424">
                  <c:v>45299</c:v>
                </c:pt>
                <c:pt idx="425">
                  <c:v>45300</c:v>
                </c:pt>
                <c:pt idx="426">
                  <c:v>45301</c:v>
                </c:pt>
                <c:pt idx="427">
                  <c:v>45302</c:v>
                </c:pt>
                <c:pt idx="428">
                  <c:v>45303</c:v>
                </c:pt>
                <c:pt idx="429">
                  <c:v>45306</c:v>
                </c:pt>
                <c:pt idx="430">
                  <c:v>45307</c:v>
                </c:pt>
                <c:pt idx="431">
                  <c:v>45308</c:v>
                </c:pt>
                <c:pt idx="432">
                  <c:v>45309</c:v>
                </c:pt>
                <c:pt idx="433">
                  <c:v>45310</c:v>
                </c:pt>
                <c:pt idx="434">
                  <c:v>45311</c:v>
                </c:pt>
                <c:pt idx="435">
                  <c:v>45314</c:v>
                </c:pt>
                <c:pt idx="436">
                  <c:v>45315</c:v>
                </c:pt>
                <c:pt idx="437">
                  <c:v>45316</c:v>
                </c:pt>
                <c:pt idx="438">
                  <c:v>45320</c:v>
                </c:pt>
                <c:pt idx="439">
                  <c:v>45321</c:v>
                </c:pt>
                <c:pt idx="440">
                  <c:v>45322</c:v>
                </c:pt>
                <c:pt idx="441">
                  <c:v>45323</c:v>
                </c:pt>
                <c:pt idx="442">
                  <c:v>45324</c:v>
                </c:pt>
                <c:pt idx="443">
                  <c:v>45327</c:v>
                </c:pt>
                <c:pt idx="444">
                  <c:v>45328</c:v>
                </c:pt>
                <c:pt idx="445">
                  <c:v>45329</c:v>
                </c:pt>
                <c:pt idx="446">
                  <c:v>45330</c:v>
                </c:pt>
                <c:pt idx="447">
                  <c:v>45331</c:v>
                </c:pt>
                <c:pt idx="448">
                  <c:v>45334</c:v>
                </c:pt>
                <c:pt idx="449">
                  <c:v>45335</c:v>
                </c:pt>
                <c:pt idx="450">
                  <c:v>45336</c:v>
                </c:pt>
                <c:pt idx="451">
                  <c:v>45337</c:v>
                </c:pt>
                <c:pt idx="452">
                  <c:v>45341</c:v>
                </c:pt>
                <c:pt idx="453">
                  <c:v>45342</c:v>
                </c:pt>
                <c:pt idx="454">
                  <c:v>45343</c:v>
                </c:pt>
                <c:pt idx="455">
                  <c:v>45344</c:v>
                </c:pt>
                <c:pt idx="456">
                  <c:v>45345</c:v>
                </c:pt>
                <c:pt idx="457">
                  <c:v>45348</c:v>
                </c:pt>
                <c:pt idx="458">
                  <c:v>45349</c:v>
                </c:pt>
                <c:pt idx="459">
                  <c:v>45350</c:v>
                </c:pt>
                <c:pt idx="460">
                  <c:v>45351</c:v>
                </c:pt>
                <c:pt idx="461">
                  <c:v>45352</c:v>
                </c:pt>
                <c:pt idx="462">
                  <c:v>45353</c:v>
                </c:pt>
                <c:pt idx="463">
                  <c:v>45355</c:v>
                </c:pt>
                <c:pt idx="464">
                  <c:v>45356</c:v>
                </c:pt>
                <c:pt idx="465">
                  <c:v>45357</c:v>
                </c:pt>
                <c:pt idx="466">
                  <c:v>45358</c:v>
                </c:pt>
                <c:pt idx="467">
                  <c:v>45362</c:v>
                </c:pt>
                <c:pt idx="468">
                  <c:v>45363</c:v>
                </c:pt>
                <c:pt idx="469">
                  <c:v>45364</c:v>
                </c:pt>
                <c:pt idx="470">
                  <c:v>45365</c:v>
                </c:pt>
                <c:pt idx="471">
                  <c:v>45366</c:v>
                </c:pt>
                <c:pt idx="472">
                  <c:v>45369</c:v>
                </c:pt>
                <c:pt idx="473">
                  <c:v>45370</c:v>
                </c:pt>
                <c:pt idx="474">
                  <c:v>45371</c:v>
                </c:pt>
                <c:pt idx="475">
                  <c:v>45372</c:v>
                </c:pt>
                <c:pt idx="476">
                  <c:v>45377</c:v>
                </c:pt>
                <c:pt idx="477">
                  <c:v>45378</c:v>
                </c:pt>
                <c:pt idx="478">
                  <c:v>45379</c:v>
                </c:pt>
                <c:pt idx="479">
                  <c:v>45383</c:v>
                </c:pt>
                <c:pt idx="480">
                  <c:v>45384</c:v>
                </c:pt>
                <c:pt idx="481">
                  <c:v>45385</c:v>
                </c:pt>
                <c:pt idx="482">
                  <c:v>45386</c:v>
                </c:pt>
                <c:pt idx="483">
                  <c:v>45387</c:v>
                </c:pt>
                <c:pt idx="484">
                  <c:v>45390</c:v>
                </c:pt>
                <c:pt idx="485">
                  <c:v>45391</c:v>
                </c:pt>
                <c:pt idx="486">
                  <c:v>45392</c:v>
                </c:pt>
                <c:pt idx="487">
                  <c:v>45394</c:v>
                </c:pt>
                <c:pt idx="488">
                  <c:v>45397</c:v>
                </c:pt>
                <c:pt idx="489">
                  <c:v>45398</c:v>
                </c:pt>
                <c:pt idx="490">
                  <c:v>45400</c:v>
                </c:pt>
                <c:pt idx="491">
                  <c:v>45401</c:v>
                </c:pt>
                <c:pt idx="492">
                  <c:v>45404</c:v>
                </c:pt>
                <c:pt idx="493">
                  <c:v>45405</c:v>
                </c:pt>
                <c:pt idx="494">
                  <c:v>45406</c:v>
                </c:pt>
                <c:pt idx="495">
                  <c:v>45407</c:v>
                </c:pt>
                <c:pt idx="496">
                  <c:v>45408</c:v>
                </c:pt>
                <c:pt idx="497">
                  <c:v>45411</c:v>
                </c:pt>
                <c:pt idx="498">
                  <c:v>45412</c:v>
                </c:pt>
                <c:pt idx="499">
                  <c:v>45414</c:v>
                </c:pt>
                <c:pt idx="500">
                  <c:v>45415</c:v>
                </c:pt>
                <c:pt idx="501">
                  <c:v>45418</c:v>
                </c:pt>
                <c:pt idx="502">
                  <c:v>45419</c:v>
                </c:pt>
                <c:pt idx="503">
                  <c:v>45420</c:v>
                </c:pt>
                <c:pt idx="504">
                  <c:v>45421</c:v>
                </c:pt>
                <c:pt idx="505">
                  <c:v>45422</c:v>
                </c:pt>
                <c:pt idx="506">
                  <c:v>45425</c:v>
                </c:pt>
                <c:pt idx="507">
                  <c:v>45426</c:v>
                </c:pt>
                <c:pt idx="508">
                  <c:v>45427</c:v>
                </c:pt>
                <c:pt idx="509">
                  <c:v>45428</c:v>
                </c:pt>
                <c:pt idx="510">
                  <c:v>45429</c:v>
                </c:pt>
                <c:pt idx="511">
                  <c:v>45430</c:v>
                </c:pt>
                <c:pt idx="512">
                  <c:v>45433</c:v>
                </c:pt>
                <c:pt idx="513">
                  <c:v>45434</c:v>
                </c:pt>
                <c:pt idx="514">
                  <c:v>45435</c:v>
                </c:pt>
                <c:pt idx="515">
                  <c:v>45436</c:v>
                </c:pt>
                <c:pt idx="516">
                  <c:v>45439</c:v>
                </c:pt>
                <c:pt idx="517">
                  <c:v>45440</c:v>
                </c:pt>
                <c:pt idx="518">
                  <c:v>45441</c:v>
                </c:pt>
                <c:pt idx="519">
                  <c:v>45442</c:v>
                </c:pt>
                <c:pt idx="520">
                  <c:v>45443</c:v>
                </c:pt>
                <c:pt idx="521">
                  <c:v>45446</c:v>
                </c:pt>
                <c:pt idx="522">
                  <c:v>45447</c:v>
                </c:pt>
                <c:pt idx="523">
                  <c:v>45448</c:v>
                </c:pt>
                <c:pt idx="524">
                  <c:v>45449</c:v>
                </c:pt>
                <c:pt idx="525">
                  <c:v>45450</c:v>
                </c:pt>
                <c:pt idx="526">
                  <c:v>45453</c:v>
                </c:pt>
                <c:pt idx="527">
                  <c:v>45454</c:v>
                </c:pt>
                <c:pt idx="528">
                  <c:v>45455</c:v>
                </c:pt>
                <c:pt idx="529">
                  <c:v>45456</c:v>
                </c:pt>
                <c:pt idx="530">
                  <c:v>45457</c:v>
                </c:pt>
                <c:pt idx="531">
                  <c:v>45461</c:v>
                </c:pt>
                <c:pt idx="532">
                  <c:v>45462</c:v>
                </c:pt>
                <c:pt idx="533">
                  <c:v>45463</c:v>
                </c:pt>
                <c:pt idx="534">
                  <c:v>45464</c:v>
                </c:pt>
                <c:pt idx="535">
                  <c:v>45467</c:v>
                </c:pt>
                <c:pt idx="536">
                  <c:v>45468</c:v>
                </c:pt>
                <c:pt idx="537">
                  <c:v>45469</c:v>
                </c:pt>
                <c:pt idx="538">
                  <c:v>45470</c:v>
                </c:pt>
                <c:pt idx="539">
                  <c:v>45471</c:v>
                </c:pt>
                <c:pt idx="540">
                  <c:v>45474</c:v>
                </c:pt>
                <c:pt idx="541">
                  <c:v>45475</c:v>
                </c:pt>
                <c:pt idx="542">
                  <c:v>45476</c:v>
                </c:pt>
                <c:pt idx="543">
                  <c:v>45477</c:v>
                </c:pt>
                <c:pt idx="544">
                  <c:v>45478</c:v>
                </c:pt>
                <c:pt idx="545">
                  <c:v>45481</c:v>
                </c:pt>
                <c:pt idx="546">
                  <c:v>45482</c:v>
                </c:pt>
                <c:pt idx="547">
                  <c:v>45483</c:v>
                </c:pt>
                <c:pt idx="548">
                  <c:v>45484</c:v>
                </c:pt>
                <c:pt idx="549">
                  <c:v>45485</c:v>
                </c:pt>
                <c:pt idx="550">
                  <c:v>45488</c:v>
                </c:pt>
                <c:pt idx="551">
                  <c:v>45489</c:v>
                </c:pt>
                <c:pt idx="552">
                  <c:v>45491</c:v>
                </c:pt>
                <c:pt idx="553">
                  <c:v>45492</c:v>
                </c:pt>
                <c:pt idx="554">
                  <c:v>45495</c:v>
                </c:pt>
                <c:pt idx="555">
                  <c:v>45496</c:v>
                </c:pt>
                <c:pt idx="556">
                  <c:v>45497</c:v>
                </c:pt>
                <c:pt idx="557">
                  <c:v>45498</c:v>
                </c:pt>
                <c:pt idx="558">
                  <c:v>45499</c:v>
                </c:pt>
                <c:pt idx="559">
                  <c:v>45502</c:v>
                </c:pt>
                <c:pt idx="560">
                  <c:v>45503</c:v>
                </c:pt>
                <c:pt idx="561">
                  <c:v>45504</c:v>
                </c:pt>
                <c:pt idx="562">
                  <c:v>45505</c:v>
                </c:pt>
                <c:pt idx="563">
                  <c:v>45506</c:v>
                </c:pt>
                <c:pt idx="564">
                  <c:v>45509</c:v>
                </c:pt>
                <c:pt idx="565">
                  <c:v>45510</c:v>
                </c:pt>
                <c:pt idx="566">
                  <c:v>45511</c:v>
                </c:pt>
                <c:pt idx="567">
                  <c:v>45512</c:v>
                </c:pt>
                <c:pt idx="568">
                  <c:v>45513</c:v>
                </c:pt>
                <c:pt idx="569">
                  <c:v>45516</c:v>
                </c:pt>
                <c:pt idx="570">
                  <c:v>45517</c:v>
                </c:pt>
                <c:pt idx="571">
                  <c:v>45518</c:v>
                </c:pt>
                <c:pt idx="572">
                  <c:v>45520</c:v>
                </c:pt>
                <c:pt idx="573">
                  <c:v>45523</c:v>
                </c:pt>
                <c:pt idx="574">
                  <c:v>45524</c:v>
                </c:pt>
                <c:pt idx="575">
                  <c:v>45525</c:v>
                </c:pt>
                <c:pt idx="576">
                  <c:v>45526</c:v>
                </c:pt>
                <c:pt idx="577">
                  <c:v>45527</c:v>
                </c:pt>
                <c:pt idx="578">
                  <c:v>45530</c:v>
                </c:pt>
                <c:pt idx="579">
                  <c:v>45531</c:v>
                </c:pt>
                <c:pt idx="580">
                  <c:v>45532</c:v>
                </c:pt>
                <c:pt idx="581">
                  <c:v>45533</c:v>
                </c:pt>
                <c:pt idx="582">
                  <c:v>45534</c:v>
                </c:pt>
                <c:pt idx="583">
                  <c:v>45537</c:v>
                </c:pt>
                <c:pt idx="584">
                  <c:v>45538</c:v>
                </c:pt>
                <c:pt idx="585">
                  <c:v>45539</c:v>
                </c:pt>
                <c:pt idx="586">
                  <c:v>45540</c:v>
                </c:pt>
                <c:pt idx="587">
                  <c:v>45541</c:v>
                </c:pt>
                <c:pt idx="588">
                  <c:v>45544</c:v>
                </c:pt>
                <c:pt idx="589">
                  <c:v>45545</c:v>
                </c:pt>
                <c:pt idx="590">
                  <c:v>45546</c:v>
                </c:pt>
                <c:pt idx="591">
                  <c:v>45547</c:v>
                </c:pt>
                <c:pt idx="592">
                  <c:v>45548</c:v>
                </c:pt>
                <c:pt idx="593">
                  <c:v>45551</c:v>
                </c:pt>
                <c:pt idx="594">
                  <c:v>45552</c:v>
                </c:pt>
                <c:pt idx="595">
                  <c:v>45553</c:v>
                </c:pt>
                <c:pt idx="596">
                  <c:v>45554</c:v>
                </c:pt>
                <c:pt idx="597">
                  <c:v>45555</c:v>
                </c:pt>
                <c:pt idx="598">
                  <c:v>45558</c:v>
                </c:pt>
                <c:pt idx="599">
                  <c:v>45559</c:v>
                </c:pt>
                <c:pt idx="600">
                  <c:v>45560</c:v>
                </c:pt>
                <c:pt idx="601">
                  <c:v>45561</c:v>
                </c:pt>
                <c:pt idx="602">
                  <c:v>45562</c:v>
                </c:pt>
                <c:pt idx="603">
                  <c:v>45565</c:v>
                </c:pt>
                <c:pt idx="604">
                  <c:v>45566</c:v>
                </c:pt>
                <c:pt idx="605">
                  <c:v>45568</c:v>
                </c:pt>
                <c:pt idx="606">
                  <c:v>45569</c:v>
                </c:pt>
                <c:pt idx="607">
                  <c:v>45572</c:v>
                </c:pt>
                <c:pt idx="608">
                  <c:v>45573</c:v>
                </c:pt>
                <c:pt idx="609">
                  <c:v>45574</c:v>
                </c:pt>
                <c:pt idx="610">
                  <c:v>45575</c:v>
                </c:pt>
                <c:pt idx="611">
                  <c:v>45576</c:v>
                </c:pt>
                <c:pt idx="612">
                  <c:v>45579</c:v>
                </c:pt>
                <c:pt idx="613">
                  <c:v>45580</c:v>
                </c:pt>
                <c:pt idx="614">
                  <c:v>45581</c:v>
                </c:pt>
                <c:pt idx="615">
                  <c:v>45582</c:v>
                </c:pt>
                <c:pt idx="616">
                  <c:v>45583</c:v>
                </c:pt>
                <c:pt idx="617">
                  <c:v>45586</c:v>
                </c:pt>
                <c:pt idx="618">
                  <c:v>45587</c:v>
                </c:pt>
                <c:pt idx="619">
                  <c:v>45588</c:v>
                </c:pt>
                <c:pt idx="620">
                  <c:v>45589</c:v>
                </c:pt>
                <c:pt idx="621">
                  <c:v>45590</c:v>
                </c:pt>
                <c:pt idx="622">
                  <c:v>45593</c:v>
                </c:pt>
                <c:pt idx="623">
                  <c:v>45594</c:v>
                </c:pt>
                <c:pt idx="624">
                  <c:v>45595</c:v>
                </c:pt>
                <c:pt idx="625">
                  <c:v>45596</c:v>
                </c:pt>
                <c:pt idx="626">
                  <c:v>45597</c:v>
                </c:pt>
                <c:pt idx="627">
                  <c:v>45600</c:v>
                </c:pt>
                <c:pt idx="628">
                  <c:v>45601</c:v>
                </c:pt>
                <c:pt idx="629">
                  <c:v>45602</c:v>
                </c:pt>
                <c:pt idx="630">
                  <c:v>45603</c:v>
                </c:pt>
                <c:pt idx="631">
                  <c:v>45604</c:v>
                </c:pt>
                <c:pt idx="632">
                  <c:v>45607</c:v>
                </c:pt>
                <c:pt idx="633">
                  <c:v>45608</c:v>
                </c:pt>
                <c:pt idx="634">
                  <c:v>45609</c:v>
                </c:pt>
                <c:pt idx="635">
                  <c:v>45610</c:v>
                </c:pt>
                <c:pt idx="636">
                  <c:v>45614</c:v>
                </c:pt>
                <c:pt idx="637">
                  <c:v>45615</c:v>
                </c:pt>
                <c:pt idx="638">
                  <c:v>45617</c:v>
                </c:pt>
                <c:pt idx="639">
                  <c:v>45618</c:v>
                </c:pt>
                <c:pt idx="640">
                  <c:v>45621</c:v>
                </c:pt>
                <c:pt idx="641">
                  <c:v>45622</c:v>
                </c:pt>
                <c:pt idx="642">
                  <c:v>45623</c:v>
                </c:pt>
                <c:pt idx="643">
                  <c:v>45624</c:v>
                </c:pt>
                <c:pt idx="644">
                  <c:v>45625</c:v>
                </c:pt>
                <c:pt idx="645">
                  <c:v>45628</c:v>
                </c:pt>
                <c:pt idx="646">
                  <c:v>45629</c:v>
                </c:pt>
                <c:pt idx="647">
                  <c:v>45630</c:v>
                </c:pt>
                <c:pt idx="648">
                  <c:v>45631</c:v>
                </c:pt>
                <c:pt idx="649">
                  <c:v>45632</c:v>
                </c:pt>
                <c:pt idx="650">
                  <c:v>45635</c:v>
                </c:pt>
                <c:pt idx="651">
                  <c:v>45636</c:v>
                </c:pt>
                <c:pt idx="652">
                  <c:v>45637</c:v>
                </c:pt>
                <c:pt idx="653">
                  <c:v>45638</c:v>
                </c:pt>
                <c:pt idx="654">
                  <c:v>45639</c:v>
                </c:pt>
                <c:pt idx="655">
                  <c:v>45642</c:v>
                </c:pt>
                <c:pt idx="656">
                  <c:v>45643</c:v>
                </c:pt>
                <c:pt idx="657">
                  <c:v>45644</c:v>
                </c:pt>
                <c:pt idx="658">
                  <c:v>45645</c:v>
                </c:pt>
                <c:pt idx="659">
                  <c:v>45646</c:v>
                </c:pt>
                <c:pt idx="660">
                  <c:v>45649</c:v>
                </c:pt>
                <c:pt idx="661">
                  <c:v>45650</c:v>
                </c:pt>
                <c:pt idx="662">
                  <c:v>45652</c:v>
                </c:pt>
                <c:pt idx="663">
                  <c:v>45653</c:v>
                </c:pt>
                <c:pt idx="664">
                  <c:v>45656</c:v>
                </c:pt>
                <c:pt idx="665">
                  <c:v>45657</c:v>
                </c:pt>
                <c:pt idx="666">
                  <c:v>45658</c:v>
                </c:pt>
                <c:pt idx="667">
                  <c:v>45659</c:v>
                </c:pt>
                <c:pt idx="668">
                  <c:v>45660</c:v>
                </c:pt>
                <c:pt idx="669">
                  <c:v>45663</c:v>
                </c:pt>
                <c:pt idx="670">
                  <c:v>45664</c:v>
                </c:pt>
                <c:pt idx="671">
                  <c:v>45665</c:v>
                </c:pt>
                <c:pt idx="672">
                  <c:v>45666</c:v>
                </c:pt>
                <c:pt idx="673">
                  <c:v>45667</c:v>
                </c:pt>
                <c:pt idx="674">
                  <c:v>45670</c:v>
                </c:pt>
                <c:pt idx="675">
                  <c:v>45671</c:v>
                </c:pt>
                <c:pt idx="676">
                  <c:v>45672</c:v>
                </c:pt>
                <c:pt idx="677">
                  <c:v>45673</c:v>
                </c:pt>
                <c:pt idx="678">
                  <c:v>45674</c:v>
                </c:pt>
                <c:pt idx="679">
                  <c:v>45677</c:v>
                </c:pt>
                <c:pt idx="680">
                  <c:v>45678</c:v>
                </c:pt>
                <c:pt idx="681">
                  <c:v>45679</c:v>
                </c:pt>
                <c:pt idx="682">
                  <c:v>45680</c:v>
                </c:pt>
                <c:pt idx="683">
                  <c:v>45681</c:v>
                </c:pt>
                <c:pt idx="684">
                  <c:v>45684</c:v>
                </c:pt>
                <c:pt idx="685">
                  <c:v>45685</c:v>
                </c:pt>
                <c:pt idx="686">
                  <c:v>45686</c:v>
                </c:pt>
                <c:pt idx="687">
                  <c:v>45687</c:v>
                </c:pt>
                <c:pt idx="688">
                  <c:v>45688</c:v>
                </c:pt>
                <c:pt idx="689">
                  <c:v>45689</c:v>
                </c:pt>
                <c:pt idx="690">
                  <c:v>45691</c:v>
                </c:pt>
                <c:pt idx="691">
                  <c:v>45692</c:v>
                </c:pt>
                <c:pt idx="692">
                  <c:v>45693</c:v>
                </c:pt>
                <c:pt idx="693">
                  <c:v>45694</c:v>
                </c:pt>
                <c:pt idx="694">
                  <c:v>45695</c:v>
                </c:pt>
                <c:pt idx="695">
                  <c:v>45698</c:v>
                </c:pt>
                <c:pt idx="696">
                  <c:v>45699</c:v>
                </c:pt>
                <c:pt idx="697">
                  <c:v>45700</c:v>
                </c:pt>
                <c:pt idx="698">
                  <c:v>45701</c:v>
                </c:pt>
                <c:pt idx="699">
                  <c:v>45702</c:v>
                </c:pt>
                <c:pt idx="700">
                  <c:v>45705</c:v>
                </c:pt>
                <c:pt idx="701">
                  <c:v>45706</c:v>
                </c:pt>
                <c:pt idx="702">
                  <c:v>45707</c:v>
                </c:pt>
                <c:pt idx="703">
                  <c:v>45708</c:v>
                </c:pt>
                <c:pt idx="704">
                  <c:v>45709</c:v>
                </c:pt>
                <c:pt idx="705">
                  <c:v>45712</c:v>
                </c:pt>
                <c:pt idx="706">
                  <c:v>45713</c:v>
                </c:pt>
                <c:pt idx="707">
                  <c:v>45715</c:v>
                </c:pt>
                <c:pt idx="708">
                  <c:v>45716</c:v>
                </c:pt>
                <c:pt idx="709">
                  <c:v>45719</c:v>
                </c:pt>
                <c:pt idx="710">
                  <c:v>45720</c:v>
                </c:pt>
                <c:pt idx="711">
                  <c:v>45721</c:v>
                </c:pt>
                <c:pt idx="712">
                  <c:v>45722</c:v>
                </c:pt>
                <c:pt idx="713">
                  <c:v>45723</c:v>
                </c:pt>
                <c:pt idx="714">
                  <c:v>45726</c:v>
                </c:pt>
                <c:pt idx="715">
                  <c:v>45727</c:v>
                </c:pt>
                <c:pt idx="716">
                  <c:v>45728</c:v>
                </c:pt>
                <c:pt idx="717">
                  <c:v>45729</c:v>
                </c:pt>
                <c:pt idx="718">
                  <c:v>45733</c:v>
                </c:pt>
                <c:pt idx="719">
                  <c:v>45734</c:v>
                </c:pt>
                <c:pt idx="720">
                  <c:v>45735</c:v>
                </c:pt>
                <c:pt idx="721">
                  <c:v>45736</c:v>
                </c:pt>
                <c:pt idx="722">
                  <c:v>45737</c:v>
                </c:pt>
                <c:pt idx="723">
                  <c:v>45740</c:v>
                </c:pt>
                <c:pt idx="724">
                  <c:v>45741</c:v>
                </c:pt>
                <c:pt idx="725">
                  <c:v>45742</c:v>
                </c:pt>
                <c:pt idx="726">
                  <c:v>45743</c:v>
                </c:pt>
                <c:pt idx="727">
                  <c:v>45744</c:v>
                </c:pt>
                <c:pt idx="728">
                  <c:v>45748</c:v>
                </c:pt>
                <c:pt idx="729">
                  <c:v>45749</c:v>
                </c:pt>
                <c:pt idx="730">
                  <c:v>45750</c:v>
                </c:pt>
                <c:pt idx="731">
                  <c:v>45751</c:v>
                </c:pt>
                <c:pt idx="732">
                  <c:v>45754</c:v>
                </c:pt>
                <c:pt idx="733">
                  <c:v>45755</c:v>
                </c:pt>
                <c:pt idx="734">
                  <c:v>45756</c:v>
                </c:pt>
                <c:pt idx="735">
                  <c:v>45758</c:v>
                </c:pt>
                <c:pt idx="736">
                  <c:v>45762</c:v>
                </c:pt>
                <c:pt idx="737">
                  <c:v>45763</c:v>
                </c:pt>
                <c:pt idx="738">
                  <c:v>45764</c:v>
                </c:pt>
                <c:pt idx="739">
                  <c:v>45768</c:v>
                </c:pt>
                <c:pt idx="740">
                  <c:v>45769</c:v>
                </c:pt>
                <c:pt idx="741">
                  <c:v>45770</c:v>
                </c:pt>
                <c:pt idx="742">
                  <c:v>45771</c:v>
                </c:pt>
              </c:numCache>
            </c:numRef>
          </c:cat>
          <c:val>
            <c:numRef>
              <c:f>[Rebased_Data.xlsx]Laurus!$E$3:$E$745</c:f>
              <c:numCache>
                <c:formatCode>#,##0</c:formatCode>
                <c:ptCount val="743"/>
                <c:pt idx="0" formatCode="General">
                  <c:v>100</c:v>
                </c:pt>
                <c:pt idx="1">
                  <c:v>100.85992253685809</c:v>
                </c:pt>
                <c:pt idx="2">
                  <c:v>100.1264106750825</c:v>
                </c:pt>
                <c:pt idx="3">
                  <c:v>100.59332592878852</c:v>
                </c:pt>
                <c:pt idx="4">
                  <c:v>100.3897903067552</c:v>
                </c:pt>
                <c:pt idx="5">
                  <c:v>99.5961044890431</c:v>
                </c:pt>
                <c:pt idx="6">
                  <c:v>96.692659560998209</c:v>
                </c:pt>
                <c:pt idx="7">
                  <c:v>96.146969628855786</c:v>
                </c:pt>
                <c:pt idx="8">
                  <c:v>94.513900431281058</c:v>
                </c:pt>
                <c:pt idx="9">
                  <c:v>93.952208103728523</c:v>
                </c:pt>
                <c:pt idx="10">
                  <c:v>92.415318251763054</c:v>
                </c:pt>
                <c:pt idx="11">
                  <c:v>91.8883940152691</c:v>
                </c:pt>
                <c:pt idx="12">
                  <c:v>90.716301038052293</c:v>
                </c:pt>
                <c:pt idx="13">
                  <c:v>92.046974454320377</c:v>
                </c:pt>
                <c:pt idx="14">
                  <c:v>92.195945207468171</c:v>
                </c:pt>
                <c:pt idx="15">
                  <c:v>93.416870236658113</c:v>
                </c:pt>
                <c:pt idx="16">
                  <c:v>93.85553383867358</c:v>
                </c:pt>
                <c:pt idx="17">
                  <c:v>91.807763388911411</c:v>
                </c:pt>
                <c:pt idx="18">
                  <c:v>94.602738471779489</c:v>
                </c:pt>
                <c:pt idx="19">
                  <c:v>93.625231323286741</c:v>
                </c:pt>
                <c:pt idx="20">
                  <c:v>92.360423436580405</c:v>
                </c:pt>
                <c:pt idx="21">
                  <c:v>90.96173983981933</c:v>
                </c:pt>
                <c:pt idx="22">
                  <c:v>91.451297658164918</c:v>
                </c:pt>
                <c:pt idx="23">
                  <c:v>92.681378697099817</c:v>
                </c:pt>
                <c:pt idx="24">
                  <c:v>92.915599324764912</c:v>
                </c:pt>
                <c:pt idx="25">
                  <c:v>92.65964348477732</c:v>
                </c:pt>
                <c:pt idx="26">
                  <c:v>91.584513475625428</c:v>
                </c:pt>
                <c:pt idx="27">
                  <c:v>91.696901433080498</c:v>
                </c:pt>
                <c:pt idx="28">
                  <c:v>90.921238931848364</c:v>
                </c:pt>
                <c:pt idx="29">
                  <c:v>90.948541987934689</c:v>
                </c:pt>
                <c:pt idx="30">
                  <c:v>90.092207617057738</c:v>
                </c:pt>
                <c:pt idx="31">
                  <c:v>90.195810754352095</c:v>
                </c:pt>
                <c:pt idx="32">
                  <c:v>91.109225834630095</c:v>
                </c:pt>
                <c:pt idx="33">
                  <c:v>90.861353678921844</c:v>
                </c:pt>
                <c:pt idx="34">
                  <c:v>89.113751872960776</c:v>
                </c:pt>
                <c:pt idx="35">
                  <c:v>89.235914489467916</c:v>
                </c:pt>
                <c:pt idx="36">
                  <c:v>89.612259484615635</c:v>
                </c:pt>
                <c:pt idx="37">
                  <c:v>88.045138303176927</c:v>
                </c:pt>
                <c:pt idx="38">
                  <c:v>86.636597560789511</c:v>
                </c:pt>
                <c:pt idx="39">
                  <c:v>86.788207884314232</c:v>
                </c:pt>
                <c:pt idx="40">
                  <c:v>88.528468385164459</c:v>
                </c:pt>
                <c:pt idx="41">
                  <c:v>87.606392214587174</c:v>
                </c:pt>
                <c:pt idx="42">
                  <c:v>88.827399730351388</c:v>
                </c:pt>
                <c:pt idx="43">
                  <c:v>89.359314404589227</c:v>
                </c:pt>
                <c:pt idx="44">
                  <c:v>89.59757687439398</c:v>
                </c:pt>
                <c:pt idx="45">
                  <c:v>89.638036539077817</c:v>
                </c:pt>
                <c:pt idx="46">
                  <c:v>89.33852778787093</c:v>
                </c:pt>
                <c:pt idx="47">
                  <c:v>89.109957490543948</c:v>
                </c:pt>
                <c:pt idx="48">
                  <c:v>89.660967806727356</c:v>
                </c:pt>
                <c:pt idx="49">
                  <c:v>89.645914006921458</c:v>
                </c:pt>
                <c:pt idx="50">
                  <c:v>89.850563197707544</c:v>
                </c:pt>
                <c:pt idx="51">
                  <c:v>90.471687102028056</c:v>
                </c:pt>
                <c:pt idx="52">
                  <c:v>91.043360305068347</c:v>
                </c:pt>
                <c:pt idx="53">
                  <c:v>91.396856519140812</c:v>
                </c:pt>
                <c:pt idx="54">
                  <c:v>91.999338457674284</c:v>
                </c:pt>
                <c:pt idx="55">
                  <c:v>91.409930641164024</c:v>
                </c:pt>
                <c:pt idx="56">
                  <c:v>92.295424016048585</c:v>
                </c:pt>
                <c:pt idx="57">
                  <c:v>92.988929889298902</c:v>
                </c:pt>
                <c:pt idx="58">
                  <c:v>93.176463115922104</c:v>
                </c:pt>
                <c:pt idx="59">
                  <c:v>93.333971229507767</c:v>
                </c:pt>
                <c:pt idx="60">
                  <c:v>93.419716023470727</c:v>
                </c:pt>
                <c:pt idx="61">
                  <c:v>93.759766925935722</c:v>
                </c:pt>
                <c:pt idx="62">
                  <c:v>93.646677832599281</c:v>
                </c:pt>
                <c:pt idx="63">
                  <c:v>93.392577940532959</c:v>
                </c:pt>
                <c:pt idx="64">
                  <c:v>92.725962690497596</c:v>
                </c:pt>
                <c:pt idx="65">
                  <c:v>91.620477622011052</c:v>
                </c:pt>
                <c:pt idx="66">
                  <c:v>93.202281413671415</c:v>
                </c:pt>
                <c:pt idx="67">
                  <c:v>93.483643118536918</c:v>
                </c:pt>
                <c:pt idx="68">
                  <c:v>94.453685232057424</c:v>
                </c:pt>
                <c:pt idx="69">
                  <c:v>94.636640453808141</c:v>
                </c:pt>
                <c:pt idx="70">
                  <c:v>94.703867011845489</c:v>
                </c:pt>
                <c:pt idx="71">
                  <c:v>94.088970843883033</c:v>
                </c:pt>
                <c:pt idx="72">
                  <c:v>95.900293528474577</c:v>
                </c:pt>
                <c:pt idx="73">
                  <c:v>95.621488907411717</c:v>
                </c:pt>
                <c:pt idx="74">
                  <c:v>95.907346130575419</c:v>
                </c:pt>
                <c:pt idx="75">
                  <c:v>95.780069346462994</c:v>
                </c:pt>
                <c:pt idx="76">
                  <c:v>96.032890696627987</c:v>
                </c:pt>
                <c:pt idx="77">
                  <c:v>95.055342304848111</c:v>
                </c:pt>
                <c:pt idx="78">
                  <c:v>95.847584607510328</c:v>
                </c:pt>
                <c:pt idx="79">
                  <c:v>96.029220044072574</c:v>
                </c:pt>
                <c:pt idx="80">
                  <c:v>95.797721473358692</c:v>
                </c:pt>
                <c:pt idx="81">
                  <c:v>94.782146770836221</c:v>
                </c:pt>
                <c:pt idx="82">
                  <c:v>93.280354956226446</c:v>
                </c:pt>
                <c:pt idx="83">
                  <c:v>93.981119648013291</c:v>
                </c:pt>
                <c:pt idx="84">
                  <c:v>94.126790938189927</c:v>
                </c:pt>
                <c:pt idx="85">
                  <c:v>93.877475267431791</c:v>
                </c:pt>
                <c:pt idx="86">
                  <c:v>93.811321034860072</c:v>
                </c:pt>
                <c:pt idx="87">
                  <c:v>93.741619879594353</c:v>
                </c:pt>
                <c:pt idx="88">
                  <c:v>94.916393670475216</c:v>
                </c:pt>
                <c:pt idx="89">
                  <c:v>94.090043169348647</c:v>
                </c:pt>
                <c:pt idx="90">
                  <c:v>93.77948121718839</c:v>
                </c:pt>
                <c:pt idx="91">
                  <c:v>94.007144162198301</c:v>
                </c:pt>
                <c:pt idx="92">
                  <c:v>94.47294584715155</c:v>
                </c:pt>
                <c:pt idx="93">
                  <c:v>95.124218594371044</c:v>
                </c:pt>
                <c:pt idx="94">
                  <c:v>95.235781686083328</c:v>
                </c:pt>
                <c:pt idx="95">
                  <c:v>95.515864849047517</c:v>
                </c:pt>
                <c:pt idx="96">
                  <c:v>95.856575644106726</c:v>
                </c:pt>
                <c:pt idx="97">
                  <c:v>96.069638465469268</c:v>
                </c:pt>
                <c:pt idx="98">
                  <c:v>95.676218749445795</c:v>
                </c:pt>
                <c:pt idx="99">
                  <c:v>94.836092990414656</c:v>
                </c:pt>
                <c:pt idx="100">
                  <c:v>93.474940784950491</c:v>
                </c:pt>
                <c:pt idx="101">
                  <c:v>93.503439896363872</c:v>
                </c:pt>
                <c:pt idx="102">
                  <c:v>96.128822582514417</c:v>
                </c:pt>
                <c:pt idx="103">
                  <c:v>95.242545585174199</c:v>
                </c:pt>
                <c:pt idx="104">
                  <c:v>95.034431958268399</c:v>
                </c:pt>
                <c:pt idx="105">
                  <c:v>94.594654787500147</c:v>
                </c:pt>
                <c:pt idx="106">
                  <c:v>93.258702230478221</c:v>
                </c:pt>
                <c:pt idx="107">
                  <c:v>93.902922375596845</c:v>
                </c:pt>
                <c:pt idx="108">
                  <c:v>94.333873482917241</c:v>
                </c:pt>
                <c:pt idx="109">
                  <c:v>95.623839774778659</c:v>
                </c:pt>
                <c:pt idx="110">
                  <c:v>96.263894347896198</c:v>
                </c:pt>
                <c:pt idx="111">
                  <c:v>97.039391875979788</c:v>
                </c:pt>
                <c:pt idx="112">
                  <c:v>97.798598305643281</c:v>
                </c:pt>
                <c:pt idx="113">
                  <c:v>97.963983887072587</c:v>
                </c:pt>
                <c:pt idx="114">
                  <c:v>97.51241113618245</c:v>
                </c:pt>
                <c:pt idx="115">
                  <c:v>96.722602187461462</c:v>
                </c:pt>
                <c:pt idx="116">
                  <c:v>95.347674724092727</c:v>
                </c:pt>
                <c:pt idx="117">
                  <c:v>95.504275485361319</c:v>
                </c:pt>
                <c:pt idx="118">
                  <c:v>95.670444689246267</c:v>
                </c:pt>
                <c:pt idx="119">
                  <c:v>96.199513576671478</c:v>
                </c:pt>
                <c:pt idx="120">
                  <c:v>96.183758640984195</c:v>
                </c:pt>
                <c:pt idx="121">
                  <c:v>96.448788004142486</c:v>
                </c:pt>
                <c:pt idx="122">
                  <c:v>96.526861546697504</c:v>
                </c:pt>
                <c:pt idx="123">
                  <c:v>96.87478991700614</c:v>
                </c:pt>
                <c:pt idx="124">
                  <c:v>96.448004381686829</c:v>
                </c:pt>
                <c:pt idx="125">
                  <c:v>96.943212530370531</c:v>
                </c:pt>
                <c:pt idx="126">
                  <c:v>97.344592200811917</c:v>
                </c:pt>
                <c:pt idx="127">
                  <c:v>98.014465670531308</c:v>
                </c:pt>
                <c:pt idx="128">
                  <c:v>97.49335673752401</c:v>
                </c:pt>
                <c:pt idx="129">
                  <c:v>98.671594964524587</c:v>
                </c:pt>
                <c:pt idx="130">
                  <c:v>100.25871914022595</c:v>
                </c:pt>
                <c:pt idx="131">
                  <c:v>100.6892165713878</c:v>
                </c:pt>
                <c:pt idx="132">
                  <c:v>100.74947301389858</c:v>
                </c:pt>
                <c:pt idx="133">
                  <c:v>100.0664429355817</c:v>
                </c:pt>
                <c:pt idx="134">
                  <c:v>99.069427712271988</c:v>
                </c:pt>
                <c:pt idx="135">
                  <c:v>98.093941484849083</c:v>
                </c:pt>
                <c:pt idx="136">
                  <c:v>97.340261655662275</c:v>
                </c:pt>
                <c:pt idx="137">
                  <c:v>97.559882159679987</c:v>
                </c:pt>
                <c:pt idx="138">
                  <c:v>98.109242744377823</c:v>
                </c:pt>
                <c:pt idx="139">
                  <c:v>98.087919964926712</c:v>
                </c:pt>
                <c:pt idx="140">
                  <c:v>97.552375881420602</c:v>
                </c:pt>
                <c:pt idx="141">
                  <c:v>96.869263316529441</c:v>
                </c:pt>
                <c:pt idx="142">
                  <c:v>96.53119209184716</c:v>
                </c:pt>
                <c:pt idx="143">
                  <c:v>96.19456438221475</c:v>
                </c:pt>
                <c:pt idx="144">
                  <c:v>96.408039636448677</c:v>
                </c:pt>
                <c:pt idx="145">
                  <c:v>96.808800657582978</c:v>
                </c:pt>
                <c:pt idx="146">
                  <c:v>97.29930707153278</c:v>
                </c:pt>
                <c:pt idx="147">
                  <c:v>97.617540275100978</c:v>
                </c:pt>
                <c:pt idx="148">
                  <c:v>97.846275545576518</c:v>
                </c:pt>
                <c:pt idx="149">
                  <c:v>98.3740658911004</c:v>
                </c:pt>
                <c:pt idx="150">
                  <c:v>98.759566895993089</c:v>
                </c:pt>
                <c:pt idx="151">
                  <c:v>98.782910596514043</c:v>
                </c:pt>
                <c:pt idx="152">
                  <c:v>98.684091680527857</c:v>
                </c:pt>
                <c:pt idx="153">
                  <c:v>98.216145344643351</c:v>
                </c:pt>
                <c:pt idx="154">
                  <c:v>97.732526559645834</c:v>
                </c:pt>
                <c:pt idx="155">
                  <c:v>97.138004575530275</c:v>
                </c:pt>
                <c:pt idx="156">
                  <c:v>96.277009713206553</c:v>
                </c:pt>
                <c:pt idx="157">
                  <c:v>96.423959545284518</c:v>
                </c:pt>
                <c:pt idx="158">
                  <c:v>96.434022907346545</c:v>
                </c:pt>
                <c:pt idx="159">
                  <c:v>96.410637963538463</c:v>
                </c:pt>
                <c:pt idx="160">
                  <c:v>96.919868829849591</c:v>
                </c:pt>
                <c:pt idx="161">
                  <c:v>96.45942877222447</c:v>
                </c:pt>
                <c:pt idx="162">
                  <c:v>95.179360869276522</c:v>
                </c:pt>
                <c:pt idx="163">
                  <c:v>95.248649591670841</c:v>
                </c:pt>
                <c:pt idx="164">
                  <c:v>95.193960992923891</c:v>
                </c:pt>
                <c:pt idx="165">
                  <c:v>97.335271217918404</c:v>
                </c:pt>
                <c:pt idx="166">
                  <c:v>97.106247244432879</c:v>
                </c:pt>
                <c:pt idx="167">
                  <c:v>95.96252964876804</c:v>
                </c:pt>
                <c:pt idx="168">
                  <c:v>95.535372923864486</c:v>
                </c:pt>
                <c:pt idx="169">
                  <c:v>95.557603055632669</c:v>
                </c:pt>
                <c:pt idx="170">
                  <c:v>95.187362066981578</c:v>
                </c:pt>
                <c:pt idx="171">
                  <c:v>95.343014232645956</c:v>
                </c:pt>
                <c:pt idx="172">
                  <c:v>94.99838532530849</c:v>
                </c:pt>
                <c:pt idx="173">
                  <c:v>94.740656023973898</c:v>
                </c:pt>
                <c:pt idx="174">
                  <c:v>95.374771563743366</c:v>
                </c:pt>
                <c:pt idx="175">
                  <c:v>95.080748169726036</c:v>
                </c:pt>
                <c:pt idx="176">
                  <c:v>95.708264783553176</c:v>
                </c:pt>
                <c:pt idx="177">
                  <c:v>94.902041006550675</c:v>
                </c:pt>
                <c:pt idx="178">
                  <c:v>95.745136282255856</c:v>
                </c:pt>
                <c:pt idx="179">
                  <c:v>95.893818332393678</c:v>
                </c:pt>
                <c:pt idx="180">
                  <c:v>95.195486994548048</c:v>
                </c:pt>
                <c:pt idx="181">
                  <c:v>95.178371030385165</c:v>
                </c:pt>
                <c:pt idx="182">
                  <c:v>95.128507896233543</c:v>
                </c:pt>
                <c:pt idx="183">
                  <c:v>94.934788176539413</c:v>
                </c:pt>
                <c:pt idx="184">
                  <c:v>94.84516651358534</c:v>
                </c:pt>
                <c:pt idx="185">
                  <c:v>95.340085959259056</c:v>
                </c:pt>
                <c:pt idx="186">
                  <c:v>94.987290881067977</c:v>
                </c:pt>
                <c:pt idx="187">
                  <c:v>94.235466999802455</c:v>
                </c:pt>
                <c:pt idx="188">
                  <c:v>94.986218555602349</c:v>
                </c:pt>
                <c:pt idx="189">
                  <c:v>94.027023426599527</c:v>
                </c:pt>
                <c:pt idx="190">
                  <c:v>92.980062582563903</c:v>
                </c:pt>
                <c:pt idx="191">
                  <c:v>93.443142210565952</c:v>
                </c:pt>
                <c:pt idx="192">
                  <c:v>93.075128359420404</c:v>
                </c:pt>
                <c:pt idx="193">
                  <c:v>92.762875432487419</c:v>
                </c:pt>
                <c:pt idx="194">
                  <c:v>92.468233389163004</c:v>
                </c:pt>
                <c:pt idx="195">
                  <c:v>92.153670838150205</c:v>
                </c:pt>
                <c:pt idx="196">
                  <c:v>91.29910992862024</c:v>
                </c:pt>
                <c:pt idx="197">
                  <c:v>91.615569670841452</c:v>
                </c:pt>
                <c:pt idx="198">
                  <c:v>91.602330575669683</c:v>
                </c:pt>
                <c:pt idx="199">
                  <c:v>92.703443855719442</c:v>
                </c:pt>
                <c:pt idx="200">
                  <c:v>92.308085705200412</c:v>
                </c:pt>
                <c:pt idx="201">
                  <c:v>92.554019426413106</c:v>
                </c:pt>
                <c:pt idx="202">
                  <c:v>91.945845914254392</c:v>
                </c:pt>
                <c:pt idx="203">
                  <c:v>91.539022129910578</c:v>
                </c:pt>
                <c:pt idx="204">
                  <c:v>91.810237986139782</c:v>
                </c:pt>
                <c:pt idx="205">
                  <c:v>92.605078615891784</c:v>
                </c:pt>
                <c:pt idx="206">
                  <c:v>91.80475262895024</c:v>
                </c:pt>
                <c:pt idx="207">
                  <c:v>91.326083038409465</c:v>
                </c:pt>
                <c:pt idx="208">
                  <c:v>91.088851650783198</c:v>
                </c:pt>
                <c:pt idx="209">
                  <c:v>90.679635755785299</c:v>
                </c:pt>
                <c:pt idx="210">
                  <c:v>90.502042161362709</c:v>
                </c:pt>
                <c:pt idx="211">
                  <c:v>90.72116774593475</c:v>
                </c:pt>
                <c:pt idx="212">
                  <c:v>89.930410201609561</c:v>
                </c:pt>
                <c:pt idx="213">
                  <c:v>89.087191196042951</c:v>
                </c:pt>
                <c:pt idx="214">
                  <c:v>89.424561284843875</c:v>
                </c:pt>
                <c:pt idx="215">
                  <c:v>89.370656308552583</c:v>
                </c:pt>
                <c:pt idx="216">
                  <c:v>89.465598355547655</c:v>
                </c:pt>
                <c:pt idx="217">
                  <c:v>89.821940356432734</c:v>
                </c:pt>
                <c:pt idx="218">
                  <c:v>89.480940858363539</c:v>
                </c:pt>
                <c:pt idx="219">
                  <c:v>89.425633610309504</c:v>
                </c:pt>
                <c:pt idx="220">
                  <c:v>89.210962300748534</c:v>
                </c:pt>
                <c:pt idx="221">
                  <c:v>88.609841390690647</c:v>
                </c:pt>
                <c:pt idx="222">
                  <c:v>88.515311776566975</c:v>
                </c:pt>
                <c:pt idx="223">
                  <c:v>88.799313051809406</c:v>
                </c:pt>
                <c:pt idx="224">
                  <c:v>89.184360380543566</c:v>
                </c:pt>
                <c:pt idx="225">
                  <c:v>88.819357289359189</c:v>
                </c:pt>
                <c:pt idx="226">
                  <c:v>88.735303470168944</c:v>
                </c:pt>
                <c:pt idx="227">
                  <c:v>88.462726585464139</c:v>
                </c:pt>
                <c:pt idx="228">
                  <c:v>89.200733965537935</c:v>
                </c:pt>
                <c:pt idx="229">
                  <c:v>89.308296458397692</c:v>
                </c:pt>
                <c:pt idx="230">
                  <c:v>88.920609559286603</c:v>
                </c:pt>
                <c:pt idx="231">
                  <c:v>89.573614524565954</c:v>
                </c:pt>
                <c:pt idx="232">
                  <c:v>89.340466222366487</c:v>
                </c:pt>
                <c:pt idx="233">
                  <c:v>89.88149566306214</c:v>
                </c:pt>
                <c:pt idx="234">
                  <c:v>90.254747411674416</c:v>
                </c:pt>
                <c:pt idx="235">
                  <c:v>90.457293194816387</c:v>
                </c:pt>
                <c:pt idx="236">
                  <c:v>90.939385978189733</c:v>
                </c:pt>
                <c:pt idx="237">
                  <c:v>91.626952818091951</c:v>
                </c:pt>
                <c:pt idx="238">
                  <c:v>92.095022883837871</c:v>
                </c:pt>
                <c:pt idx="239">
                  <c:v>92.325902805244667</c:v>
                </c:pt>
                <c:pt idx="240">
                  <c:v>94.377343907562249</c:v>
                </c:pt>
                <c:pt idx="241">
                  <c:v>93.989327062154047</c:v>
                </c:pt>
                <c:pt idx="242">
                  <c:v>93.544765670077624</c:v>
                </c:pt>
                <c:pt idx="243">
                  <c:v>94.525902227838642</c:v>
                </c:pt>
                <c:pt idx="244">
                  <c:v>94.759627936058067</c:v>
                </c:pt>
                <c:pt idx="245">
                  <c:v>93.983140569083133</c:v>
                </c:pt>
                <c:pt idx="246">
                  <c:v>94.18152078022402</c:v>
                </c:pt>
                <c:pt idx="247">
                  <c:v>93.73419608790924</c:v>
                </c:pt>
                <c:pt idx="248">
                  <c:v>93.653482974977294</c:v>
                </c:pt>
                <c:pt idx="249">
                  <c:v>93.613105796867742</c:v>
                </c:pt>
                <c:pt idx="250">
                  <c:v>94.159496864891537</c:v>
                </c:pt>
                <c:pt idx="251">
                  <c:v>94.999498894061261</c:v>
                </c:pt>
                <c:pt idx="252">
                  <c:v>95.051341705995583</c:v>
                </c:pt>
                <c:pt idx="253">
                  <c:v>95.045113969637526</c:v>
                </c:pt>
                <c:pt idx="254">
                  <c:v>95.599052559207834</c:v>
                </c:pt>
                <c:pt idx="255">
                  <c:v>95.407271274009261</c:v>
                </c:pt>
                <c:pt idx="256">
                  <c:v>95.878929505736323</c:v>
                </c:pt>
                <c:pt idx="257">
                  <c:v>96.042376652670072</c:v>
                </c:pt>
                <c:pt idx="258">
                  <c:v>96.1463509795487</c:v>
                </c:pt>
                <c:pt idx="259">
                  <c:v>95.521143989801359</c:v>
                </c:pt>
                <c:pt idx="260">
                  <c:v>95.460392627844911</c:v>
                </c:pt>
                <c:pt idx="261">
                  <c:v>95.852410072105641</c:v>
                </c:pt>
                <c:pt idx="262">
                  <c:v>95.41770582565556</c:v>
                </c:pt>
                <c:pt idx="263">
                  <c:v>95.273931726687337</c:v>
                </c:pt>
                <c:pt idx="264">
                  <c:v>94.507342748625874</c:v>
                </c:pt>
                <c:pt idx="265">
                  <c:v>93.96676698408875</c:v>
                </c:pt>
                <c:pt idx="266">
                  <c:v>95.097699160740348</c:v>
                </c:pt>
                <c:pt idx="267">
                  <c:v>95.410282033970446</c:v>
                </c:pt>
                <c:pt idx="268">
                  <c:v>96.110221860014519</c:v>
                </c:pt>
                <c:pt idx="269">
                  <c:v>96.132451991782688</c:v>
                </c:pt>
                <c:pt idx="270">
                  <c:v>97.052094808418744</c:v>
                </c:pt>
                <c:pt idx="271">
                  <c:v>97.1616369790612</c:v>
                </c:pt>
                <c:pt idx="272">
                  <c:v>97.045083449605045</c:v>
                </c:pt>
                <c:pt idx="273">
                  <c:v>97.669754276619557</c:v>
                </c:pt>
                <c:pt idx="274">
                  <c:v>98.48591768582267</c:v>
                </c:pt>
                <c:pt idx="275">
                  <c:v>99.194724818601713</c:v>
                </c:pt>
                <c:pt idx="276">
                  <c:v>99.266694354660103</c:v>
                </c:pt>
                <c:pt idx="277">
                  <c:v>99.84793600031675</c:v>
                </c:pt>
                <c:pt idx="278">
                  <c:v>100.77314666071663</c:v>
                </c:pt>
                <c:pt idx="279">
                  <c:v>99.832964687085124</c:v>
                </c:pt>
                <c:pt idx="280">
                  <c:v>99.730351388682109</c:v>
                </c:pt>
                <c:pt idx="281">
                  <c:v>99.767717806830476</c:v>
                </c:pt>
                <c:pt idx="282">
                  <c:v>100.80193447514</c:v>
                </c:pt>
                <c:pt idx="283">
                  <c:v>101.10684609696214</c:v>
                </c:pt>
                <c:pt idx="284">
                  <c:v>102.68848491547395</c:v>
                </c:pt>
                <c:pt idx="285">
                  <c:v>103.38491906211115</c:v>
                </c:pt>
                <c:pt idx="286">
                  <c:v>103.59468242050254</c:v>
                </c:pt>
                <c:pt idx="287">
                  <c:v>103.50262740360722</c:v>
                </c:pt>
                <c:pt idx="288">
                  <c:v>103.57868002509242</c:v>
                </c:pt>
                <c:pt idx="289">
                  <c:v>102.91701396951379</c:v>
                </c:pt>
                <c:pt idx="290">
                  <c:v>102.71826256878865</c:v>
                </c:pt>
                <c:pt idx="291">
                  <c:v>104.20561923289961</c:v>
                </c:pt>
                <c:pt idx="292">
                  <c:v>104.78331395586227</c:v>
                </c:pt>
                <c:pt idx="293">
                  <c:v>105.72415582208801</c:v>
                </c:pt>
                <c:pt idx="294">
                  <c:v>106.46731861305425</c:v>
                </c:pt>
                <c:pt idx="295">
                  <c:v>105.69652281970457</c:v>
                </c:pt>
                <c:pt idx="296">
                  <c:v>106.00972434224175</c:v>
                </c:pt>
                <c:pt idx="297">
                  <c:v>106.6240843474714</c:v>
                </c:pt>
                <c:pt idx="298">
                  <c:v>107.74507689192238</c:v>
                </c:pt>
                <c:pt idx="299">
                  <c:v>107.00179037109473</c:v>
                </c:pt>
                <c:pt idx="300">
                  <c:v>106.9115913021207</c:v>
                </c:pt>
                <c:pt idx="301">
                  <c:v>108.12100945419871</c:v>
                </c:pt>
                <c:pt idx="302">
                  <c:v>108.41544528108744</c:v>
                </c:pt>
                <c:pt idx="303">
                  <c:v>107.81304582912824</c:v>
                </c:pt>
                <c:pt idx="304">
                  <c:v>108.18089470712523</c:v>
                </c:pt>
                <c:pt idx="305">
                  <c:v>109.05995412921605</c:v>
                </c:pt>
                <c:pt idx="306">
                  <c:v>108.64459298443438</c:v>
                </c:pt>
                <c:pt idx="307">
                  <c:v>109.20166606382729</c:v>
                </c:pt>
                <c:pt idx="308">
                  <c:v>110.34427009073936</c:v>
                </c:pt>
                <c:pt idx="309">
                  <c:v>110.08946906279168</c:v>
                </c:pt>
                <c:pt idx="310">
                  <c:v>110.48643570150914</c:v>
                </c:pt>
                <c:pt idx="311">
                  <c:v>110.95116506099676</c:v>
                </c:pt>
                <c:pt idx="312">
                  <c:v>111.27377005300175</c:v>
                </c:pt>
                <c:pt idx="313">
                  <c:v>113.93573553484501</c:v>
                </c:pt>
                <c:pt idx="314">
                  <c:v>114.43795504234242</c:v>
                </c:pt>
                <c:pt idx="315">
                  <c:v>114.39423715797459</c:v>
                </c:pt>
                <c:pt idx="316">
                  <c:v>114.01566502532133</c:v>
                </c:pt>
                <c:pt idx="317">
                  <c:v>113.36010297623933</c:v>
                </c:pt>
                <c:pt idx="318">
                  <c:v>114.19198007784259</c:v>
                </c:pt>
                <c:pt idx="319">
                  <c:v>114.87080334087123</c:v>
                </c:pt>
                <c:pt idx="320">
                  <c:v>114.87080334087123</c:v>
                </c:pt>
                <c:pt idx="321">
                  <c:v>116.89894198595502</c:v>
                </c:pt>
                <c:pt idx="322">
                  <c:v>117.48476163648415</c:v>
                </c:pt>
                <c:pt idx="323">
                  <c:v>116.77327369004102</c:v>
                </c:pt>
                <c:pt idx="324">
                  <c:v>115.28496843032586</c:v>
                </c:pt>
                <c:pt idx="325">
                  <c:v>114.73552535905375</c:v>
                </c:pt>
                <c:pt idx="326">
                  <c:v>115.65826142222527</c:v>
                </c:pt>
                <c:pt idx="327">
                  <c:v>115.35273115109602</c:v>
                </c:pt>
                <c:pt idx="328">
                  <c:v>114.66186484822265</c:v>
                </c:pt>
                <c:pt idx="329">
                  <c:v>115.57094938335099</c:v>
                </c:pt>
                <c:pt idx="330">
                  <c:v>115.72152862469723</c:v>
                </c:pt>
                <c:pt idx="331">
                  <c:v>115.89161594086043</c:v>
                </c:pt>
                <c:pt idx="332">
                  <c:v>115.06208970662414</c:v>
                </c:pt>
                <c:pt idx="333">
                  <c:v>114.00584912298213</c:v>
                </c:pt>
                <c:pt idx="334">
                  <c:v>114.90214823909724</c:v>
                </c:pt>
                <c:pt idx="335">
                  <c:v>114.72129642499063</c:v>
                </c:pt>
                <c:pt idx="336">
                  <c:v>114.94982547903048</c:v>
                </c:pt>
                <c:pt idx="337">
                  <c:v>115.04728336654105</c:v>
                </c:pt>
                <c:pt idx="338">
                  <c:v>114.35126165277525</c:v>
                </c:pt>
                <c:pt idx="339">
                  <c:v>114.67506270010728</c:v>
                </c:pt>
                <c:pt idx="340">
                  <c:v>116.15388200378037</c:v>
                </c:pt>
                <c:pt idx="341">
                  <c:v>116.95643512822744</c:v>
                </c:pt>
                <c:pt idx="342">
                  <c:v>116.97792288082711</c:v>
                </c:pt>
                <c:pt idx="343">
                  <c:v>116.63894430382776</c:v>
                </c:pt>
                <c:pt idx="344">
                  <c:v>117.28283450264927</c:v>
                </c:pt>
                <c:pt idx="345">
                  <c:v>116.69717982526869</c:v>
                </c:pt>
                <c:pt idx="346">
                  <c:v>117.2727298973001</c:v>
                </c:pt>
                <c:pt idx="347">
                  <c:v>117.86065295547334</c:v>
                </c:pt>
                <c:pt idx="348">
                  <c:v>118.29667698711189</c:v>
                </c:pt>
                <c:pt idx="349">
                  <c:v>117.57916752074641</c:v>
                </c:pt>
                <c:pt idx="350">
                  <c:v>116.92422412097152</c:v>
                </c:pt>
                <c:pt idx="351">
                  <c:v>116.01955261756709</c:v>
                </c:pt>
                <c:pt idx="352">
                  <c:v>114.50753246774673</c:v>
                </c:pt>
                <c:pt idx="353">
                  <c:v>114.65992641372709</c:v>
                </c:pt>
                <c:pt idx="354">
                  <c:v>114.48563228227566</c:v>
                </c:pt>
                <c:pt idx="355">
                  <c:v>115.77724830562266</c:v>
                </c:pt>
                <c:pt idx="356">
                  <c:v>114.98286135202919</c:v>
                </c:pt>
                <c:pt idx="357">
                  <c:v>117.53314001229876</c:v>
                </c:pt>
                <c:pt idx="358">
                  <c:v>117.24992235951197</c:v>
                </c:pt>
                <c:pt idx="359">
                  <c:v>115.5309433948257</c:v>
                </c:pt>
                <c:pt idx="360">
                  <c:v>115.18932524744942</c:v>
                </c:pt>
                <c:pt idx="361">
                  <c:v>115.7528322796361</c:v>
                </c:pt>
                <c:pt idx="362">
                  <c:v>115.3971089280581</c:v>
                </c:pt>
                <c:pt idx="363">
                  <c:v>115.49972222646112</c:v>
                </c:pt>
                <c:pt idx="364">
                  <c:v>116.10797822519413</c:v>
                </c:pt>
                <c:pt idx="365">
                  <c:v>116.34892150866295</c:v>
                </c:pt>
                <c:pt idx="366">
                  <c:v>116.72015233620539</c:v>
                </c:pt>
                <c:pt idx="367">
                  <c:v>116.16650244964505</c:v>
                </c:pt>
                <c:pt idx="368">
                  <c:v>116.45623654179987</c:v>
                </c:pt>
                <c:pt idx="369">
                  <c:v>116.83534483718594</c:v>
                </c:pt>
                <c:pt idx="370">
                  <c:v>116.41796277133443</c:v>
                </c:pt>
                <c:pt idx="371">
                  <c:v>115.48520458938802</c:v>
                </c:pt>
                <c:pt idx="372">
                  <c:v>113.43417591994184</c:v>
                </c:pt>
                <c:pt idx="373">
                  <c:v>112.6692779166531</c:v>
                </c:pt>
                <c:pt idx="374">
                  <c:v>111.27768816528</c:v>
                </c:pt>
                <c:pt idx="375">
                  <c:v>112.51053250445325</c:v>
                </c:pt>
                <c:pt idx="376">
                  <c:v>112.94560794048759</c:v>
                </c:pt>
                <c:pt idx="377">
                  <c:v>112.47782657775164</c:v>
                </c:pt>
                <c:pt idx="378">
                  <c:v>112.80022535332094</c:v>
                </c:pt>
                <c:pt idx="379">
                  <c:v>113.71916703407562</c:v>
                </c:pt>
                <c:pt idx="380">
                  <c:v>114.48963288112819</c:v>
                </c:pt>
                <c:pt idx="381">
                  <c:v>115.84909411181962</c:v>
                </c:pt>
                <c:pt idx="382">
                  <c:v>117.07171011578228</c:v>
                </c:pt>
                <c:pt idx="383">
                  <c:v>118.14560282631999</c:v>
                </c:pt>
                <c:pt idx="384">
                  <c:v>118.78532745314041</c:v>
                </c:pt>
                <c:pt idx="385">
                  <c:v>119.20481292663604</c:v>
                </c:pt>
                <c:pt idx="386">
                  <c:v>119.78122910769736</c:v>
                </c:pt>
                <c:pt idx="387">
                  <c:v>119.14092707485699</c:v>
                </c:pt>
                <c:pt idx="388">
                  <c:v>119.40529654542104</c:v>
                </c:pt>
                <c:pt idx="389">
                  <c:v>120.57239908489395</c:v>
                </c:pt>
                <c:pt idx="390">
                  <c:v>121.6331764301213</c:v>
                </c:pt>
                <c:pt idx="391">
                  <c:v>122.01051126416037</c:v>
                </c:pt>
                <c:pt idx="392">
                  <c:v>122.72814446038727</c:v>
                </c:pt>
                <c:pt idx="393">
                  <c:v>123.39529587315545</c:v>
                </c:pt>
                <c:pt idx="394">
                  <c:v>121.99764335857286</c:v>
                </c:pt>
                <c:pt idx="395">
                  <c:v>122.64388442476132</c:v>
                </c:pt>
                <c:pt idx="396">
                  <c:v>122.30667930910896</c:v>
                </c:pt>
                <c:pt idx="397">
                  <c:v>123.22710574820066</c:v>
                </c:pt>
                <c:pt idx="398">
                  <c:v>125.27450500837858</c:v>
                </c:pt>
                <c:pt idx="399">
                  <c:v>125.70252784231207</c:v>
                </c:pt>
                <c:pt idx="400">
                  <c:v>126.20709821717644</c:v>
                </c:pt>
                <c:pt idx="401">
                  <c:v>125.99638626318084</c:v>
                </c:pt>
                <c:pt idx="402">
                  <c:v>125.18810032182138</c:v>
                </c:pt>
                <c:pt idx="403">
                  <c:v>125.8405691243679</c:v>
                </c:pt>
                <c:pt idx="404">
                  <c:v>125.11443981099026</c:v>
                </c:pt>
                <c:pt idx="405">
                  <c:v>124.6357702204495</c:v>
                </c:pt>
                <c:pt idx="406">
                  <c:v>124.05877663336821</c:v>
                </c:pt>
                <c:pt idx="407">
                  <c:v>125.35620796020189</c:v>
                </c:pt>
                <c:pt idx="408">
                  <c:v>125.38544945078377</c:v>
                </c:pt>
                <c:pt idx="409">
                  <c:v>125.45127373705837</c:v>
                </c:pt>
                <c:pt idx="410">
                  <c:v>126.1793827282187</c:v>
                </c:pt>
                <c:pt idx="411">
                  <c:v>126.53287894229116</c:v>
                </c:pt>
                <c:pt idx="412">
                  <c:v>123.99967500289735</c:v>
                </c:pt>
                <c:pt idx="413">
                  <c:v>125.25809018009707</c:v>
                </c:pt>
                <c:pt idx="414">
                  <c:v>126.81766383998925</c:v>
                </c:pt>
                <c:pt idx="415">
                  <c:v>128.24645503636214</c:v>
                </c:pt>
                <c:pt idx="416">
                  <c:v>128.87743608630902</c:v>
                </c:pt>
                <c:pt idx="417">
                  <c:v>130.06829475917428</c:v>
                </c:pt>
                <c:pt idx="418">
                  <c:v>130.11931270536579</c:v>
                </c:pt>
                <c:pt idx="419">
                  <c:v>130.65225846178211</c:v>
                </c:pt>
                <c:pt idx="420">
                  <c:v>133.00362074817798</c:v>
                </c:pt>
                <c:pt idx="421">
                  <c:v>133.95926895448679</c:v>
                </c:pt>
                <c:pt idx="422">
                  <c:v>134.75967742800262</c:v>
                </c:pt>
                <c:pt idx="423">
                  <c:v>134.3684848494847</c:v>
                </c:pt>
                <c:pt idx="424">
                  <c:v>132.96835773767373</c:v>
                </c:pt>
                <c:pt idx="425">
                  <c:v>134.16713512166976</c:v>
                </c:pt>
                <c:pt idx="426">
                  <c:v>134.73988065017568</c:v>
                </c:pt>
                <c:pt idx="427">
                  <c:v>135.23331533751238</c:v>
                </c:pt>
                <c:pt idx="428">
                  <c:v>134.60621115655664</c:v>
                </c:pt>
                <c:pt idx="429">
                  <c:v>135.42423051368101</c:v>
                </c:pt>
                <c:pt idx="430">
                  <c:v>134.3104967877666</c:v>
                </c:pt>
                <c:pt idx="431">
                  <c:v>133.42553957561483</c:v>
                </c:pt>
                <c:pt idx="432">
                  <c:v>134.27506880411377</c:v>
                </c:pt>
                <c:pt idx="433">
                  <c:v>135.20122806011787</c:v>
                </c:pt>
                <c:pt idx="434">
                  <c:v>134.63965946242675</c:v>
                </c:pt>
                <c:pt idx="435">
                  <c:v>136.07381228612778</c:v>
                </c:pt>
                <c:pt idx="436">
                  <c:v>137.23633682072821</c:v>
                </c:pt>
                <c:pt idx="437">
                  <c:v>136.01087502995293</c:v>
                </c:pt>
                <c:pt idx="438">
                  <c:v>136.57211368134693</c:v>
                </c:pt>
                <c:pt idx="439">
                  <c:v>135.83728203438289</c:v>
                </c:pt>
                <c:pt idx="440">
                  <c:v>139.4682997908553</c:v>
                </c:pt>
                <c:pt idx="441">
                  <c:v>139.02324347933319</c:v>
                </c:pt>
                <c:pt idx="442">
                  <c:v>139.34312641438697</c:v>
                </c:pt>
                <c:pt idx="443">
                  <c:v>141.04061762647359</c:v>
                </c:pt>
                <c:pt idx="444">
                  <c:v>143.03374072077594</c:v>
                </c:pt>
                <c:pt idx="445">
                  <c:v>143.57171815822329</c:v>
                </c:pt>
                <c:pt idx="446">
                  <c:v>143.58549341612783</c:v>
                </c:pt>
                <c:pt idx="447">
                  <c:v>144.06919468769968</c:v>
                </c:pt>
                <c:pt idx="448">
                  <c:v>144.52662398536359</c:v>
                </c:pt>
                <c:pt idx="449">
                  <c:v>145.59127819958204</c:v>
                </c:pt>
                <c:pt idx="450">
                  <c:v>144.68330723320645</c:v>
                </c:pt>
                <c:pt idx="451">
                  <c:v>144.56667121717601</c:v>
                </c:pt>
                <c:pt idx="452">
                  <c:v>147.11105208738462</c:v>
                </c:pt>
                <c:pt idx="453">
                  <c:v>147.41002467585869</c:v>
                </c:pt>
                <c:pt idx="454">
                  <c:v>146.82387507903246</c:v>
                </c:pt>
                <c:pt idx="455">
                  <c:v>147.30151358739471</c:v>
                </c:pt>
                <c:pt idx="456">
                  <c:v>147.45481488569217</c:v>
                </c:pt>
                <c:pt idx="457">
                  <c:v>146.39346013444487</c:v>
                </c:pt>
                <c:pt idx="458">
                  <c:v>147.12693075293333</c:v>
                </c:pt>
                <c:pt idx="459">
                  <c:v>145.6638251416604</c:v>
                </c:pt>
                <c:pt idx="460">
                  <c:v>144.67864674175971</c:v>
                </c:pt>
                <c:pt idx="461">
                  <c:v>143.11668097121344</c:v>
                </c:pt>
                <c:pt idx="462">
                  <c:v>144.18863524725558</c:v>
                </c:pt>
                <c:pt idx="463">
                  <c:v>143.34285915788632</c:v>
                </c:pt>
                <c:pt idx="464">
                  <c:v>143.14744846341947</c:v>
                </c:pt>
                <c:pt idx="465">
                  <c:v>143.6110230108672</c:v>
                </c:pt>
                <c:pt idx="466">
                  <c:v>143.92311096465161</c:v>
                </c:pt>
                <c:pt idx="467">
                  <c:v>144.05405840131945</c:v>
                </c:pt>
                <c:pt idx="468">
                  <c:v>142.38052953906092</c:v>
                </c:pt>
                <c:pt idx="469">
                  <c:v>139.13662127567963</c:v>
                </c:pt>
                <c:pt idx="470">
                  <c:v>141.01991349632956</c:v>
                </c:pt>
                <c:pt idx="471">
                  <c:v>139.85743020501627</c:v>
                </c:pt>
                <c:pt idx="472">
                  <c:v>141.09118189650658</c:v>
                </c:pt>
                <c:pt idx="473">
                  <c:v>138.97684478130128</c:v>
                </c:pt>
                <c:pt idx="474">
                  <c:v>139.28027164478644</c:v>
                </c:pt>
                <c:pt idx="475">
                  <c:v>140.59461271934725</c:v>
                </c:pt>
                <c:pt idx="476">
                  <c:v>142.54146084547912</c:v>
                </c:pt>
                <c:pt idx="477">
                  <c:v>142.8827490465583</c:v>
                </c:pt>
                <c:pt idx="478">
                  <c:v>144.56943451741435</c:v>
                </c:pt>
                <c:pt idx="479">
                  <c:v>146.30429214764933</c:v>
                </c:pt>
                <c:pt idx="480">
                  <c:v>146.36916783831973</c:v>
                </c:pt>
                <c:pt idx="481">
                  <c:v>146.22881693218409</c:v>
                </c:pt>
                <c:pt idx="482">
                  <c:v>146.42624854772077</c:v>
                </c:pt>
                <c:pt idx="483">
                  <c:v>146.60281105996486</c:v>
                </c:pt>
                <c:pt idx="484">
                  <c:v>146.9469038045695</c:v>
                </c:pt>
                <c:pt idx="485">
                  <c:v>147.20112742649724</c:v>
                </c:pt>
                <c:pt idx="486">
                  <c:v>147.239194980527</c:v>
                </c:pt>
                <c:pt idx="487">
                  <c:v>145.4314192186294</c:v>
                </c:pt>
                <c:pt idx="488">
                  <c:v>143.86862858234036</c:v>
                </c:pt>
                <c:pt idx="489">
                  <c:v>144.37752950235438</c:v>
                </c:pt>
                <c:pt idx="490">
                  <c:v>142.6009749088214</c:v>
                </c:pt>
                <c:pt idx="491">
                  <c:v>141.97040629174595</c:v>
                </c:pt>
                <c:pt idx="492">
                  <c:v>143.45862906488682</c:v>
                </c:pt>
                <c:pt idx="493">
                  <c:v>142.64300181841654</c:v>
                </c:pt>
                <c:pt idx="494">
                  <c:v>144.11254138248324</c:v>
                </c:pt>
                <c:pt idx="495">
                  <c:v>145.51110124938293</c:v>
                </c:pt>
                <c:pt idx="496">
                  <c:v>146.17049892416887</c:v>
                </c:pt>
                <c:pt idx="497">
                  <c:v>146.67131615990354</c:v>
                </c:pt>
                <c:pt idx="498">
                  <c:v>146.02478639070509</c:v>
                </c:pt>
                <c:pt idx="499">
                  <c:v>146.4823806615176</c:v>
                </c:pt>
                <c:pt idx="500">
                  <c:v>146.70744527943774</c:v>
                </c:pt>
                <c:pt idx="501">
                  <c:v>147.4508555301268</c:v>
                </c:pt>
                <c:pt idx="502">
                  <c:v>144.65056006321771</c:v>
                </c:pt>
                <c:pt idx="503">
                  <c:v>144.60725461172126</c:v>
                </c:pt>
                <c:pt idx="504">
                  <c:v>141.84106734327653</c:v>
                </c:pt>
                <c:pt idx="505">
                  <c:v>143.0960593276437</c:v>
                </c:pt>
                <c:pt idx="506">
                  <c:v>144.74055291575607</c:v>
                </c:pt>
                <c:pt idx="507">
                  <c:v>144.62552538792406</c:v>
                </c:pt>
                <c:pt idx="508">
                  <c:v>145.03255538870354</c:v>
                </c:pt>
                <c:pt idx="509">
                  <c:v>146.04833630766174</c:v>
                </c:pt>
                <c:pt idx="510">
                  <c:v>146.20910264093141</c:v>
                </c:pt>
                <c:pt idx="511">
                  <c:v>147.06325111758997</c:v>
                </c:pt>
                <c:pt idx="512">
                  <c:v>147.32526972078708</c:v>
                </c:pt>
                <c:pt idx="513">
                  <c:v>147.83648026488092</c:v>
                </c:pt>
                <c:pt idx="514">
                  <c:v>146.94067606821145</c:v>
                </c:pt>
                <c:pt idx="515">
                  <c:v>146.18815105106455</c:v>
                </c:pt>
                <c:pt idx="516">
                  <c:v>146.24411819171283</c:v>
                </c:pt>
                <c:pt idx="517">
                  <c:v>146.67012010457648</c:v>
                </c:pt>
                <c:pt idx="518">
                  <c:v>147.11756852675268</c:v>
                </c:pt>
                <c:pt idx="519">
                  <c:v>144.69877346588373</c:v>
                </c:pt>
                <c:pt idx="520">
                  <c:v>143.89589039513956</c:v>
                </c:pt>
                <c:pt idx="521">
                  <c:v>144.05851267633054</c:v>
                </c:pt>
                <c:pt idx="522">
                  <c:v>141.84527415856476</c:v>
                </c:pt>
                <c:pt idx="523">
                  <c:v>146.73404719964267</c:v>
                </c:pt>
                <c:pt idx="524">
                  <c:v>147.29136773875842</c:v>
                </c:pt>
                <c:pt idx="525">
                  <c:v>149.72088605428357</c:v>
                </c:pt>
                <c:pt idx="526">
                  <c:v>150.86918165482092</c:v>
                </c:pt>
                <c:pt idx="527">
                  <c:v>150.53090421370291</c:v>
                </c:pt>
                <c:pt idx="528">
                  <c:v>151.64892724147987</c:v>
                </c:pt>
                <c:pt idx="529">
                  <c:v>152.70133219941789</c:v>
                </c:pt>
                <c:pt idx="530">
                  <c:v>153.85709283492747</c:v>
                </c:pt>
                <c:pt idx="531">
                  <c:v>153.14304780468169</c:v>
                </c:pt>
                <c:pt idx="532">
                  <c:v>151.91531763311372</c:v>
                </c:pt>
                <c:pt idx="533">
                  <c:v>151.8214479115843</c:v>
                </c:pt>
                <c:pt idx="534">
                  <c:v>151.66480590702855</c:v>
                </c:pt>
                <c:pt idx="535">
                  <c:v>151.41219077329927</c:v>
                </c:pt>
                <c:pt idx="536">
                  <c:v>151.53765285277754</c:v>
                </c:pt>
                <c:pt idx="537">
                  <c:v>151.32162051474097</c:v>
                </c:pt>
                <c:pt idx="538">
                  <c:v>151.64921594448984</c:v>
                </c:pt>
                <c:pt idx="539">
                  <c:v>153.05519960307461</c:v>
                </c:pt>
                <c:pt idx="540">
                  <c:v>153.6362762755827</c:v>
                </c:pt>
                <c:pt idx="541">
                  <c:v>153.25700300704807</c:v>
                </c:pt>
                <c:pt idx="542">
                  <c:v>154.3691694880512</c:v>
                </c:pt>
                <c:pt idx="543">
                  <c:v>156.17368703026472</c:v>
                </c:pt>
                <c:pt idx="544">
                  <c:v>157.74130313114912</c:v>
                </c:pt>
                <c:pt idx="545">
                  <c:v>157.00473926612517</c:v>
                </c:pt>
                <c:pt idx="546">
                  <c:v>158.57041693251404</c:v>
                </c:pt>
                <c:pt idx="547">
                  <c:v>159.09309311043265</c:v>
                </c:pt>
                <c:pt idx="548">
                  <c:v>158.5328855412171</c:v>
                </c:pt>
                <c:pt idx="549">
                  <c:v>158.36300444148961</c:v>
                </c:pt>
                <c:pt idx="550">
                  <c:v>159.94691164079407</c:v>
                </c:pt>
                <c:pt idx="551">
                  <c:v>159.83963785094429</c:v>
                </c:pt>
                <c:pt idx="552">
                  <c:v>159.91973231456919</c:v>
                </c:pt>
                <c:pt idx="553">
                  <c:v>157.36854630198255</c:v>
                </c:pt>
                <c:pt idx="554">
                  <c:v>158.83965311096054</c:v>
                </c:pt>
                <c:pt idx="555">
                  <c:v>159.78247465496895</c:v>
                </c:pt>
                <c:pt idx="556">
                  <c:v>161.2598504435922</c:v>
                </c:pt>
                <c:pt idx="557">
                  <c:v>162.29810895404137</c:v>
                </c:pt>
                <c:pt idx="558">
                  <c:v>165.70253609096949</c:v>
                </c:pt>
                <c:pt idx="559">
                  <c:v>166.05475376314064</c:v>
                </c:pt>
                <c:pt idx="560">
                  <c:v>165.61151215625267</c:v>
                </c:pt>
                <c:pt idx="561">
                  <c:v>167.11371640373383</c:v>
                </c:pt>
                <c:pt idx="562">
                  <c:v>167.59308713015599</c:v>
                </c:pt>
                <c:pt idx="563">
                  <c:v>168.30329653469778</c:v>
                </c:pt>
                <c:pt idx="564">
                  <c:v>165.25071588035655</c:v>
                </c:pt>
                <c:pt idx="565">
                  <c:v>165.06404876276326</c:v>
                </c:pt>
                <c:pt idx="566">
                  <c:v>168.41419973381582</c:v>
                </c:pt>
                <c:pt idx="567">
                  <c:v>168.79273062318194</c:v>
                </c:pt>
                <c:pt idx="568">
                  <c:v>169.42754729883279</c:v>
                </c:pt>
                <c:pt idx="569">
                  <c:v>169.28958850335124</c:v>
                </c:pt>
                <c:pt idx="570">
                  <c:v>169.22520773212651</c:v>
                </c:pt>
                <c:pt idx="571">
                  <c:v>168.20893189372265</c:v>
                </c:pt>
                <c:pt idx="572">
                  <c:v>169.7847554087478</c:v>
                </c:pt>
                <c:pt idx="573">
                  <c:v>170.80185611289443</c:v>
                </c:pt>
                <c:pt idx="574">
                  <c:v>171.63468181010188</c:v>
                </c:pt>
                <c:pt idx="575">
                  <c:v>173.25385201991062</c:v>
                </c:pt>
                <c:pt idx="576">
                  <c:v>173.5416476775699</c:v>
                </c:pt>
                <c:pt idx="577">
                  <c:v>173.67931777004145</c:v>
                </c:pt>
                <c:pt idx="578">
                  <c:v>173.89398907960245</c:v>
                </c:pt>
                <c:pt idx="579">
                  <c:v>174.66709449703194</c:v>
                </c:pt>
                <c:pt idx="580">
                  <c:v>176.26502441396383</c:v>
                </c:pt>
                <c:pt idx="581">
                  <c:v>175.59647072943289</c:v>
                </c:pt>
                <c:pt idx="582">
                  <c:v>178.07746066730815</c:v>
                </c:pt>
                <c:pt idx="583">
                  <c:v>177.31726439875331</c:v>
                </c:pt>
                <c:pt idx="584">
                  <c:v>177.49296080196748</c:v>
                </c:pt>
                <c:pt idx="585">
                  <c:v>179.16533485218613</c:v>
                </c:pt>
                <c:pt idx="586">
                  <c:v>179.7935113586075</c:v>
                </c:pt>
                <c:pt idx="587">
                  <c:v>179.27467080639289</c:v>
                </c:pt>
                <c:pt idx="588">
                  <c:v>178.83679082683307</c:v>
                </c:pt>
                <c:pt idx="589">
                  <c:v>180.79564074952251</c:v>
                </c:pt>
                <c:pt idx="590">
                  <c:v>180.66799277582584</c:v>
                </c:pt>
                <c:pt idx="591">
                  <c:v>182.65266099626461</c:v>
                </c:pt>
                <c:pt idx="592">
                  <c:v>182.74554087890272</c:v>
                </c:pt>
                <c:pt idx="593">
                  <c:v>182.99333054803668</c:v>
                </c:pt>
                <c:pt idx="594">
                  <c:v>182.74017925157457</c:v>
                </c:pt>
                <c:pt idx="595">
                  <c:v>180.49497718627572</c:v>
                </c:pt>
                <c:pt idx="596">
                  <c:v>180.04880730600087</c:v>
                </c:pt>
                <c:pt idx="597">
                  <c:v>182.02869130513145</c:v>
                </c:pt>
                <c:pt idx="598">
                  <c:v>182.42384323921479</c:v>
                </c:pt>
                <c:pt idx="599">
                  <c:v>182.42528675426468</c:v>
                </c:pt>
                <c:pt idx="600">
                  <c:v>182.16314442120614</c:v>
                </c:pt>
                <c:pt idx="601">
                  <c:v>181.99961478769814</c:v>
                </c:pt>
                <c:pt idx="602">
                  <c:v>183.27456852304078</c:v>
                </c:pt>
                <c:pt idx="603">
                  <c:v>182.44207277213044</c:v>
                </c:pt>
                <c:pt idx="604">
                  <c:v>182.50752586882078</c:v>
                </c:pt>
                <c:pt idx="605">
                  <c:v>180.52549721875894</c:v>
                </c:pt>
                <c:pt idx="606">
                  <c:v>179.67303971687309</c:v>
                </c:pt>
                <c:pt idx="607">
                  <c:v>177.85553053921063</c:v>
                </c:pt>
                <c:pt idx="608">
                  <c:v>181.27876461507435</c:v>
                </c:pt>
                <c:pt idx="609">
                  <c:v>184.32458137032472</c:v>
                </c:pt>
                <c:pt idx="610">
                  <c:v>181.76291956280465</c:v>
                </c:pt>
                <c:pt idx="611">
                  <c:v>183.30706823330669</c:v>
                </c:pt>
                <c:pt idx="612">
                  <c:v>184.06355260601896</c:v>
                </c:pt>
                <c:pt idx="613">
                  <c:v>184.55739972622706</c:v>
                </c:pt>
                <c:pt idx="614">
                  <c:v>184.16645460743197</c:v>
                </c:pt>
                <c:pt idx="615">
                  <c:v>182.0736464881135</c:v>
                </c:pt>
                <c:pt idx="616">
                  <c:v>182.45411581197516</c:v>
                </c:pt>
                <c:pt idx="617">
                  <c:v>180.89276869073598</c:v>
                </c:pt>
                <c:pt idx="618">
                  <c:v>177.6531497292172</c:v>
                </c:pt>
                <c:pt idx="619">
                  <c:v>176.1487183442305</c:v>
                </c:pt>
                <c:pt idx="620">
                  <c:v>176.91407002367777</c:v>
                </c:pt>
                <c:pt idx="621">
                  <c:v>176.66215602582986</c:v>
                </c:pt>
                <c:pt idx="622">
                  <c:v>179.06358766281303</c:v>
                </c:pt>
                <c:pt idx="623">
                  <c:v>178.2154194627897</c:v>
                </c:pt>
                <c:pt idx="624">
                  <c:v>177.82096866458772</c:v>
                </c:pt>
                <c:pt idx="625">
                  <c:v>181.1198129864388</c:v>
                </c:pt>
                <c:pt idx="626">
                  <c:v>181.87295665289278</c:v>
                </c:pt>
                <c:pt idx="627">
                  <c:v>180.86748655571949</c:v>
                </c:pt>
                <c:pt idx="628">
                  <c:v>181.17870840047397</c:v>
                </c:pt>
                <c:pt idx="629">
                  <c:v>183.44708919314522</c:v>
                </c:pt>
                <c:pt idx="630">
                  <c:v>181.88838164228295</c:v>
                </c:pt>
                <c:pt idx="631">
                  <c:v>181.68018552880287</c:v>
                </c:pt>
                <c:pt idx="632">
                  <c:v>179.26386506516235</c:v>
                </c:pt>
                <c:pt idx="633">
                  <c:v>178.18296099581093</c:v>
                </c:pt>
                <c:pt idx="634">
                  <c:v>175.01708503169755</c:v>
                </c:pt>
                <c:pt idx="635">
                  <c:v>175.32203789680682</c:v>
                </c:pt>
                <c:pt idx="636">
                  <c:v>173.7117349937331</c:v>
                </c:pt>
                <c:pt idx="637">
                  <c:v>174.87199114754085</c:v>
                </c:pt>
                <c:pt idx="638">
                  <c:v>175.06566962394783</c:v>
                </c:pt>
                <c:pt idx="639">
                  <c:v>177.22054889041124</c:v>
                </c:pt>
                <c:pt idx="640">
                  <c:v>178.93354757846228</c:v>
                </c:pt>
                <c:pt idx="641">
                  <c:v>177.87738948139454</c:v>
                </c:pt>
                <c:pt idx="642">
                  <c:v>177.37698467853127</c:v>
                </c:pt>
                <c:pt idx="643">
                  <c:v>176.47338550059246</c:v>
                </c:pt>
                <c:pt idx="644">
                  <c:v>180.09091670217026</c:v>
                </c:pt>
                <c:pt idx="645">
                  <c:v>182.27879059834524</c:v>
                </c:pt>
                <c:pt idx="646">
                  <c:v>182.76410035811546</c:v>
                </c:pt>
                <c:pt idx="647">
                  <c:v>183.2597621829577</c:v>
                </c:pt>
                <c:pt idx="648">
                  <c:v>183.71323212505627</c:v>
                </c:pt>
                <c:pt idx="649">
                  <c:v>183.57279873234634</c:v>
                </c:pt>
                <c:pt idx="650">
                  <c:v>182.90020320567575</c:v>
                </c:pt>
                <c:pt idx="651">
                  <c:v>182.70240040055481</c:v>
                </c:pt>
                <c:pt idx="652">
                  <c:v>183.25654520656082</c:v>
                </c:pt>
                <c:pt idx="653">
                  <c:v>182.19993343333456</c:v>
                </c:pt>
                <c:pt idx="654">
                  <c:v>181.67614368666321</c:v>
                </c:pt>
                <c:pt idx="655">
                  <c:v>182.07047075500375</c:v>
                </c:pt>
                <c:pt idx="656">
                  <c:v>181.27278433843912</c:v>
                </c:pt>
                <c:pt idx="657">
                  <c:v>182.31582707019649</c:v>
                </c:pt>
                <c:pt idx="658">
                  <c:v>183.94704031984995</c:v>
                </c:pt>
                <c:pt idx="659">
                  <c:v>181.86417183273207</c:v>
                </c:pt>
                <c:pt idx="660">
                  <c:v>181.79434694760494</c:v>
                </c:pt>
                <c:pt idx="661">
                  <c:v>181.85006662853039</c:v>
                </c:pt>
                <c:pt idx="662">
                  <c:v>182.66631252430776</c:v>
                </c:pt>
                <c:pt idx="663">
                  <c:v>184.10223880935581</c:v>
                </c:pt>
                <c:pt idx="664">
                  <c:v>186.28306010342993</c:v>
                </c:pt>
                <c:pt idx="665">
                  <c:v>186.73549896334998</c:v>
                </c:pt>
                <c:pt idx="666">
                  <c:v>187.51648184862313</c:v>
                </c:pt>
                <c:pt idx="667">
                  <c:v>188.26826448660151</c:v>
                </c:pt>
                <c:pt idx="668">
                  <c:v>186.98085527854275</c:v>
                </c:pt>
                <c:pt idx="669">
                  <c:v>185.40395943805197</c:v>
                </c:pt>
                <c:pt idx="670">
                  <c:v>187.5984735034564</c:v>
                </c:pt>
                <c:pt idx="671">
                  <c:v>186.0087922439524</c:v>
                </c:pt>
                <c:pt idx="672">
                  <c:v>184.66991141354356</c:v>
                </c:pt>
                <c:pt idx="673">
                  <c:v>180.29791676032332</c:v>
                </c:pt>
                <c:pt idx="674">
                  <c:v>175.5391013170219</c:v>
                </c:pt>
                <c:pt idx="675">
                  <c:v>177.38457344336493</c:v>
                </c:pt>
                <c:pt idx="676">
                  <c:v>175.25328533714531</c:v>
                </c:pt>
                <c:pt idx="677">
                  <c:v>175.55234041219367</c:v>
                </c:pt>
                <c:pt idx="678">
                  <c:v>175.94493526247436</c:v>
                </c:pt>
                <c:pt idx="679">
                  <c:v>177.28893026048848</c:v>
                </c:pt>
                <c:pt idx="680">
                  <c:v>175.58780963913361</c:v>
                </c:pt>
                <c:pt idx="681">
                  <c:v>175.69491845583485</c:v>
                </c:pt>
                <c:pt idx="682">
                  <c:v>177.93834705978668</c:v>
                </c:pt>
                <c:pt idx="683">
                  <c:v>174.0620554746958</c:v>
                </c:pt>
                <c:pt idx="684">
                  <c:v>169.31738647888324</c:v>
                </c:pt>
                <c:pt idx="685">
                  <c:v>166.06287869070712</c:v>
                </c:pt>
                <c:pt idx="686">
                  <c:v>169.71422938773929</c:v>
                </c:pt>
                <c:pt idx="687">
                  <c:v>171.65373620876034</c:v>
                </c:pt>
                <c:pt idx="688">
                  <c:v>172.40753976780854</c:v>
                </c:pt>
                <c:pt idx="689">
                  <c:v>172.58067908722009</c:v>
                </c:pt>
                <c:pt idx="690">
                  <c:v>172.7951029370582</c:v>
                </c:pt>
                <c:pt idx="691">
                  <c:v>175.53452331214942</c:v>
                </c:pt>
                <c:pt idx="692">
                  <c:v>177.65962492529809</c:v>
                </c:pt>
                <c:pt idx="693">
                  <c:v>177.95286469685979</c:v>
                </c:pt>
                <c:pt idx="694">
                  <c:v>177.96428908739742</c:v>
                </c:pt>
                <c:pt idx="695">
                  <c:v>173.9655049395023</c:v>
                </c:pt>
                <c:pt idx="696">
                  <c:v>169.13092557772566</c:v>
                </c:pt>
                <c:pt idx="697">
                  <c:v>168.35480940033497</c:v>
                </c:pt>
                <c:pt idx="698">
                  <c:v>169.19349164431625</c:v>
                </c:pt>
                <c:pt idx="699">
                  <c:v>164.5087079014302</c:v>
                </c:pt>
                <c:pt idx="700">
                  <c:v>166.37723502528419</c:v>
                </c:pt>
                <c:pt idx="701">
                  <c:v>165.90994858199392</c:v>
                </c:pt>
                <c:pt idx="702">
                  <c:v>165.40265615017836</c:v>
                </c:pt>
                <c:pt idx="703">
                  <c:v>166.06069279648872</c:v>
                </c:pt>
                <c:pt idx="704">
                  <c:v>163.40573867345915</c:v>
                </c:pt>
                <c:pt idx="705">
                  <c:v>162.6452124586072</c:v>
                </c:pt>
                <c:pt idx="706">
                  <c:v>162.29439705819883</c:v>
                </c:pt>
                <c:pt idx="707">
                  <c:v>161.12362386617048</c:v>
                </c:pt>
                <c:pt idx="708">
                  <c:v>157.59769400532946</c:v>
                </c:pt>
                <c:pt idx="709">
                  <c:v>158.15955130603055</c:v>
                </c:pt>
                <c:pt idx="710">
                  <c:v>159.11462210631942</c:v>
                </c:pt>
                <c:pt idx="711">
                  <c:v>161.86167248953143</c:v>
                </c:pt>
                <c:pt idx="712">
                  <c:v>163.74294378911154</c:v>
                </c:pt>
                <c:pt idx="713">
                  <c:v>163.14569974804479</c:v>
                </c:pt>
                <c:pt idx="714">
                  <c:v>161.630008945669</c:v>
                </c:pt>
                <c:pt idx="715">
                  <c:v>162.1945883033213</c:v>
                </c:pt>
                <c:pt idx="716">
                  <c:v>162.39767024919607</c:v>
                </c:pt>
                <c:pt idx="717">
                  <c:v>162.06727027592171</c:v>
                </c:pt>
                <c:pt idx="718">
                  <c:v>163.87570593041352</c:v>
                </c:pt>
                <c:pt idx="719">
                  <c:v>166.93942227228243</c:v>
                </c:pt>
                <c:pt idx="720">
                  <c:v>169.0389118041175</c:v>
                </c:pt>
                <c:pt idx="721">
                  <c:v>171.06696796262699</c:v>
                </c:pt>
                <c:pt idx="722">
                  <c:v>173.72790236229176</c:v>
                </c:pt>
                <c:pt idx="723">
                  <c:v>174.51701017513139</c:v>
                </c:pt>
                <c:pt idx="724">
                  <c:v>173.2045250484918</c:v>
                </c:pt>
                <c:pt idx="725">
                  <c:v>170.84136718197405</c:v>
                </c:pt>
                <c:pt idx="726">
                  <c:v>171.03463322550965</c:v>
                </c:pt>
                <c:pt idx="727">
                  <c:v>170.83588182478451</c:v>
                </c:pt>
                <c:pt idx="728">
                  <c:v>168.41721049377702</c:v>
                </c:pt>
                <c:pt idx="729">
                  <c:v>169.60382110806688</c:v>
                </c:pt>
                <c:pt idx="730">
                  <c:v>172.68890147267405</c:v>
                </c:pt>
                <c:pt idx="731">
                  <c:v>167.16555921566817</c:v>
                </c:pt>
                <c:pt idx="732">
                  <c:v>162.00491042576684</c:v>
                </c:pt>
                <c:pt idx="733">
                  <c:v>165.143813280091</c:v>
                </c:pt>
                <c:pt idx="734">
                  <c:v>163.16883723212999</c:v>
                </c:pt>
                <c:pt idx="735">
                  <c:v>166.6182607953273</c:v>
                </c:pt>
                <c:pt idx="736">
                  <c:v>170.21818111329657</c:v>
                </c:pt>
                <c:pt idx="737">
                  <c:v>170.41404548392194</c:v>
                </c:pt>
                <c:pt idx="738">
                  <c:v>171.97262930492278</c:v>
                </c:pt>
                <c:pt idx="739">
                  <c:v>173.0965088794735</c:v>
                </c:pt>
                <c:pt idx="740">
                  <c:v>174.39744588571403</c:v>
                </c:pt>
                <c:pt idx="741">
                  <c:v>176.0807906503118</c:v>
                </c:pt>
                <c:pt idx="742">
                  <c:v>177.05640060759612</c:v>
                </c:pt>
              </c:numCache>
            </c:numRef>
          </c:val>
          <c:smooth val="0"/>
          <c:extLst>
            <c:ext xmlns:c16="http://schemas.microsoft.com/office/drawing/2014/chart" uri="{C3380CC4-5D6E-409C-BE32-E72D297353CC}">
              <c16:uniqueId val="{00000001-C547-41A5-B622-6860B42F0661}"/>
            </c:ext>
          </c:extLst>
        </c:ser>
        <c:dLbls>
          <c:showLegendKey val="0"/>
          <c:showVal val="0"/>
          <c:showCatName val="0"/>
          <c:showSerName val="0"/>
          <c:showPercent val="0"/>
          <c:showBubbleSize val="0"/>
        </c:dLbls>
        <c:smooth val="0"/>
        <c:axId val="215413504"/>
        <c:axId val="215415040"/>
      </c:lineChart>
      <c:dateAx>
        <c:axId val="215413504"/>
        <c:scaling>
          <c:orientation val="minMax"/>
        </c:scaling>
        <c:delete val="0"/>
        <c:axPos val="b"/>
        <c:numFmt formatCode="mmm\-yy" sourceLinked="0"/>
        <c:majorTickMark val="out"/>
        <c:minorTickMark val="none"/>
        <c:tickLblPos val="nextTo"/>
        <c:spPr>
          <a:noFill/>
          <a:ln w="6350" cap="flat" cmpd="sng" algn="ctr">
            <a:solidFill>
              <a:schemeClr val="tx2">
                <a:lumMod val="50000"/>
              </a:schemeClr>
            </a:solidFill>
            <a:round/>
          </a:ln>
          <a:effectLst/>
        </c:spPr>
        <c:txPr>
          <a:bodyPr rot="0" vert="horz"/>
          <a:lstStyle/>
          <a:p>
            <a:pPr>
              <a:defRPr>
                <a:solidFill>
                  <a:schemeClr val="tx1"/>
                </a:solidFill>
              </a:defRPr>
            </a:pPr>
            <a:endParaRPr lang="en-US"/>
          </a:p>
        </c:txPr>
        <c:crossAx val="215415040"/>
        <c:crosses val="autoZero"/>
        <c:auto val="1"/>
        <c:lblOffset val="100"/>
        <c:baseTimeUnit val="days"/>
        <c:majorUnit val="1"/>
        <c:majorTimeUnit val="years"/>
      </c:dateAx>
      <c:valAx>
        <c:axId val="215415040"/>
        <c:scaling>
          <c:orientation val="minMax"/>
        </c:scaling>
        <c:delete val="0"/>
        <c:axPos val="l"/>
        <c:numFmt formatCode="General" sourceLinked="1"/>
        <c:majorTickMark val="out"/>
        <c:minorTickMark val="none"/>
        <c:tickLblPos val="nextTo"/>
        <c:spPr>
          <a:noFill/>
          <a:ln>
            <a:solidFill>
              <a:schemeClr val="tx2">
                <a:lumMod val="50000"/>
              </a:schemeClr>
            </a:solidFill>
          </a:ln>
          <a:effectLst/>
        </c:spPr>
        <c:txPr>
          <a:bodyPr rot="-60000000" vert="horz"/>
          <a:lstStyle/>
          <a:p>
            <a:pPr>
              <a:defRPr>
                <a:solidFill>
                  <a:schemeClr val="tx1"/>
                </a:solidFill>
              </a:defRPr>
            </a:pPr>
            <a:endParaRPr lang="en-US"/>
          </a:p>
        </c:txPr>
        <c:crossAx val="215413504"/>
        <c:crosses val="autoZero"/>
        <c:crossBetween val="between"/>
      </c:valAx>
      <c:spPr>
        <a:noFill/>
        <a:ln>
          <a:noFill/>
        </a:ln>
        <a:effectLst/>
      </c:spPr>
    </c:plotArea>
    <c:legend>
      <c:legendPos val="b"/>
      <c:layout>
        <c:manualLayout>
          <c:xMode val="edge"/>
          <c:yMode val="edge"/>
          <c:x val="0.14280395232083454"/>
          <c:y val="0.87869163997508781"/>
          <c:w val="0.71439170218646808"/>
          <c:h val="0.12130836002491215"/>
        </c:manualLayout>
      </c:layout>
      <c:overlay val="0"/>
    </c:legend>
    <c:plotVisOnly val="1"/>
    <c:dispBlanksAs val="gap"/>
    <c:showDLblsOverMax val="0"/>
  </c:chart>
  <c:spPr>
    <a:noFill/>
    <a:ln w="6350" cap="flat" cmpd="sng" algn="ctr">
      <a:solidFill>
        <a:srgbClr val="FFC000"/>
      </a:solidFill>
      <a:round/>
    </a:ln>
    <a:effectLst/>
  </c:spPr>
  <c:txPr>
    <a:bodyPr/>
    <a:lstStyle/>
    <a:p>
      <a:pPr>
        <a:defRPr sz="700"/>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Labs_Q4FY25.xlsx]Quarterly_Charts'!$A$219</c:f>
              <c:strCache>
                <c:ptCount val="1"/>
                <c:pt idx="0">
                  <c:v>EBITDA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Labs_Q4FY25.xlsx]Quarterly_Charts'!$B$218:$G$218</c:f>
              <c:strCache>
                <c:ptCount val="6"/>
                <c:pt idx="0">
                  <c:v>FY22</c:v>
                </c:pt>
                <c:pt idx="1">
                  <c:v>FY23</c:v>
                </c:pt>
                <c:pt idx="2">
                  <c:v>FY24</c:v>
                </c:pt>
                <c:pt idx="3">
                  <c:v>FY25E</c:v>
                </c:pt>
                <c:pt idx="4">
                  <c:v>FY26E</c:v>
                </c:pt>
                <c:pt idx="5">
                  <c:v>FY27E</c:v>
                </c:pt>
              </c:strCache>
            </c:strRef>
          </c:cat>
          <c:val>
            <c:numRef>
              <c:f>'[Laurus Labs_Q4FY25.xlsx]Quarterly_Charts'!$B$219:$G$219</c:f>
              <c:numCache>
                <c:formatCode>_ * #,##0_ ;_ * \-#,##0_ ;_ * "-"??_ ;_ @_ </c:formatCode>
                <c:ptCount val="6"/>
                <c:pt idx="0">
                  <c:v>14223.899999999994</c:v>
                </c:pt>
                <c:pt idx="1">
                  <c:v>15921.899999999998</c:v>
                </c:pt>
                <c:pt idx="2">
                  <c:v>7777.6999999999971</c:v>
                </c:pt>
                <c:pt idx="3">
                  <c:v>10553.2</c:v>
                </c:pt>
                <c:pt idx="4">
                  <c:v>14996.990399999991</c:v>
                </c:pt>
                <c:pt idx="5">
                  <c:v>18848.592066000012</c:v>
                </c:pt>
              </c:numCache>
            </c:numRef>
          </c:val>
          <c:extLst>
            <c:ext xmlns:c16="http://schemas.microsoft.com/office/drawing/2014/chart" uri="{C3380CC4-5D6E-409C-BE32-E72D297353CC}">
              <c16:uniqueId val="{00000000-2B0B-4F2B-ABF9-342BC650A86B}"/>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Labs_Q4FY25.xlsx]Quarterly_Charts'!$A$220</c:f>
              <c:strCache>
                <c:ptCount val="1"/>
                <c:pt idx="0">
                  <c:v>EBITDA Margin (%) - RHS</c:v>
                </c:pt>
              </c:strCache>
            </c:strRef>
          </c:tx>
          <c:spPr>
            <a:ln w="12700" cap="rnd">
              <a:solidFill>
                <a:sysClr val="window" lastClr="FFFFFF">
                  <a:lumMod val="65000"/>
                </a:sysClr>
              </a:solidFill>
              <a:round/>
            </a:ln>
            <a:effectLst/>
          </c:spPr>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Labs_Q4FY25.xlsx]Quarterly_Charts'!$B$218:$G$218</c:f>
              <c:strCache>
                <c:ptCount val="6"/>
                <c:pt idx="0">
                  <c:v>FY22</c:v>
                </c:pt>
                <c:pt idx="1">
                  <c:v>FY23</c:v>
                </c:pt>
                <c:pt idx="2">
                  <c:v>FY24</c:v>
                </c:pt>
                <c:pt idx="3">
                  <c:v>FY25E</c:v>
                </c:pt>
                <c:pt idx="4">
                  <c:v>FY26E</c:v>
                </c:pt>
                <c:pt idx="5">
                  <c:v>FY27E</c:v>
                </c:pt>
              </c:strCache>
            </c:strRef>
          </c:cat>
          <c:val>
            <c:numRef>
              <c:f>'[Laurus Labs_Q4FY25.xlsx]Quarterly_Charts'!$B$220:$G$220</c:f>
              <c:numCache>
                <c:formatCode>0.0</c:formatCode>
                <c:ptCount val="6"/>
                <c:pt idx="0">
                  <c:v>28.819046962977062</c:v>
                </c:pt>
                <c:pt idx="1">
                  <c:v>26.358361407487724</c:v>
                </c:pt>
                <c:pt idx="2">
                  <c:v>15.428577096268667</c:v>
                </c:pt>
                <c:pt idx="3">
                  <c:v>19.001080302484695</c:v>
                </c:pt>
                <c:pt idx="4">
                  <c:v>23.199999999999989</c:v>
                </c:pt>
                <c:pt idx="5">
                  <c:v>24.610648819109851</c:v>
                </c:pt>
              </c:numCache>
            </c:numRef>
          </c:val>
          <c:smooth val="1"/>
          <c:extLst>
            <c:ext xmlns:c16="http://schemas.microsoft.com/office/drawing/2014/chart" uri="{C3380CC4-5D6E-409C-BE32-E72D297353CC}">
              <c16:uniqueId val="{00000001-2B0B-4F2B-ABF9-342BC650A86B}"/>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_ * #,##0_ ;_ * \-#,##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0.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Labs_Q4FY25.xlsx]Quarterly_Charts'!$A$237</c:f>
              <c:strCache>
                <c:ptCount val="1"/>
                <c:pt idx="0">
                  <c:v>PAT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Labs_Q4FY25.xlsx]Quarterly_Charts'!$B$236:$G$236</c:f>
              <c:strCache>
                <c:ptCount val="6"/>
                <c:pt idx="0">
                  <c:v>FY22</c:v>
                </c:pt>
                <c:pt idx="1">
                  <c:v>FY23</c:v>
                </c:pt>
                <c:pt idx="2">
                  <c:v>FY24</c:v>
                </c:pt>
                <c:pt idx="3">
                  <c:v>FY25E</c:v>
                </c:pt>
                <c:pt idx="4">
                  <c:v>FY26E</c:v>
                </c:pt>
                <c:pt idx="5">
                  <c:v>FY27E</c:v>
                </c:pt>
              </c:strCache>
            </c:strRef>
          </c:cat>
          <c:val>
            <c:numRef>
              <c:f>'[Laurus Labs_Q4FY25.xlsx]Quarterly_Charts'!$B$237:$G$237</c:f>
              <c:numCache>
                <c:formatCode>_ * #,##0_ ;_ * \-#,##0_ ;_ * "-"??_ ;_ @_ </c:formatCode>
                <c:ptCount val="6"/>
                <c:pt idx="0">
                  <c:v>8321.8999999999942</c:v>
                </c:pt>
                <c:pt idx="1">
                  <c:v>7934.2999999999975</c:v>
                </c:pt>
                <c:pt idx="2">
                  <c:v>1625.3999999999965</c:v>
                </c:pt>
                <c:pt idx="3">
                  <c:v>3583.8000000000011</c:v>
                </c:pt>
                <c:pt idx="4">
                  <c:v>6432.4880999999923</c:v>
                </c:pt>
                <c:pt idx="5">
                  <c:v>9162.9833745000124</c:v>
                </c:pt>
              </c:numCache>
            </c:numRef>
          </c:val>
          <c:extLst>
            <c:ext xmlns:c16="http://schemas.microsoft.com/office/drawing/2014/chart" uri="{C3380CC4-5D6E-409C-BE32-E72D297353CC}">
              <c16:uniqueId val="{00000000-8BCB-4081-9374-DE14E8826EAA}"/>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Labs_Q4FY25.xlsx]Quarterly_Charts'!$A$238</c:f>
              <c:strCache>
                <c:ptCount val="1"/>
                <c:pt idx="0">
                  <c:v>PAT Margin (%) - RHS</c:v>
                </c:pt>
              </c:strCache>
            </c:strRef>
          </c:tx>
          <c:spPr>
            <a:ln w="12700" cap="rnd">
              <a:solidFill>
                <a:sysClr val="window" lastClr="FFFFFF">
                  <a:lumMod val="65000"/>
                </a:sysClr>
              </a:solidFill>
              <a:round/>
            </a:ln>
            <a:effectLst/>
          </c:spPr>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Labs_Q4FY25.xlsx]Quarterly_Charts'!$B$236:$G$236</c:f>
              <c:strCache>
                <c:ptCount val="6"/>
                <c:pt idx="0">
                  <c:v>FY22</c:v>
                </c:pt>
                <c:pt idx="1">
                  <c:v>FY23</c:v>
                </c:pt>
                <c:pt idx="2">
                  <c:v>FY24</c:v>
                </c:pt>
                <c:pt idx="3">
                  <c:v>FY25E</c:v>
                </c:pt>
                <c:pt idx="4">
                  <c:v>FY26E</c:v>
                </c:pt>
                <c:pt idx="5">
                  <c:v>FY27E</c:v>
                </c:pt>
              </c:strCache>
            </c:strRef>
          </c:cat>
          <c:val>
            <c:numRef>
              <c:f>'[Laurus Labs_Q4FY25.xlsx]Quarterly_Charts'!$B$238:$G$238</c:f>
              <c:numCache>
                <c:formatCode>0.0</c:formatCode>
                <c:ptCount val="6"/>
                <c:pt idx="0">
                  <c:v>16.86100344639647</c:v>
                </c:pt>
                <c:pt idx="1">
                  <c:v>13.135062204600571</c:v>
                </c:pt>
                <c:pt idx="2">
                  <c:v>3.2242962845410652</c:v>
                </c:pt>
                <c:pt idx="3">
                  <c:v>6.4526467410875057</c:v>
                </c:pt>
                <c:pt idx="4">
                  <c:v>9.950911478879112</c:v>
                </c:pt>
                <c:pt idx="5">
                  <c:v>11.964127886875017</c:v>
                </c:pt>
              </c:numCache>
            </c:numRef>
          </c:val>
          <c:smooth val="1"/>
          <c:extLst>
            <c:ext xmlns:c16="http://schemas.microsoft.com/office/drawing/2014/chart" uri="{C3380CC4-5D6E-409C-BE32-E72D297353CC}">
              <c16:uniqueId val="{00000001-8BCB-4081-9374-DE14E8826EAA}"/>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_ * #,##0_ ;_ * \-#,##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0.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7553128439590192E-2"/>
          <c:y val="6.5954242234730037E-2"/>
          <c:w val="0.91244687156040982"/>
          <c:h val="0.60026853427241189"/>
        </c:manualLayout>
      </c:layout>
      <c:lineChart>
        <c:grouping val="standard"/>
        <c:varyColors val="0"/>
        <c:ser>
          <c:idx val="0"/>
          <c:order val="0"/>
          <c:tx>
            <c:strRef>
              <c:f>'[Laurus Labs_Q4FY25.xlsx]Quarterly_Charts'!$A$255</c:f>
              <c:strCache>
                <c:ptCount val="1"/>
                <c:pt idx="0">
                  <c:v>ROE (%)</c:v>
                </c:pt>
              </c:strCache>
            </c:strRef>
          </c:tx>
          <c:spPr>
            <a:ln w="12700">
              <a:solidFill>
                <a:srgbClr val="0070C0"/>
              </a:solidFill>
              <a:prstDash val="solid"/>
            </a:ln>
            <a:effectLst/>
          </c:spPr>
          <c:marker>
            <c:symbol val="none"/>
          </c:marker>
          <c:dLbls>
            <c:spPr>
              <a:noFill/>
              <a:ln>
                <a:noFill/>
              </a:ln>
              <a:effectLst/>
            </c:sp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Labs_Q4FY25.xlsx]Quarterly_Charts'!$B$254:$G$254</c:f>
              <c:strCache>
                <c:ptCount val="6"/>
                <c:pt idx="0">
                  <c:v>FY22</c:v>
                </c:pt>
                <c:pt idx="1">
                  <c:v>FY23</c:v>
                </c:pt>
                <c:pt idx="2">
                  <c:v>FY24</c:v>
                </c:pt>
                <c:pt idx="3">
                  <c:v>FY25E</c:v>
                </c:pt>
                <c:pt idx="4">
                  <c:v>FY26E</c:v>
                </c:pt>
                <c:pt idx="5">
                  <c:v>FY27E</c:v>
                </c:pt>
              </c:strCache>
            </c:strRef>
          </c:cat>
          <c:val>
            <c:numRef>
              <c:f>'[Laurus Labs_Q4FY25.xlsx]Quarterly_Charts'!$B$255:$G$255</c:f>
              <c:numCache>
                <c:formatCode>0.0</c:formatCode>
                <c:ptCount val="6"/>
                <c:pt idx="0">
                  <c:v>24.832671379420425</c:v>
                </c:pt>
                <c:pt idx="1">
                  <c:v>19.651371011484738</c:v>
                </c:pt>
                <c:pt idx="2">
                  <c:v>3.9538306230919771</c:v>
                </c:pt>
                <c:pt idx="3">
                  <c:v>8.0128606435687857</c:v>
                </c:pt>
                <c:pt idx="4">
                  <c:v>12.707670965543215</c:v>
                </c:pt>
                <c:pt idx="5">
                  <c:v>15.466837803906685</c:v>
                </c:pt>
              </c:numCache>
            </c:numRef>
          </c:val>
          <c:smooth val="1"/>
          <c:extLst>
            <c:ext xmlns:c16="http://schemas.microsoft.com/office/drawing/2014/chart" uri="{C3380CC4-5D6E-409C-BE32-E72D297353CC}">
              <c16:uniqueId val="{00000000-9396-4A27-928E-4361C525D1FA}"/>
            </c:ext>
          </c:extLst>
        </c:ser>
        <c:ser>
          <c:idx val="1"/>
          <c:order val="1"/>
          <c:tx>
            <c:strRef>
              <c:f>'[Laurus Labs_Q4FY25.xlsx]Quarterly_Charts'!$A$256</c:f>
              <c:strCache>
                <c:ptCount val="1"/>
                <c:pt idx="0">
                  <c:v>ROIC (%)</c:v>
                </c:pt>
              </c:strCache>
            </c:strRef>
          </c:tx>
          <c:spPr>
            <a:ln w="12700">
              <a:solidFill>
                <a:srgbClr val="FFC000"/>
              </a:solidFill>
            </a:ln>
          </c:spPr>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Labs_Q4FY25.xlsx]Quarterly_Charts'!$B$254:$G$254</c:f>
              <c:strCache>
                <c:ptCount val="6"/>
                <c:pt idx="0">
                  <c:v>FY22</c:v>
                </c:pt>
                <c:pt idx="1">
                  <c:v>FY23</c:v>
                </c:pt>
                <c:pt idx="2">
                  <c:v>FY24</c:v>
                </c:pt>
                <c:pt idx="3">
                  <c:v>FY25E</c:v>
                </c:pt>
                <c:pt idx="4">
                  <c:v>FY26E</c:v>
                </c:pt>
                <c:pt idx="5">
                  <c:v>FY27E</c:v>
                </c:pt>
              </c:strCache>
            </c:strRef>
          </c:cat>
          <c:val>
            <c:numRef>
              <c:f>'[Laurus Labs_Q4FY25.xlsx]Quarterly_Charts'!$B$256:$G$256</c:f>
              <c:numCache>
                <c:formatCode>0.0</c:formatCode>
                <c:ptCount val="6"/>
                <c:pt idx="0">
                  <c:v>32.878647604929725</c:v>
                </c:pt>
                <c:pt idx="1">
                  <c:v>25.074233077940221</c:v>
                </c:pt>
                <c:pt idx="2">
                  <c:v>6.2000112836026213</c:v>
                </c:pt>
                <c:pt idx="3">
                  <c:v>10.110049043067152</c:v>
                </c:pt>
                <c:pt idx="4">
                  <c:v>15.609422264950298</c:v>
                </c:pt>
                <c:pt idx="5">
                  <c:v>18.693335328903849</c:v>
                </c:pt>
              </c:numCache>
            </c:numRef>
          </c:val>
          <c:smooth val="1"/>
          <c:extLst>
            <c:ext xmlns:c16="http://schemas.microsoft.com/office/drawing/2014/chart" uri="{C3380CC4-5D6E-409C-BE32-E72D297353CC}">
              <c16:uniqueId val="{00000001-9396-4A27-928E-4361C525D1FA}"/>
            </c:ext>
          </c:extLst>
        </c:ser>
        <c:dLbls>
          <c:showLegendKey val="0"/>
          <c:showVal val="0"/>
          <c:showCatName val="0"/>
          <c:showSerName val="0"/>
          <c:showPercent val="0"/>
          <c:showBubbleSize val="0"/>
        </c:dLbls>
        <c:smooth val="0"/>
        <c:axId val="242143232"/>
        <c:axId val="242144768"/>
      </c:lineChart>
      <c:catAx>
        <c:axId val="242143232"/>
        <c:scaling>
          <c:orientation val="minMax"/>
        </c:scaling>
        <c:delete val="0"/>
        <c:axPos val="b"/>
        <c:numFmt formatCode="General" sourceLinked="1"/>
        <c:majorTickMark val="out"/>
        <c:minorTickMark val="none"/>
        <c:tickLblPos val="nextTo"/>
        <c:spPr>
          <a:ln w="9525">
            <a:solidFill>
              <a:srgbClr val="000000"/>
            </a:solidFill>
            <a:prstDash val="solid"/>
          </a:ln>
        </c:spPr>
        <c:txPr>
          <a:bodyPr rot="-5400000" vert="horz"/>
          <a:lstStyle/>
          <a:p>
            <a:pPr>
              <a:defRPr/>
            </a:pPr>
            <a:endParaRPr lang="en-US"/>
          </a:p>
        </c:txPr>
        <c:crossAx val="242144768"/>
        <c:crosses val="autoZero"/>
        <c:auto val="1"/>
        <c:lblAlgn val="ctr"/>
        <c:lblOffset val="100"/>
        <c:noMultiLvlLbl val="0"/>
      </c:catAx>
      <c:valAx>
        <c:axId val="242144768"/>
        <c:scaling>
          <c:orientation val="minMax"/>
        </c:scaling>
        <c:delete val="0"/>
        <c:axPos val="l"/>
        <c:numFmt formatCode="#,##0;\(#,##0\)" sourceLinked="0"/>
        <c:majorTickMark val="out"/>
        <c:minorTickMark val="none"/>
        <c:tickLblPos val="nextTo"/>
        <c:spPr>
          <a:ln w="9525">
            <a:solidFill>
              <a:srgbClr val="000000"/>
            </a:solidFill>
            <a:prstDash val="solid"/>
          </a:ln>
        </c:spPr>
        <c:crossAx val="242143232"/>
        <c:crosses val="autoZero"/>
        <c:crossBetween val="between"/>
      </c:valAx>
      <c:spPr>
        <a:noFill/>
        <a:ln>
          <a:noFill/>
        </a:ln>
        <a:extLst>
          <a:ext uri="{909E8E84-426E-40DD-AFC4-6F175D3DCCD1}">
            <a14:hiddenFill xmlns:a14="http://schemas.microsoft.com/office/drawing/2010/main">
              <a:solidFill>
                <a:sysClr val="window" lastClr="FFFFFF"/>
              </a:solidFill>
            </a14:hiddenFill>
          </a:ext>
        </a:extLst>
      </c:spPr>
    </c:plotArea>
    <c:legend>
      <c:legendPos val="b"/>
      <c:layout>
        <c:manualLayout>
          <c:xMode val="edge"/>
          <c:yMode val="edge"/>
          <c:x val="4.0872222222222226E-2"/>
          <c:y val="0.90770604781997188"/>
          <c:w val="0.88552652329749104"/>
          <c:h val="7.9056610407876246E-2"/>
        </c:manualLayout>
      </c:layout>
      <c:overlay val="0"/>
    </c:legend>
    <c:plotVisOnly val="1"/>
    <c:dispBlanksAs val="gap"/>
    <c:showDLblsOverMax val="0"/>
  </c:chart>
  <c:spPr>
    <a:noFill/>
    <a:ln w="6350">
      <a:solidFill>
        <a:srgbClr val="FFC000"/>
      </a:solidFill>
    </a:ln>
    <a:effectLst/>
    <a:extLst>
      <a:ext uri="{909E8E84-426E-40DD-AFC4-6F175D3DCCD1}">
        <a14:hiddenFill xmlns:a14="http://schemas.microsoft.com/office/drawing/2010/main">
          <a:solidFill>
            <a:sysClr val="window" lastClr="FFFFFF"/>
          </a:solidFill>
        </a14:hiddenFill>
      </a:ext>
    </a:extLst>
  </c:spPr>
  <c:txPr>
    <a:bodyPr/>
    <a:lstStyle/>
    <a:p>
      <a:pPr>
        <a:defRPr sz="900" b="0" i="0" u="none" strike="noStrike" baseline="0">
          <a:solidFill>
            <a:srgbClr val="000000"/>
          </a:solidFill>
          <a:latin typeface="Calibri"/>
          <a:ea typeface="Calibri"/>
          <a:cs typeface="Calibri"/>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543790103973654E-2"/>
          <c:y val="6.3443140903867462E-2"/>
          <c:w val="0.81429999268667264"/>
          <c:h val="0.53984525847312559"/>
        </c:manualLayout>
      </c:layout>
      <c:lineChart>
        <c:grouping val="standard"/>
        <c:varyColors val="0"/>
        <c:ser>
          <c:idx val="0"/>
          <c:order val="0"/>
          <c:tx>
            <c:strRef>
              <c:f>'[Laurus Labs_Q4FY25.xlsx]PE_Band'!$E$4</c:f>
              <c:strCache>
                <c:ptCount val="1"/>
                <c:pt idx="0">
                  <c:v>1 Yr Fwd PE</c:v>
                </c:pt>
              </c:strCache>
            </c:strRef>
          </c:tx>
          <c:spPr>
            <a:ln w="19050">
              <a:solidFill>
                <a:srgbClr val="002060"/>
              </a:solidFill>
            </a:ln>
          </c:spPr>
          <c:marker>
            <c:symbol val="none"/>
          </c:marker>
          <c:cat>
            <c:numRef>
              <c:f>'[Laurus Labs_Q4FY25.xlsx]PE_Band'!$B$5:$B$268</c:f>
              <c:numCache>
                <c:formatCode>d\-mmm\-yy</c:formatCode>
                <c:ptCount val="264"/>
                <c:pt idx="0">
                  <c:v>43945</c:v>
                </c:pt>
                <c:pt idx="1">
                  <c:v>43951</c:v>
                </c:pt>
                <c:pt idx="2">
                  <c:v>43959</c:v>
                </c:pt>
                <c:pt idx="3">
                  <c:v>43966</c:v>
                </c:pt>
                <c:pt idx="4">
                  <c:v>43973</c:v>
                </c:pt>
                <c:pt idx="5">
                  <c:v>43980</c:v>
                </c:pt>
                <c:pt idx="6">
                  <c:v>43987</c:v>
                </c:pt>
                <c:pt idx="7">
                  <c:v>43994</c:v>
                </c:pt>
                <c:pt idx="8">
                  <c:v>44001</c:v>
                </c:pt>
                <c:pt idx="9">
                  <c:v>44008</c:v>
                </c:pt>
                <c:pt idx="10">
                  <c:v>44015</c:v>
                </c:pt>
                <c:pt idx="11">
                  <c:v>44022</c:v>
                </c:pt>
                <c:pt idx="12">
                  <c:v>44029</c:v>
                </c:pt>
                <c:pt idx="13">
                  <c:v>44036</c:v>
                </c:pt>
                <c:pt idx="14">
                  <c:v>44043</c:v>
                </c:pt>
                <c:pt idx="15">
                  <c:v>44050</c:v>
                </c:pt>
                <c:pt idx="16">
                  <c:v>44057</c:v>
                </c:pt>
                <c:pt idx="17">
                  <c:v>44064</c:v>
                </c:pt>
                <c:pt idx="18">
                  <c:v>44071</c:v>
                </c:pt>
                <c:pt idx="19">
                  <c:v>44078</c:v>
                </c:pt>
                <c:pt idx="20">
                  <c:v>44085</c:v>
                </c:pt>
                <c:pt idx="21">
                  <c:v>44092</c:v>
                </c:pt>
                <c:pt idx="22">
                  <c:v>44099</c:v>
                </c:pt>
                <c:pt idx="23">
                  <c:v>44105</c:v>
                </c:pt>
                <c:pt idx="24">
                  <c:v>44113</c:v>
                </c:pt>
                <c:pt idx="25">
                  <c:v>44120</c:v>
                </c:pt>
                <c:pt idx="26">
                  <c:v>44127</c:v>
                </c:pt>
                <c:pt idx="27">
                  <c:v>44134</c:v>
                </c:pt>
                <c:pt idx="28">
                  <c:v>44141</c:v>
                </c:pt>
                <c:pt idx="29">
                  <c:v>44149</c:v>
                </c:pt>
                <c:pt idx="30">
                  <c:v>44155</c:v>
                </c:pt>
                <c:pt idx="31">
                  <c:v>44162</c:v>
                </c:pt>
                <c:pt idx="32">
                  <c:v>44169</c:v>
                </c:pt>
                <c:pt idx="33">
                  <c:v>44176</c:v>
                </c:pt>
                <c:pt idx="34">
                  <c:v>44183</c:v>
                </c:pt>
                <c:pt idx="35">
                  <c:v>44189</c:v>
                </c:pt>
                <c:pt idx="36">
                  <c:v>44196</c:v>
                </c:pt>
                <c:pt idx="37">
                  <c:v>44197</c:v>
                </c:pt>
                <c:pt idx="38">
                  <c:v>44204</c:v>
                </c:pt>
                <c:pt idx="39">
                  <c:v>44211</c:v>
                </c:pt>
                <c:pt idx="40">
                  <c:v>44218</c:v>
                </c:pt>
                <c:pt idx="41">
                  <c:v>44225</c:v>
                </c:pt>
                <c:pt idx="42">
                  <c:v>44232</c:v>
                </c:pt>
                <c:pt idx="43">
                  <c:v>44239</c:v>
                </c:pt>
                <c:pt idx="44">
                  <c:v>44246</c:v>
                </c:pt>
                <c:pt idx="45">
                  <c:v>44253</c:v>
                </c:pt>
                <c:pt idx="46">
                  <c:v>44260</c:v>
                </c:pt>
                <c:pt idx="47">
                  <c:v>44267</c:v>
                </c:pt>
                <c:pt idx="48">
                  <c:v>44274</c:v>
                </c:pt>
                <c:pt idx="49">
                  <c:v>44281</c:v>
                </c:pt>
                <c:pt idx="50">
                  <c:v>44287</c:v>
                </c:pt>
                <c:pt idx="51">
                  <c:v>44295</c:v>
                </c:pt>
                <c:pt idx="52">
                  <c:v>44302</c:v>
                </c:pt>
                <c:pt idx="53">
                  <c:v>44309</c:v>
                </c:pt>
                <c:pt idx="54">
                  <c:v>44316</c:v>
                </c:pt>
                <c:pt idx="55">
                  <c:v>44323</c:v>
                </c:pt>
                <c:pt idx="56">
                  <c:v>44330</c:v>
                </c:pt>
                <c:pt idx="57">
                  <c:v>44337</c:v>
                </c:pt>
                <c:pt idx="58">
                  <c:v>44344</c:v>
                </c:pt>
                <c:pt idx="59">
                  <c:v>44351</c:v>
                </c:pt>
                <c:pt idx="60">
                  <c:v>44358</c:v>
                </c:pt>
                <c:pt idx="61">
                  <c:v>44365</c:v>
                </c:pt>
                <c:pt idx="62">
                  <c:v>44372</c:v>
                </c:pt>
                <c:pt idx="63">
                  <c:v>44379</c:v>
                </c:pt>
                <c:pt idx="64">
                  <c:v>44386</c:v>
                </c:pt>
                <c:pt idx="65">
                  <c:v>44393</c:v>
                </c:pt>
                <c:pt idx="66">
                  <c:v>44400</c:v>
                </c:pt>
                <c:pt idx="67">
                  <c:v>44407</c:v>
                </c:pt>
                <c:pt idx="68">
                  <c:v>44414</c:v>
                </c:pt>
                <c:pt idx="69">
                  <c:v>44421</c:v>
                </c:pt>
                <c:pt idx="70">
                  <c:v>44428</c:v>
                </c:pt>
                <c:pt idx="71">
                  <c:v>44435</c:v>
                </c:pt>
                <c:pt idx="72">
                  <c:v>44442</c:v>
                </c:pt>
                <c:pt idx="73">
                  <c:v>44448</c:v>
                </c:pt>
                <c:pt idx="74">
                  <c:v>44456</c:v>
                </c:pt>
                <c:pt idx="75">
                  <c:v>44463</c:v>
                </c:pt>
                <c:pt idx="76">
                  <c:v>44470</c:v>
                </c:pt>
                <c:pt idx="77">
                  <c:v>44477</c:v>
                </c:pt>
                <c:pt idx="78">
                  <c:v>44483</c:v>
                </c:pt>
                <c:pt idx="79">
                  <c:v>44491</c:v>
                </c:pt>
                <c:pt idx="80">
                  <c:v>44498</c:v>
                </c:pt>
                <c:pt idx="81">
                  <c:v>44504</c:v>
                </c:pt>
                <c:pt idx="82">
                  <c:v>44512</c:v>
                </c:pt>
                <c:pt idx="83">
                  <c:v>44518</c:v>
                </c:pt>
                <c:pt idx="84">
                  <c:v>44526</c:v>
                </c:pt>
                <c:pt idx="85">
                  <c:v>44533</c:v>
                </c:pt>
                <c:pt idx="86">
                  <c:v>44540</c:v>
                </c:pt>
                <c:pt idx="87">
                  <c:v>44547</c:v>
                </c:pt>
                <c:pt idx="88">
                  <c:v>44554</c:v>
                </c:pt>
                <c:pt idx="89">
                  <c:v>44561</c:v>
                </c:pt>
                <c:pt idx="90">
                  <c:v>44568</c:v>
                </c:pt>
                <c:pt idx="91">
                  <c:v>44575</c:v>
                </c:pt>
                <c:pt idx="92">
                  <c:v>44582</c:v>
                </c:pt>
                <c:pt idx="93">
                  <c:v>44589</c:v>
                </c:pt>
                <c:pt idx="94">
                  <c:v>44596</c:v>
                </c:pt>
                <c:pt idx="95">
                  <c:v>44603</c:v>
                </c:pt>
                <c:pt idx="96">
                  <c:v>44610</c:v>
                </c:pt>
                <c:pt idx="97">
                  <c:v>44617</c:v>
                </c:pt>
                <c:pt idx="98">
                  <c:v>44624</c:v>
                </c:pt>
                <c:pt idx="99">
                  <c:v>44631</c:v>
                </c:pt>
                <c:pt idx="100">
                  <c:v>44637</c:v>
                </c:pt>
                <c:pt idx="101">
                  <c:v>44645</c:v>
                </c:pt>
                <c:pt idx="102">
                  <c:v>44652</c:v>
                </c:pt>
                <c:pt idx="103">
                  <c:v>44659</c:v>
                </c:pt>
                <c:pt idx="104">
                  <c:v>44664</c:v>
                </c:pt>
                <c:pt idx="105">
                  <c:v>44673</c:v>
                </c:pt>
                <c:pt idx="106">
                  <c:v>44680</c:v>
                </c:pt>
                <c:pt idx="107">
                  <c:v>44687</c:v>
                </c:pt>
                <c:pt idx="108">
                  <c:v>44694</c:v>
                </c:pt>
                <c:pt idx="109">
                  <c:v>44701</c:v>
                </c:pt>
                <c:pt idx="110">
                  <c:v>44708</c:v>
                </c:pt>
                <c:pt idx="111">
                  <c:v>44715</c:v>
                </c:pt>
                <c:pt idx="112">
                  <c:v>44722</c:v>
                </c:pt>
                <c:pt idx="113">
                  <c:v>44729</c:v>
                </c:pt>
                <c:pt idx="114">
                  <c:v>44736</c:v>
                </c:pt>
                <c:pt idx="115">
                  <c:v>44743</c:v>
                </c:pt>
                <c:pt idx="116">
                  <c:v>44750</c:v>
                </c:pt>
                <c:pt idx="117">
                  <c:v>44757</c:v>
                </c:pt>
                <c:pt idx="118">
                  <c:v>44764</c:v>
                </c:pt>
                <c:pt idx="119">
                  <c:v>44771</c:v>
                </c:pt>
                <c:pt idx="120">
                  <c:v>44778</c:v>
                </c:pt>
                <c:pt idx="121">
                  <c:v>44785</c:v>
                </c:pt>
                <c:pt idx="122">
                  <c:v>44792</c:v>
                </c:pt>
                <c:pt idx="123">
                  <c:v>44799</c:v>
                </c:pt>
                <c:pt idx="124">
                  <c:v>44806</c:v>
                </c:pt>
                <c:pt idx="125">
                  <c:v>44813</c:v>
                </c:pt>
                <c:pt idx="126">
                  <c:v>44820</c:v>
                </c:pt>
                <c:pt idx="127">
                  <c:v>44827</c:v>
                </c:pt>
                <c:pt idx="128">
                  <c:v>44832</c:v>
                </c:pt>
                <c:pt idx="129">
                  <c:v>44838</c:v>
                </c:pt>
                <c:pt idx="130">
                  <c:v>44845</c:v>
                </c:pt>
                <c:pt idx="131">
                  <c:v>44852</c:v>
                </c:pt>
                <c:pt idx="132">
                  <c:v>44858</c:v>
                </c:pt>
                <c:pt idx="133">
                  <c:v>44865</c:v>
                </c:pt>
                <c:pt idx="134">
                  <c:v>44872</c:v>
                </c:pt>
                <c:pt idx="135">
                  <c:v>44879</c:v>
                </c:pt>
                <c:pt idx="136">
                  <c:v>44886</c:v>
                </c:pt>
                <c:pt idx="137">
                  <c:v>44893</c:v>
                </c:pt>
                <c:pt idx="138">
                  <c:v>44900</c:v>
                </c:pt>
                <c:pt idx="139">
                  <c:v>44907</c:v>
                </c:pt>
                <c:pt idx="140">
                  <c:v>44914</c:v>
                </c:pt>
                <c:pt idx="141">
                  <c:v>44921</c:v>
                </c:pt>
                <c:pt idx="142">
                  <c:v>44928</c:v>
                </c:pt>
                <c:pt idx="143">
                  <c:v>44935</c:v>
                </c:pt>
                <c:pt idx="144">
                  <c:v>44942</c:v>
                </c:pt>
                <c:pt idx="145">
                  <c:v>44949</c:v>
                </c:pt>
                <c:pt idx="146">
                  <c:v>44956</c:v>
                </c:pt>
                <c:pt idx="147">
                  <c:v>44967</c:v>
                </c:pt>
                <c:pt idx="148">
                  <c:v>44974</c:v>
                </c:pt>
                <c:pt idx="149">
                  <c:v>44981</c:v>
                </c:pt>
                <c:pt idx="150">
                  <c:v>44988</c:v>
                </c:pt>
                <c:pt idx="151">
                  <c:v>44995</c:v>
                </c:pt>
                <c:pt idx="152">
                  <c:v>45002</c:v>
                </c:pt>
                <c:pt idx="153">
                  <c:v>45009</c:v>
                </c:pt>
                <c:pt idx="154">
                  <c:v>45016</c:v>
                </c:pt>
                <c:pt idx="155">
                  <c:v>45022</c:v>
                </c:pt>
                <c:pt idx="156">
                  <c:v>45029</c:v>
                </c:pt>
                <c:pt idx="157">
                  <c:v>45037</c:v>
                </c:pt>
                <c:pt idx="158">
                  <c:v>45043</c:v>
                </c:pt>
                <c:pt idx="159">
                  <c:v>45044</c:v>
                </c:pt>
                <c:pt idx="160">
                  <c:v>45051</c:v>
                </c:pt>
                <c:pt idx="161">
                  <c:v>45058</c:v>
                </c:pt>
                <c:pt idx="162">
                  <c:v>45065</c:v>
                </c:pt>
                <c:pt idx="163">
                  <c:v>45072</c:v>
                </c:pt>
                <c:pt idx="164">
                  <c:v>45079</c:v>
                </c:pt>
                <c:pt idx="165">
                  <c:v>45086</c:v>
                </c:pt>
                <c:pt idx="166">
                  <c:v>45093</c:v>
                </c:pt>
                <c:pt idx="167">
                  <c:v>45100</c:v>
                </c:pt>
                <c:pt idx="168">
                  <c:v>45107</c:v>
                </c:pt>
                <c:pt idx="169">
                  <c:v>45114</c:v>
                </c:pt>
                <c:pt idx="170">
                  <c:v>45121</c:v>
                </c:pt>
                <c:pt idx="171">
                  <c:v>45128</c:v>
                </c:pt>
                <c:pt idx="172">
                  <c:v>45134</c:v>
                </c:pt>
                <c:pt idx="173">
                  <c:v>45142</c:v>
                </c:pt>
                <c:pt idx="174">
                  <c:v>45149</c:v>
                </c:pt>
                <c:pt idx="175">
                  <c:v>45156</c:v>
                </c:pt>
                <c:pt idx="176">
                  <c:v>45163</c:v>
                </c:pt>
                <c:pt idx="177">
                  <c:v>45170</c:v>
                </c:pt>
                <c:pt idx="178">
                  <c:v>45177</c:v>
                </c:pt>
                <c:pt idx="179">
                  <c:v>45184</c:v>
                </c:pt>
                <c:pt idx="180">
                  <c:v>45191</c:v>
                </c:pt>
                <c:pt idx="181">
                  <c:v>45198</c:v>
                </c:pt>
                <c:pt idx="182">
                  <c:v>45205</c:v>
                </c:pt>
                <c:pt idx="183">
                  <c:v>45212</c:v>
                </c:pt>
                <c:pt idx="184">
                  <c:v>45219</c:v>
                </c:pt>
                <c:pt idx="185">
                  <c:v>45226</c:v>
                </c:pt>
                <c:pt idx="186">
                  <c:v>45233</c:v>
                </c:pt>
                <c:pt idx="187">
                  <c:v>45242</c:v>
                </c:pt>
                <c:pt idx="188">
                  <c:v>45247</c:v>
                </c:pt>
                <c:pt idx="189">
                  <c:v>45254</c:v>
                </c:pt>
                <c:pt idx="190">
                  <c:v>45261</c:v>
                </c:pt>
                <c:pt idx="191">
                  <c:v>45268</c:v>
                </c:pt>
                <c:pt idx="192">
                  <c:v>45275</c:v>
                </c:pt>
                <c:pt idx="193">
                  <c:v>45282</c:v>
                </c:pt>
                <c:pt idx="194">
                  <c:v>45289</c:v>
                </c:pt>
                <c:pt idx="195">
                  <c:v>45296</c:v>
                </c:pt>
                <c:pt idx="196">
                  <c:v>45303</c:v>
                </c:pt>
                <c:pt idx="197">
                  <c:v>45310</c:v>
                </c:pt>
                <c:pt idx="198">
                  <c:v>45315</c:v>
                </c:pt>
                <c:pt idx="199">
                  <c:v>45324</c:v>
                </c:pt>
                <c:pt idx="200">
                  <c:v>45331</c:v>
                </c:pt>
                <c:pt idx="201">
                  <c:v>45338</c:v>
                </c:pt>
                <c:pt idx="202">
                  <c:v>45345</c:v>
                </c:pt>
                <c:pt idx="203">
                  <c:v>45353</c:v>
                </c:pt>
                <c:pt idx="204">
                  <c:v>45358</c:v>
                </c:pt>
                <c:pt idx="205">
                  <c:v>45366</c:v>
                </c:pt>
                <c:pt idx="206">
                  <c:v>45373</c:v>
                </c:pt>
                <c:pt idx="207">
                  <c:v>45379</c:v>
                </c:pt>
                <c:pt idx="208">
                  <c:v>45387</c:v>
                </c:pt>
                <c:pt idx="209">
                  <c:v>45394</c:v>
                </c:pt>
                <c:pt idx="210">
                  <c:v>45401</c:v>
                </c:pt>
                <c:pt idx="211">
                  <c:v>45407</c:v>
                </c:pt>
                <c:pt idx="212">
                  <c:v>45414</c:v>
                </c:pt>
                <c:pt idx="213">
                  <c:v>45421</c:v>
                </c:pt>
                <c:pt idx="214">
                  <c:v>45428</c:v>
                </c:pt>
                <c:pt idx="215">
                  <c:v>45435</c:v>
                </c:pt>
                <c:pt idx="216">
                  <c:v>45442</c:v>
                </c:pt>
                <c:pt idx="217">
                  <c:v>45449</c:v>
                </c:pt>
                <c:pt idx="218">
                  <c:v>45456</c:v>
                </c:pt>
                <c:pt idx="219">
                  <c:v>45463</c:v>
                </c:pt>
                <c:pt idx="220">
                  <c:v>45470</c:v>
                </c:pt>
                <c:pt idx="221">
                  <c:v>45477</c:v>
                </c:pt>
                <c:pt idx="222">
                  <c:v>45484</c:v>
                </c:pt>
                <c:pt idx="223">
                  <c:v>45491</c:v>
                </c:pt>
                <c:pt idx="224">
                  <c:v>45498</c:v>
                </c:pt>
                <c:pt idx="225">
                  <c:v>45505</c:v>
                </c:pt>
                <c:pt idx="226">
                  <c:v>45512</c:v>
                </c:pt>
                <c:pt idx="227">
                  <c:v>45518</c:v>
                </c:pt>
                <c:pt idx="228">
                  <c:v>45525</c:v>
                </c:pt>
                <c:pt idx="229">
                  <c:v>45532</c:v>
                </c:pt>
                <c:pt idx="230">
                  <c:v>45539</c:v>
                </c:pt>
                <c:pt idx="231">
                  <c:v>45546</c:v>
                </c:pt>
                <c:pt idx="232">
                  <c:v>45553</c:v>
                </c:pt>
                <c:pt idx="233">
                  <c:v>45560</c:v>
                </c:pt>
                <c:pt idx="234">
                  <c:v>45568</c:v>
                </c:pt>
                <c:pt idx="235">
                  <c:v>45575</c:v>
                </c:pt>
                <c:pt idx="236">
                  <c:v>45582</c:v>
                </c:pt>
                <c:pt idx="237">
                  <c:v>45589</c:v>
                </c:pt>
                <c:pt idx="238">
                  <c:v>45596</c:v>
                </c:pt>
                <c:pt idx="239">
                  <c:v>45603</c:v>
                </c:pt>
                <c:pt idx="240">
                  <c:v>45610</c:v>
                </c:pt>
                <c:pt idx="241">
                  <c:v>45617</c:v>
                </c:pt>
                <c:pt idx="242">
                  <c:v>45624</c:v>
                </c:pt>
                <c:pt idx="243">
                  <c:v>45631</c:v>
                </c:pt>
                <c:pt idx="244">
                  <c:v>45638</c:v>
                </c:pt>
                <c:pt idx="245">
                  <c:v>45645</c:v>
                </c:pt>
                <c:pt idx="246">
                  <c:v>45652</c:v>
                </c:pt>
                <c:pt idx="247">
                  <c:v>45659</c:v>
                </c:pt>
                <c:pt idx="248">
                  <c:v>45666</c:v>
                </c:pt>
                <c:pt idx="249">
                  <c:v>45673</c:v>
                </c:pt>
                <c:pt idx="250">
                  <c:v>45681</c:v>
                </c:pt>
                <c:pt idx="251">
                  <c:v>45688</c:v>
                </c:pt>
                <c:pt idx="252">
                  <c:v>45695</c:v>
                </c:pt>
                <c:pt idx="253">
                  <c:v>45702</c:v>
                </c:pt>
                <c:pt idx="254">
                  <c:v>45709</c:v>
                </c:pt>
                <c:pt idx="255">
                  <c:v>45716</c:v>
                </c:pt>
                <c:pt idx="256">
                  <c:v>45723</c:v>
                </c:pt>
                <c:pt idx="257">
                  <c:v>45729</c:v>
                </c:pt>
                <c:pt idx="258">
                  <c:v>45736</c:v>
                </c:pt>
                <c:pt idx="259">
                  <c:v>45743</c:v>
                </c:pt>
                <c:pt idx="260">
                  <c:v>45750</c:v>
                </c:pt>
                <c:pt idx="261">
                  <c:v>45756</c:v>
                </c:pt>
                <c:pt idx="262">
                  <c:v>45763</c:v>
                </c:pt>
                <c:pt idx="263">
                  <c:v>45771</c:v>
                </c:pt>
              </c:numCache>
            </c:numRef>
          </c:cat>
          <c:val>
            <c:numRef>
              <c:f>'[Laurus Labs_Q4FY25.xlsx]PE_Band'!$E$5:$E$268</c:f>
              <c:numCache>
                <c:formatCode>0.0</c:formatCode>
                <c:ptCount val="264"/>
                <c:pt idx="0">
                  <c:v>5.4611760569166332</c:v>
                </c:pt>
                <c:pt idx="1">
                  <c:v>5.6762095866881355</c:v>
                </c:pt>
                <c:pt idx="2">
                  <c:v>4.8946920030319987</c:v>
                </c:pt>
                <c:pt idx="3">
                  <c:v>4.8730501240174826</c:v>
                </c:pt>
                <c:pt idx="4">
                  <c:v>5.1134044968480294</c:v>
                </c:pt>
                <c:pt idx="5">
                  <c:v>5.2273874926620083</c:v>
                </c:pt>
                <c:pt idx="6">
                  <c:v>5.2965123376352858</c:v>
                </c:pt>
                <c:pt idx="7">
                  <c:v>5.5487760902829582</c:v>
                </c:pt>
                <c:pt idx="8">
                  <c:v>6.0735175794909901</c:v>
                </c:pt>
                <c:pt idx="9">
                  <c:v>6.1520784926757601</c:v>
                </c:pt>
                <c:pt idx="10">
                  <c:v>6.0370529599336393</c:v>
                </c:pt>
                <c:pt idx="11">
                  <c:v>6.8221113577744443</c:v>
                </c:pt>
                <c:pt idx="12">
                  <c:v>7.3348428540475412</c:v>
                </c:pt>
                <c:pt idx="13">
                  <c:v>8.3630381885180984</c:v>
                </c:pt>
                <c:pt idx="14">
                  <c:v>10.757194069694338</c:v>
                </c:pt>
                <c:pt idx="15">
                  <c:v>11.82138291883547</c:v>
                </c:pt>
                <c:pt idx="16">
                  <c:v>11.705553771317996</c:v>
                </c:pt>
                <c:pt idx="17">
                  <c:v>13.280545732338918</c:v>
                </c:pt>
                <c:pt idx="18">
                  <c:v>13.580935567996454</c:v>
                </c:pt>
                <c:pt idx="19">
                  <c:v>13.834639162806827</c:v>
                </c:pt>
                <c:pt idx="20">
                  <c:v>14.766697602077219</c:v>
                </c:pt>
                <c:pt idx="21">
                  <c:v>17.58880065207612</c:v>
                </c:pt>
                <c:pt idx="22">
                  <c:v>15.677417720071043</c:v>
                </c:pt>
                <c:pt idx="23">
                  <c:v>16.614687706374678</c:v>
                </c:pt>
                <c:pt idx="24">
                  <c:v>19.413685863957646</c:v>
                </c:pt>
                <c:pt idx="25">
                  <c:v>19.448729169866528</c:v>
                </c:pt>
                <c:pt idx="26">
                  <c:v>20.070251310319858</c:v>
                </c:pt>
                <c:pt idx="27">
                  <c:v>19.156406720263409</c:v>
                </c:pt>
                <c:pt idx="28">
                  <c:v>16.668289839185231</c:v>
                </c:pt>
                <c:pt idx="29">
                  <c:v>17.501279767242213</c:v>
                </c:pt>
                <c:pt idx="30">
                  <c:v>17.127726758699232</c:v>
                </c:pt>
                <c:pt idx="31">
                  <c:v>19.280770333523645</c:v>
                </c:pt>
                <c:pt idx="32">
                  <c:v>20.228011071024746</c:v>
                </c:pt>
                <c:pt idx="33">
                  <c:v>20.110596322748194</c:v>
                </c:pt>
                <c:pt idx="34">
                  <c:v>21.735953057708585</c:v>
                </c:pt>
                <c:pt idx="35">
                  <c:v>21.459504423840297</c:v>
                </c:pt>
                <c:pt idx="36">
                  <c:v>21.823927645045991</c:v>
                </c:pt>
                <c:pt idx="37">
                  <c:v>21.902453753470756</c:v>
                </c:pt>
                <c:pt idx="38">
                  <c:v>21.993943846029719</c:v>
                </c:pt>
                <c:pt idx="39">
                  <c:v>23.078465208611295</c:v>
                </c:pt>
                <c:pt idx="40">
                  <c:v>23.212079509663216</c:v>
                </c:pt>
                <c:pt idx="41">
                  <c:v>21.690871548333906</c:v>
                </c:pt>
                <c:pt idx="42">
                  <c:v>21.559063556925199</c:v>
                </c:pt>
                <c:pt idx="43">
                  <c:v>23.760680230793671</c:v>
                </c:pt>
                <c:pt idx="44">
                  <c:v>23.184326131515071</c:v>
                </c:pt>
                <c:pt idx="45">
                  <c:v>22.317436926988602</c:v>
                </c:pt>
                <c:pt idx="46">
                  <c:v>22.451190112007954</c:v>
                </c:pt>
                <c:pt idx="47">
                  <c:v>23.27844196117703</c:v>
                </c:pt>
                <c:pt idx="48">
                  <c:v>23.20407048141621</c:v>
                </c:pt>
                <c:pt idx="49">
                  <c:v>22.938702399692396</c:v>
                </c:pt>
                <c:pt idx="50">
                  <c:v>23.616291819117425</c:v>
                </c:pt>
                <c:pt idx="51">
                  <c:v>27.283937276937788</c:v>
                </c:pt>
                <c:pt idx="52">
                  <c:v>28.889632763871084</c:v>
                </c:pt>
                <c:pt idx="53">
                  <c:v>30.047898933878226</c:v>
                </c:pt>
                <c:pt idx="54">
                  <c:v>29.39508294105492</c:v>
                </c:pt>
                <c:pt idx="55">
                  <c:v>31.653448766665036</c:v>
                </c:pt>
                <c:pt idx="56">
                  <c:v>30.435431748999008</c:v>
                </c:pt>
                <c:pt idx="57">
                  <c:v>31.768705195053304</c:v>
                </c:pt>
                <c:pt idx="58">
                  <c:v>33.977134308092815</c:v>
                </c:pt>
                <c:pt idx="59">
                  <c:v>35.635696560913622</c:v>
                </c:pt>
                <c:pt idx="60">
                  <c:v>39.897429861448991</c:v>
                </c:pt>
                <c:pt idx="61">
                  <c:v>38.73697160339065</c:v>
                </c:pt>
                <c:pt idx="62">
                  <c:v>42.532570355663182</c:v>
                </c:pt>
                <c:pt idx="63">
                  <c:v>44.352821539429982</c:v>
                </c:pt>
                <c:pt idx="64">
                  <c:v>44.552292357597416</c:v>
                </c:pt>
                <c:pt idx="65">
                  <c:v>43.837630725072962</c:v>
                </c:pt>
                <c:pt idx="66">
                  <c:v>42.491660258181604</c:v>
                </c:pt>
                <c:pt idx="67">
                  <c:v>42.079082458730689</c:v>
                </c:pt>
                <c:pt idx="68">
                  <c:v>44.680110273427282</c:v>
                </c:pt>
                <c:pt idx="69">
                  <c:v>46.532623252028039</c:v>
                </c:pt>
                <c:pt idx="70">
                  <c:v>44.795436781976669</c:v>
                </c:pt>
                <c:pt idx="71">
                  <c:v>43.43733297089814</c:v>
                </c:pt>
                <c:pt idx="72">
                  <c:v>43.056680532441057</c:v>
                </c:pt>
                <c:pt idx="73">
                  <c:v>43.335904294376093</c:v>
                </c:pt>
                <c:pt idx="74">
                  <c:v>43.060220490832947</c:v>
                </c:pt>
                <c:pt idx="75">
                  <c:v>40.361519994459165</c:v>
                </c:pt>
                <c:pt idx="76">
                  <c:v>40.970212164086313</c:v>
                </c:pt>
                <c:pt idx="77">
                  <c:v>43.025766508301288</c:v>
                </c:pt>
                <c:pt idx="78">
                  <c:v>43.210058446282709</c:v>
                </c:pt>
                <c:pt idx="79">
                  <c:v>35.663924238265814</c:v>
                </c:pt>
                <c:pt idx="80">
                  <c:v>34.298447799112772</c:v>
                </c:pt>
                <c:pt idx="81">
                  <c:v>33.193288095485229</c:v>
                </c:pt>
                <c:pt idx="82">
                  <c:v>30.160158882267591</c:v>
                </c:pt>
                <c:pt idx="83">
                  <c:v>32.140484680053483</c:v>
                </c:pt>
                <c:pt idx="84">
                  <c:v>34.942556751953205</c:v>
                </c:pt>
                <c:pt idx="85">
                  <c:v>34.181249647599728</c:v>
                </c:pt>
                <c:pt idx="86">
                  <c:v>35.201268244820135</c:v>
                </c:pt>
                <c:pt idx="87">
                  <c:v>33.320458139520539</c:v>
                </c:pt>
                <c:pt idx="88">
                  <c:v>33.614377104059876</c:v>
                </c:pt>
                <c:pt idx="89">
                  <c:v>36.176618133928407</c:v>
                </c:pt>
                <c:pt idx="90">
                  <c:v>35.308700112597883</c:v>
                </c:pt>
                <c:pt idx="91">
                  <c:v>35.020574903443126</c:v>
                </c:pt>
                <c:pt idx="92">
                  <c:v>32.430557184811789</c:v>
                </c:pt>
                <c:pt idx="93">
                  <c:v>33.644457641054885</c:v>
                </c:pt>
                <c:pt idx="94">
                  <c:v>35.656324939975185</c:v>
                </c:pt>
                <c:pt idx="95">
                  <c:v>37.176103904139957</c:v>
                </c:pt>
                <c:pt idx="96">
                  <c:v>37.283595031130439</c:v>
                </c:pt>
                <c:pt idx="97">
                  <c:v>35.890100903909023</c:v>
                </c:pt>
                <c:pt idx="98">
                  <c:v>36.311286440470809</c:v>
                </c:pt>
                <c:pt idx="99">
                  <c:v>39.15553940715229</c:v>
                </c:pt>
                <c:pt idx="100">
                  <c:v>39.350186459773944</c:v>
                </c:pt>
                <c:pt idx="101">
                  <c:v>40.040806372332788</c:v>
                </c:pt>
                <c:pt idx="102">
                  <c:v>41.112068448828346</c:v>
                </c:pt>
                <c:pt idx="103">
                  <c:v>42.338925263832451</c:v>
                </c:pt>
                <c:pt idx="104">
                  <c:v>42.865007191723578</c:v>
                </c:pt>
                <c:pt idx="105">
                  <c:v>43.913411503948076</c:v>
                </c:pt>
                <c:pt idx="106">
                  <c:v>42.834447428980681</c:v>
                </c:pt>
                <c:pt idx="107">
                  <c:v>42.070549460506925</c:v>
                </c:pt>
                <c:pt idx="108">
                  <c:v>40.841131913983304</c:v>
                </c:pt>
                <c:pt idx="109">
                  <c:v>44.314036727618301</c:v>
                </c:pt>
                <c:pt idx="110">
                  <c:v>44.466035938272867</c:v>
                </c:pt>
                <c:pt idx="111">
                  <c:v>44.232068800298748</c:v>
                </c:pt>
                <c:pt idx="112">
                  <c:v>44.420573183123722</c:v>
                </c:pt>
                <c:pt idx="113">
                  <c:v>38.788037665582337</c:v>
                </c:pt>
                <c:pt idx="114">
                  <c:v>39.34596410182008</c:v>
                </c:pt>
                <c:pt idx="115">
                  <c:v>40.062545760810899</c:v>
                </c:pt>
                <c:pt idx="116">
                  <c:v>42.689973760379594</c:v>
                </c:pt>
                <c:pt idx="117">
                  <c:v>46.671463019999862</c:v>
                </c:pt>
                <c:pt idx="118">
                  <c:v>46.376028776371712</c:v>
                </c:pt>
                <c:pt idx="119">
                  <c:v>48.606898525302924</c:v>
                </c:pt>
                <c:pt idx="120">
                  <c:v>51.761972895142755</c:v>
                </c:pt>
                <c:pt idx="121">
                  <c:v>54.858247925620653</c:v>
                </c:pt>
                <c:pt idx="122">
                  <c:v>57.64909905034289</c:v>
                </c:pt>
                <c:pt idx="123">
                  <c:v>57.454786020668813</c:v>
                </c:pt>
                <c:pt idx="124">
                  <c:v>59.02352851810349</c:v>
                </c:pt>
                <c:pt idx="125">
                  <c:v>58.788674384936712</c:v>
                </c:pt>
                <c:pt idx="126">
                  <c:v>56.110069194667815</c:v>
                </c:pt>
                <c:pt idx="127">
                  <c:v>56.798999598427834</c:v>
                </c:pt>
                <c:pt idx="128">
                  <c:v>57.203259959331405</c:v>
                </c:pt>
                <c:pt idx="129">
                  <c:v>61.238234807840257</c:v>
                </c:pt>
                <c:pt idx="130">
                  <c:v>61.529462898452586</c:v>
                </c:pt>
                <c:pt idx="131">
                  <c:v>63.002592517932754</c:v>
                </c:pt>
                <c:pt idx="132">
                  <c:v>56.402062047526535</c:v>
                </c:pt>
                <c:pt idx="133">
                  <c:v>60.670318785945966</c:v>
                </c:pt>
                <c:pt idx="134">
                  <c:v>61.194263467450888</c:v>
                </c:pt>
                <c:pt idx="135">
                  <c:v>62.324967366536782</c:v>
                </c:pt>
                <c:pt idx="136">
                  <c:v>65.026985074404237</c:v>
                </c:pt>
                <c:pt idx="137">
                  <c:v>62.48414879258295</c:v>
                </c:pt>
                <c:pt idx="138">
                  <c:v>62.926283043568951</c:v>
                </c:pt>
                <c:pt idx="139">
                  <c:v>61.269088939994411</c:v>
                </c:pt>
                <c:pt idx="140">
                  <c:v>62.794631862695489</c:v>
                </c:pt>
                <c:pt idx="141">
                  <c:v>63.645777655328537</c:v>
                </c:pt>
                <c:pt idx="142">
                  <c:v>65.875933159362376</c:v>
                </c:pt>
                <c:pt idx="143">
                  <c:v>65.490690228967296</c:v>
                </c:pt>
                <c:pt idx="144">
                  <c:v>66.324516161514751</c:v>
                </c:pt>
                <c:pt idx="145">
                  <c:v>68.199399758136536</c:v>
                </c:pt>
                <c:pt idx="146">
                  <c:v>71.33233184506426</c:v>
                </c:pt>
                <c:pt idx="147">
                  <c:v>74.439848589227523</c:v>
                </c:pt>
                <c:pt idx="148">
                  <c:v>75.644494096123424</c:v>
                </c:pt>
                <c:pt idx="149">
                  <c:v>76.687384200127255</c:v>
                </c:pt>
                <c:pt idx="150">
                  <c:v>79.80553751852311</c:v>
                </c:pt>
                <c:pt idx="151">
                  <c:v>83.731115778832404</c:v>
                </c:pt>
                <c:pt idx="152">
                  <c:v>87.421283885947133</c:v>
                </c:pt>
                <c:pt idx="153">
                  <c:v>92.168223370954451</c:v>
                </c:pt>
                <c:pt idx="154">
                  <c:v>96.86449489356481</c:v>
                </c:pt>
                <c:pt idx="155">
                  <c:v>98.425923814351506</c:v>
                </c:pt>
                <c:pt idx="156">
                  <c:v>99.287239549943934</c:v>
                </c:pt>
                <c:pt idx="157">
                  <c:v>93.827039169302338</c:v>
                </c:pt>
                <c:pt idx="158">
                  <c:v>88.532490024687149</c:v>
                </c:pt>
                <c:pt idx="159">
                  <c:v>91.487797158140182</c:v>
                </c:pt>
                <c:pt idx="160">
                  <c:v>91.821798358605719</c:v>
                </c:pt>
                <c:pt idx="161">
                  <c:v>88.674568550999581</c:v>
                </c:pt>
                <c:pt idx="162">
                  <c:v>87.481697193628221</c:v>
                </c:pt>
                <c:pt idx="163">
                  <c:v>92.061723259528279</c:v>
                </c:pt>
                <c:pt idx="164">
                  <c:v>93.66840279284807</c:v>
                </c:pt>
                <c:pt idx="165">
                  <c:v>90.265438638995732</c:v>
                </c:pt>
                <c:pt idx="166">
                  <c:v>95.605072325781165</c:v>
                </c:pt>
                <c:pt idx="167">
                  <c:v>89.552903444357511</c:v>
                </c:pt>
                <c:pt idx="168">
                  <c:v>92.046705059603809</c:v>
                </c:pt>
                <c:pt idx="169">
                  <c:v>90.061298947273954</c:v>
                </c:pt>
                <c:pt idx="170">
                  <c:v>85.25229252161617</c:v>
                </c:pt>
                <c:pt idx="171">
                  <c:v>83.37096562118937</c:v>
                </c:pt>
                <c:pt idx="172">
                  <c:v>80.798027957595323</c:v>
                </c:pt>
                <c:pt idx="173">
                  <c:v>90.727218929786233</c:v>
                </c:pt>
                <c:pt idx="174">
                  <c:v>88.381737968604341</c:v>
                </c:pt>
                <c:pt idx="175">
                  <c:v>85.480349727701068</c:v>
                </c:pt>
                <c:pt idx="176">
                  <c:v>85.581454103452813</c:v>
                </c:pt>
                <c:pt idx="177">
                  <c:v>86.201656706838662</c:v>
                </c:pt>
                <c:pt idx="178">
                  <c:v>87.950494695962334</c:v>
                </c:pt>
                <c:pt idx="179">
                  <c:v>84.673621823028142</c:v>
                </c:pt>
                <c:pt idx="180">
                  <c:v>80.521645543090926</c:v>
                </c:pt>
                <c:pt idx="181">
                  <c:v>81.147240507396475</c:v>
                </c:pt>
                <c:pt idx="182">
                  <c:v>80.702569638422659</c:v>
                </c:pt>
                <c:pt idx="183">
                  <c:v>80.709436624662288</c:v>
                </c:pt>
                <c:pt idx="184">
                  <c:v>78.814713694733655</c:v>
                </c:pt>
                <c:pt idx="185">
                  <c:v>69.426899609520291</c:v>
                </c:pt>
                <c:pt idx="186">
                  <c:v>69.8211941800012</c:v>
                </c:pt>
                <c:pt idx="187">
                  <c:v>70.375728729406561</c:v>
                </c:pt>
                <c:pt idx="188">
                  <c:v>69.046434365159527</c:v>
                </c:pt>
                <c:pt idx="189">
                  <c:v>68.784481178163318</c:v>
                </c:pt>
                <c:pt idx="190">
                  <c:v>69.057744909276494</c:v>
                </c:pt>
                <c:pt idx="191">
                  <c:v>69.090200853848941</c:v>
                </c:pt>
                <c:pt idx="192">
                  <c:v>68.570458027666234</c:v>
                </c:pt>
                <c:pt idx="193">
                  <c:v>72.983855056188801</c:v>
                </c:pt>
                <c:pt idx="194">
                  <c:v>74.705079111474191</c:v>
                </c:pt>
                <c:pt idx="195">
                  <c:v>73.279691383368132</c:v>
                </c:pt>
                <c:pt idx="196">
                  <c:v>70.598197903793974</c:v>
                </c:pt>
                <c:pt idx="197">
                  <c:v>70.594000053674733</c:v>
                </c:pt>
                <c:pt idx="198">
                  <c:v>66.14694465621217</c:v>
                </c:pt>
                <c:pt idx="199">
                  <c:v>64.29118601737278</c:v>
                </c:pt>
                <c:pt idx="200">
                  <c:v>63.643728312917986</c:v>
                </c:pt>
                <c:pt idx="201">
                  <c:v>64.076667680323922</c:v>
                </c:pt>
                <c:pt idx="202">
                  <c:v>63.247328274231485</c:v>
                </c:pt>
                <c:pt idx="203">
                  <c:v>64.208671428074865</c:v>
                </c:pt>
                <c:pt idx="204">
                  <c:v>65.522166185648359</c:v>
                </c:pt>
                <c:pt idx="205">
                  <c:v>61.416742536384433</c:v>
                </c:pt>
                <c:pt idx="206">
                  <c:v>60.550696876539917</c:v>
                </c:pt>
                <c:pt idx="207">
                  <c:v>58.935211925888702</c:v>
                </c:pt>
                <c:pt idx="208">
                  <c:v>65.01580003946269</c:v>
                </c:pt>
                <c:pt idx="209">
                  <c:v>64.558407823448633</c:v>
                </c:pt>
                <c:pt idx="210">
                  <c:v>61.364441731648427</c:v>
                </c:pt>
                <c:pt idx="211">
                  <c:v>60.36137121988628</c:v>
                </c:pt>
                <c:pt idx="212">
                  <c:v>62.933932722591116</c:v>
                </c:pt>
                <c:pt idx="213">
                  <c:v>58.941817202356269</c:v>
                </c:pt>
                <c:pt idx="214">
                  <c:v>60.279328622604545</c:v>
                </c:pt>
                <c:pt idx="215">
                  <c:v>60.425828910872951</c:v>
                </c:pt>
                <c:pt idx="216">
                  <c:v>56.611857276589191</c:v>
                </c:pt>
                <c:pt idx="217">
                  <c:v>56.023983164982198</c:v>
                </c:pt>
                <c:pt idx="218">
                  <c:v>56.768438536968382</c:v>
                </c:pt>
                <c:pt idx="219">
                  <c:v>55.160806986358729</c:v>
                </c:pt>
                <c:pt idx="220">
                  <c:v>53.348033877994411</c:v>
                </c:pt>
                <c:pt idx="221">
                  <c:v>56.478982308567865</c:v>
                </c:pt>
                <c:pt idx="222">
                  <c:v>57.887579099293355</c:v>
                </c:pt>
                <c:pt idx="223">
                  <c:v>55.428172571843234</c:v>
                </c:pt>
                <c:pt idx="224">
                  <c:v>51.840768147942711</c:v>
                </c:pt>
                <c:pt idx="225">
                  <c:v>53.520773218207722</c:v>
                </c:pt>
                <c:pt idx="226">
                  <c:v>50.56622774849702</c:v>
                </c:pt>
                <c:pt idx="227">
                  <c:v>49.867111664045986</c:v>
                </c:pt>
                <c:pt idx="228">
                  <c:v>50.945824345298263</c:v>
                </c:pt>
                <c:pt idx="229">
                  <c:v>51.768316650800379</c:v>
                </c:pt>
                <c:pt idx="230">
                  <c:v>53.176489546977514</c:v>
                </c:pt>
                <c:pt idx="231">
                  <c:v>56.024885692502117</c:v>
                </c:pt>
                <c:pt idx="232">
                  <c:v>53.055856182260001</c:v>
                </c:pt>
                <c:pt idx="233">
                  <c:v>49.934428524831084</c:v>
                </c:pt>
                <c:pt idx="234">
                  <c:v>49.294298357423351</c:v>
                </c:pt>
                <c:pt idx="235">
                  <c:v>49.298087395942716</c:v>
                </c:pt>
                <c:pt idx="236">
                  <c:v>48.903398868050438</c:v>
                </c:pt>
                <c:pt idx="237">
                  <c:v>46.690748405232455</c:v>
                </c:pt>
                <c:pt idx="238">
                  <c:v>50.515654889504837</c:v>
                </c:pt>
                <c:pt idx="239">
                  <c:v>50.313769920802486</c:v>
                </c:pt>
                <c:pt idx="240">
                  <c:v>48.883164231959682</c:v>
                </c:pt>
                <c:pt idx="241">
                  <c:v>48.726413689558299</c:v>
                </c:pt>
                <c:pt idx="242">
                  <c:v>54.403251820427627</c:v>
                </c:pt>
                <c:pt idx="243">
                  <c:v>57.458775163162997</c:v>
                </c:pt>
                <c:pt idx="244">
                  <c:v>54.553496142977899</c:v>
                </c:pt>
                <c:pt idx="245">
                  <c:v>54.880408199819598</c:v>
                </c:pt>
                <c:pt idx="246">
                  <c:v>54.180735712079652</c:v>
                </c:pt>
                <c:pt idx="247">
                  <c:v>57.673854485397491</c:v>
                </c:pt>
                <c:pt idx="248">
                  <c:v>57.147550173225135</c:v>
                </c:pt>
                <c:pt idx="249">
                  <c:v>51.485182321384947</c:v>
                </c:pt>
                <c:pt idx="250">
                  <c:v>54.989643704702893</c:v>
                </c:pt>
                <c:pt idx="251">
                  <c:v>52.915789196563736</c:v>
                </c:pt>
                <c:pt idx="252">
                  <c:v>57.606663852963685</c:v>
                </c:pt>
                <c:pt idx="253">
                  <c:v>48.655952729902715</c:v>
                </c:pt>
                <c:pt idx="254">
                  <c:v>45.977795817380937</c:v>
                </c:pt>
                <c:pt idx="255">
                  <c:v>46.171666163897065</c:v>
                </c:pt>
                <c:pt idx="256">
                  <c:v>49.470917988054715</c:v>
                </c:pt>
                <c:pt idx="257">
                  <c:v>49.300535210437531</c:v>
                </c:pt>
                <c:pt idx="258">
                  <c:v>51.502754558121573</c:v>
                </c:pt>
                <c:pt idx="259">
                  <c:v>52.226744346676441</c:v>
                </c:pt>
                <c:pt idx="260">
                  <c:v>51.995697046062219</c:v>
                </c:pt>
                <c:pt idx="261">
                  <c:v>46.839972439152575</c:v>
                </c:pt>
                <c:pt idx="262">
                  <c:v>51.692367181686159</c:v>
                </c:pt>
                <c:pt idx="263">
                  <c:v>52.2336034266323</c:v>
                </c:pt>
              </c:numCache>
            </c:numRef>
          </c:val>
          <c:smooth val="0"/>
          <c:extLst>
            <c:ext xmlns:c16="http://schemas.microsoft.com/office/drawing/2014/chart" uri="{C3380CC4-5D6E-409C-BE32-E72D297353CC}">
              <c16:uniqueId val="{00000000-28D8-451F-A10D-83E829EA0897}"/>
            </c:ext>
          </c:extLst>
        </c:ser>
        <c:ser>
          <c:idx val="1"/>
          <c:order val="1"/>
          <c:tx>
            <c:strRef>
              <c:f>'[Laurus Labs_Q4FY25.xlsx]PE_Band'!$F$4</c:f>
              <c:strCache>
                <c:ptCount val="1"/>
                <c:pt idx="0">
                  <c:v>Avg. Core PE</c:v>
                </c:pt>
              </c:strCache>
            </c:strRef>
          </c:tx>
          <c:spPr>
            <a:ln w="19050">
              <a:solidFill>
                <a:schemeClr val="bg1">
                  <a:lumMod val="50000"/>
                </a:schemeClr>
              </a:solidFill>
              <a:prstDash val="dash"/>
            </a:ln>
          </c:spPr>
          <c:marker>
            <c:symbol val="none"/>
          </c:marker>
          <c:cat>
            <c:numRef>
              <c:f>'[Laurus Labs_Q4FY25.xlsx]PE_Band'!$B$5:$B$268</c:f>
              <c:numCache>
                <c:formatCode>d\-mmm\-yy</c:formatCode>
                <c:ptCount val="264"/>
                <c:pt idx="0">
                  <c:v>43945</c:v>
                </c:pt>
                <c:pt idx="1">
                  <c:v>43951</c:v>
                </c:pt>
                <c:pt idx="2">
                  <c:v>43959</c:v>
                </c:pt>
                <c:pt idx="3">
                  <c:v>43966</c:v>
                </c:pt>
                <c:pt idx="4">
                  <c:v>43973</c:v>
                </c:pt>
                <c:pt idx="5">
                  <c:v>43980</c:v>
                </c:pt>
                <c:pt idx="6">
                  <c:v>43987</c:v>
                </c:pt>
                <c:pt idx="7">
                  <c:v>43994</c:v>
                </c:pt>
                <c:pt idx="8">
                  <c:v>44001</c:v>
                </c:pt>
                <c:pt idx="9">
                  <c:v>44008</c:v>
                </c:pt>
                <c:pt idx="10">
                  <c:v>44015</c:v>
                </c:pt>
                <c:pt idx="11">
                  <c:v>44022</c:v>
                </c:pt>
                <c:pt idx="12">
                  <c:v>44029</c:v>
                </c:pt>
                <c:pt idx="13">
                  <c:v>44036</c:v>
                </c:pt>
                <c:pt idx="14">
                  <c:v>44043</c:v>
                </c:pt>
                <c:pt idx="15">
                  <c:v>44050</c:v>
                </c:pt>
                <c:pt idx="16">
                  <c:v>44057</c:v>
                </c:pt>
                <c:pt idx="17">
                  <c:v>44064</c:v>
                </c:pt>
                <c:pt idx="18">
                  <c:v>44071</c:v>
                </c:pt>
                <c:pt idx="19">
                  <c:v>44078</c:v>
                </c:pt>
                <c:pt idx="20">
                  <c:v>44085</c:v>
                </c:pt>
                <c:pt idx="21">
                  <c:v>44092</c:v>
                </c:pt>
                <c:pt idx="22">
                  <c:v>44099</c:v>
                </c:pt>
                <c:pt idx="23">
                  <c:v>44105</c:v>
                </c:pt>
                <c:pt idx="24">
                  <c:v>44113</c:v>
                </c:pt>
                <c:pt idx="25">
                  <c:v>44120</c:v>
                </c:pt>
                <c:pt idx="26">
                  <c:v>44127</c:v>
                </c:pt>
                <c:pt idx="27">
                  <c:v>44134</c:v>
                </c:pt>
                <c:pt idx="28">
                  <c:v>44141</c:v>
                </c:pt>
                <c:pt idx="29">
                  <c:v>44149</c:v>
                </c:pt>
                <c:pt idx="30">
                  <c:v>44155</c:v>
                </c:pt>
                <c:pt idx="31">
                  <c:v>44162</c:v>
                </c:pt>
                <c:pt idx="32">
                  <c:v>44169</c:v>
                </c:pt>
                <c:pt idx="33">
                  <c:v>44176</c:v>
                </c:pt>
                <c:pt idx="34">
                  <c:v>44183</c:v>
                </c:pt>
                <c:pt idx="35">
                  <c:v>44189</c:v>
                </c:pt>
                <c:pt idx="36">
                  <c:v>44196</c:v>
                </c:pt>
                <c:pt idx="37">
                  <c:v>44197</c:v>
                </c:pt>
                <c:pt idx="38">
                  <c:v>44204</c:v>
                </c:pt>
                <c:pt idx="39">
                  <c:v>44211</c:v>
                </c:pt>
                <c:pt idx="40">
                  <c:v>44218</c:v>
                </c:pt>
                <c:pt idx="41">
                  <c:v>44225</c:v>
                </c:pt>
                <c:pt idx="42">
                  <c:v>44232</c:v>
                </c:pt>
                <c:pt idx="43">
                  <c:v>44239</c:v>
                </c:pt>
                <c:pt idx="44">
                  <c:v>44246</c:v>
                </c:pt>
                <c:pt idx="45">
                  <c:v>44253</c:v>
                </c:pt>
                <c:pt idx="46">
                  <c:v>44260</c:v>
                </c:pt>
                <c:pt idx="47">
                  <c:v>44267</c:v>
                </c:pt>
                <c:pt idx="48">
                  <c:v>44274</c:v>
                </c:pt>
                <c:pt idx="49">
                  <c:v>44281</c:v>
                </c:pt>
                <c:pt idx="50">
                  <c:v>44287</c:v>
                </c:pt>
                <c:pt idx="51">
                  <c:v>44295</c:v>
                </c:pt>
                <c:pt idx="52">
                  <c:v>44302</c:v>
                </c:pt>
                <c:pt idx="53">
                  <c:v>44309</c:v>
                </c:pt>
                <c:pt idx="54">
                  <c:v>44316</c:v>
                </c:pt>
                <c:pt idx="55">
                  <c:v>44323</c:v>
                </c:pt>
                <c:pt idx="56">
                  <c:v>44330</c:v>
                </c:pt>
                <c:pt idx="57">
                  <c:v>44337</c:v>
                </c:pt>
                <c:pt idx="58">
                  <c:v>44344</c:v>
                </c:pt>
                <c:pt idx="59">
                  <c:v>44351</c:v>
                </c:pt>
                <c:pt idx="60">
                  <c:v>44358</c:v>
                </c:pt>
                <c:pt idx="61">
                  <c:v>44365</c:v>
                </c:pt>
                <c:pt idx="62">
                  <c:v>44372</c:v>
                </c:pt>
                <c:pt idx="63">
                  <c:v>44379</c:v>
                </c:pt>
                <c:pt idx="64">
                  <c:v>44386</c:v>
                </c:pt>
                <c:pt idx="65">
                  <c:v>44393</c:v>
                </c:pt>
                <c:pt idx="66">
                  <c:v>44400</c:v>
                </c:pt>
                <c:pt idx="67">
                  <c:v>44407</c:v>
                </c:pt>
                <c:pt idx="68">
                  <c:v>44414</c:v>
                </c:pt>
                <c:pt idx="69">
                  <c:v>44421</c:v>
                </c:pt>
                <c:pt idx="70">
                  <c:v>44428</c:v>
                </c:pt>
                <c:pt idx="71">
                  <c:v>44435</c:v>
                </c:pt>
                <c:pt idx="72">
                  <c:v>44442</c:v>
                </c:pt>
                <c:pt idx="73">
                  <c:v>44448</c:v>
                </c:pt>
                <c:pt idx="74">
                  <c:v>44456</c:v>
                </c:pt>
                <c:pt idx="75">
                  <c:v>44463</c:v>
                </c:pt>
                <c:pt idx="76">
                  <c:v>44470</c:v>
                </c:pt>
                <c:pt idx="77">
                  <c:v>44477</c:v>
                </c:pt>
                <c:pt idx="78">
                  <c:v>44483</c:v>
                </c:pt>
                <c:pt idx="79">
                  <c:v>44491</c:v>
                </c:pt>
                <c:pt idx="80">
                  <c:v>44498</c:v>
                </c:pt>
                <c:pt idx="81">
                  <c:v>44504</c:v>
                </c:pt>
                <c:pt idx="82">
                  <c:v>44512</c:v>
                </c:pt>
                <c:pt idx="83">
                  <c:v>44518</c:v>
                </c:pt>
                <c:pt idx="84">
                  <c:v>44526</c:v>
                </c:pt>
                <c:pt idx="85">
                  <c:v>44533</c:v>
                </c:pt>
                <c:pt idx="86">
                  <c:v>44540</c:v>
                </c:pt>
                <c:pt idx="87">
                  <c:v>44547</c:v>
                </c:pt>
                <c:pt idx="88">
                  <c:v>44554</c:v>
                </c:pt>
                <c:pt idx="89">
                  <c:v>44561</c:v>
                </c:pt>
                <c:pt idx="90">
                  <c:v>44568</c:v>
                </c:pt>
                <c:pt idx="91">
                  <c:v>44575</c:v>
                </c:pt>
                <c:pt idx="92">
                  <c:v>44582</c:v>
                </c:pt>
                <c:pt idx="93">
                  <c:v>44589</c:v>
                </c:pt>
                <c:pt idx="94">
                  <c:v>44596</c:v>
                </c:pt>
                <c:pt idx="95">
                  <c:v>44603</c:v>
                </c:pt>
                <c:pt idx="96">
                  <c:v>44610</c:v>
                </c:pt>
                <c:pt idx="97">
                  <c:v>44617</c:v>
                </c:pt>
                <c:pt idx="98">
                  <c:v>44624</c:v>
                </c:pt>
                <c:pt idx="99">
                  <c:v>44631</c:v>
                </c:pt>
                <c:pt idx="100">
                  <c:v>44637</c:v>
                </c:pt>
                <c:pt idx="101">
                  <c:v>44645</c:v>
                </c:pt>
                <c:pt idx="102">
                  <c:v>44652</c:v>
                </c:pt>
                <c:pt idx="103">
                  <c:v>44659</c:v>
                </c:pt>
                <c:pt idx="104">
                  <c:v>44664</c:v>
                </c:pt>
                <c:pt idx="105">
                  <c:v>44673</c:v>
                </c:pt>
                <c:pt idx="106">
                  <c:v>44680</c:v>
                </c:pt>
                <c:pt idx="107">
                  <c:v>44687</c:v>
                </c:pt>
                <c:pt idx="108">
                  <c:v>44694</c:v>
                </c:pt>
                <c:pt idx="109">
                  <c:v>44701</c:v>
                </c:pt>
                <c:pt idx="110">
                  <c:v>44708</c:v>
                </c:pt>
                <c:pt idx="111">
                  <c:v>44715</c:v>
                </c:pt>
                <c:pt idx="112">
                  <c:v>44722</c:v>
                </c:pt>
                <c:pt idx="113">
                  <c:v>44729</c:v>
                </c:pt>
                <c:pt idx="114">
                  <c:v>44736</c:v>
                </c:pt>
                <c:pt idx="115">
                  <c:v>44743</c:v>
                </c:pt>
                <c:pt idx="116">
                  <c:v>44750</c:v>
                </c:pt>
                <c:pt idx="117">
                  <c:v>44757</c:v>
                </c:pt>
                <c:pt idx="118">
                  <c:v>44764</c:v>
                </c:pt>
                <c:pt idx="119">
                  <c:v>44771</c:v>
                </c:pt>
                <c:pt idx="120">
                  <c:v>44778</c:v>
                </c:pt>
                <c:pt idx="121">
                  <c:v>44785</c:v>
                </c:pt>
                <c:pt idx="122">
                  <c:v>44792</c:v>
                </c:pt>
                <c:pt idx="123">
                  <c:v>44799</c:v>
                </c:pt>
                <c:pt idx="124">
                  <c:v>44806</c:v>
                </c:pt>
                <c:pt idx="125">
                  <c:v>44813</c:v>
                </c:pt>
                <c:pt idx="126">
                  <c:v>44820</c:v>
                </c:pt>
                <c:pt idx="127">
                  <c:v>44827</c:v>
                </c:pt>
                <c:pt idx="128">
                  <c:v>44832</c:v>
                </c:pt>
                <c:pt idx="129">
                  <c:v>44838</c:v>
                </c:pt>
                <c:pt idx="130">
                  <c:v>44845</c:v>
                </c:pt>
                <c:pt idx="131">
                  <c:v>44852</c:v>
                </c:pt>
                <c:pt idx="132">
                  <c:v>44858</c:v>
                </c:pt>
                <c:pt idx="133">
                  <c:v>44865</c:v>
                </c:pt>
                <c:pt idx="134">
                  <c:v>44872</c:v>
                </c:pt>
                <c:pt idx="135">
                  <c:v>44879</c:v>
                </c:pt>
                <c:pt idx="136">
                  <c:v>44886</c:v>
                </c:pt>
                <c:pt idx="137">
                  <c:v>44893</c:v>
                </c:pt>
                <c:pt idx="138">
                  <c:v>44900</c:v>
                </c:pt>
                <c:pt idx="139">
                  <c:v>44907</c:v>
                </c:pt>
                <c:pt idx="140">
                  <c:v>44914</c:v>
                </c:pt>
                <c:pt idx="141">
                  <c:v>44921</c:v>
                </c:pt>
                <c:pt idx="142">
                  <c:v>44928</c:v>
                </c:pt>
                <c:pt idx="143">
                  <c:v>44935</c:v>
                </c:pt>
                <c:pt idx="144">
                  <c:v>44942</c:v>
                </c:pt>
                <c:pt idx="145">
                  <c:v>44949</c:v>
                </c:pt>
                <c:pt idx="146">
                  <c:v>44956</c:v>
                </c:pt>
                <c:pt idx="147">
                  <c:v>44967</c:v>
                </c:pt>
                <c:pt idx="148">
                  <c:v>44974</c:v>
                </c:pt>
                <c:pt idx="149">
                  <c:v>44981</c:v>
                </c:pt>
                <c:pt idx="150">
                  <c:v>44988</c:v>
                </c:pt>
                <c:pt idx="151">
                  <c:v>44995</c:v>
                </c:pt>
                <c:pt idx="152">
                  <c:v>45002</c:v>
                </c:pt>
                <c:pt idx="153">
                  <c:v>45009</c:v>
                </c:pt>
                <c:pt idx="154">
                  <c:v>45016</c:v>
                </c:pt>
                <c:pt idx="155">
                  <c:v>45022</c:v>
                </c:pt>
                <c:pt idx="156">
                  <c:v>45029</c:v>
                </c:pt>
                <c:pt idx="157">
                  <c:v>45037</c:v>
                </c:pt>
                <c:pt idx="158">
                  <c:v>45043</c:v>
                </c:pt>
                <c:pt idx="159">
                  <c:v>45044</c:v>
                </c:pt>
                <c:pt idx="160">
                  <c:v>45051</c:v>
                </c:pt>
                <c:pt idx="161">
                  <c:v>45058</c:v>
                </c:pt>
                <c:pt idx="162">
                  <c:v>45065</c:v>
                </c:pt>
                <c:pt idx="163">
                  <c:v>45072</c:v>
                </c:pt>
                <c:pt idx="164">
                  <c:v>45079</c:v>
                </c:pt>
                <c:pt idx="165">
                  <c:v>45086</c:v>
                </c:pt>
                <c:pt idx="166">
                  <c:v>45093</c:v>
                </c:pt>
                <c:pt idx="167">
                  <c:v>45100</c:v>
                </c:pt>
                <c:pt idx="168">
                  <c:v>45107</c:v>
                </c:pt>
                <c:pt idx="169">
                  <c:v>45114</c:v>
                </c:pt>
                <c:pt idx="170">
                  <c:v>45121</c:v>
                </c:pt>
                <c:pt idx="171">
                  <c:v>45128</c:v>
                </c:pt>
                <c:pt idx="172">
                  <c:v>45134</c:v>
                </c:pt>
                <c:pt idx="173">
                  <c:v>45142</c:v>
                </c:pt>
                <c:pt idx="174">
                  <c:v>45149</c:v>
                </c:pt>
                <c:pt idx="175">
                  <c:v>45156</c:v>
                </c:pt>
                <c:pt idx="176">
                  <c:v>45163</c:v>
                </c:pt>
                <c:pt idx="177">
                  <c:v>45170</c:v>
                </c:pt>
                <c:pt idx="178">
                  <c:v>45177</c:v>
                </c:pt>
                <c:pt idx="179">
                  <c:v>45184</c:v>
                </c:pt>
                <c:pt idx="180">
                  <c:v>45191</c:v>
                </c:pt>
                <c:pt idx="181">
                  <c:v>45198</c:v>
                </c:pt>
                <c:pt idx="182">
                  <c:v>45205</c:v>
                </c:pt>
                <c:pt idx="183">
                  <c:v>45212</c:v>
                </c:pt>
                <c:pt idx="184">
                  <c:v>45219</c:v>
                </c:pt>
                <c:pt idx="185">
                  <c:v>45226</c:v>
                </c:pt>
                <c:pt idx="186">
                  <c:v>45233</c:v>
                </c:pt>
                <c:pt idx="187">
                  <c:v>45242</c:v>
                </c:pt>
                <c:pt idx="188">
                  <c:v>45247</c:v>
                </c:pt>
                <c:pt idx="189">
                  <c:v>45254</c:v>
                </c:pt>
                <c:pt idx="190">
                  <c:v>45261</c:v>
                </c:pt>
                <c:pt idx="191">
                  <c:v>45268</c:v>
                </c:pt>
                <c:pt idx="192">
                  <c:v>45275</c:v>
                </c:pt>
                <c:pt idx="193">
                  <c:v>45282</c:v>
                </c:pt>
                <c:pt idx="194">
                  <c:v>45289</c:v>
                </c:pt>
                <c:pt idx="195">
                  <c:v>45296</c:v>
                </c:pt>
                <c:pt idx="196">
                  <c:v>45303</c:v>
                </c:pt>
                <c:pt idx="197">
                  <c:v>45310</c:v>
                </c:pt>
                <c:pt idx="198">
                  <c:v>45315</c:v>
                </c:pt>
                <c:pt idx="199">
                  <c:v>45324</c:v>
                </c:pt>
                <c:pt idx="200">
                  <c:v>45331</c:v>
                </c:pt>
                <c:pt idx="201">
                  <c:v>45338</c:v>
                </c:pt>
                <c:pt idx="202">
                  <c:v>45345</c:v>
                </c:pt>
                <c:pt idx="203">
                  <c:v>45353</c:v>
                </c:pt>
                <c:pt idx="204">
                  <c:v>45358</c:v>
                </c:pt>
                <c:pt idx="205">
                  <c:v>45366</c:v>
                </c:pt>
                <c:pt idx="206">
                  <c:v>45373</c:v>
                </c:pt>
                <c:pt idx="207">
                  <c:v>45379</c:v>
                </c:pt>
                <c:pt idx="208">
                  <c:v>45387</c:v>
                </c:pt>
                <c:pt idx="209">
                  <c:v>45394</c:v>
                </c:pt>
                <c:pt idx="210">
                  <c:v>45401</c:v>
                </c:pt>
                <c:pt idx="211">
                  <c:v>45407</c:v>
                </c:pt>
                <c:pt idx="212">
                  <c:v>45414</c:v>
                </c:pt>
                <c:pt idx="213">
                  <c:v>45421</c:v>
                </c:pt>
                <c:pt idx="214">
                  <c:v>45428</c:v>
                </c:pt>
                <c:pt idx="215">
                  <c:v>45435</c:v>
                </c:pt>
                <c:pt idx="216">
                  <c:v>45442</c:v>
                </c:pt>
                <c:pt idx="217">
                  <c:v>45449</c:v>
                </c:pt>
                <c:pt idx="218">
                  <c:v>45456</c:v>
                </c:pt>
                <c:pt idx="219">
                  <c:v>45463</c:v>
                </c:pt>
                <c:pt idx="220">
                  <c:v>45470</c:v>
                </c:pt>
                <c:pt idx="221">
                  <c:v>45477</c:v>
                </c:pt>
                <c:pt idx="222">
                  <c:v>45484</c:v>
                </c:pt>
                <c:pt idx="223">
                  <c:v>45491</c:v>
                </c:pt>
                <c:pt idx="224">
                  <c:v>45498</c:v>
                </c:pt>
                <c:pt idx="225">
                  <c:v>45505</c:v>
                </c:pt>
                <c:pt idx="226">
                  <c:v>45512</c:v>
                </c:pt>
                <c:pt idx="227">
                  <c:v>45518</c:v>
                </c:pt>
                <c:pt idx="228">
                  <c:v>45525</c:v>
                </c:pt>
                <c:pt idx="229">
                  <c:v>45532</c:v>
                </c:pt>
                <c:pt idx="230">
                  <c:v>45539</c:v>
                </c:pt>
                <c:pt idx="231">
                  <c:v>45546</c:v>
                </c:pt>
                <c:pt idx="232">
                  <c:v>45553</c:v>
                </c:pt>
                <c:pt idx="233">
                  <c:v>45560</c:v>
                </c:pt>
                <c:pt idx="234">
                  <c:v>45568</c:v>
                </c:pt>
                <c:pt idx="235">
                  <c:v>45575</c:v>
                </c:pt>
                <c:pt idx="236">
                  <c:v>45582</c:v>
                </c:pt>
                <c:pt idx="237">
                  <c:v>45589</c:v>
                </c:pt>
                <c:pt idx="238">
                  <c:v>45596</c:v>
                </c:pt>
                <c:pt idx="239">
                  <c:v>45603</c:v>
                </c:pt>
                <c:pt idx="240">
                  <c:v>45610</c:v>
                </c:pt>
                <c:pt idx="241">
                  <c:v>45617</c:v>
                </c:pt>
                <c:pt idx="242">
                  <c:v>45624</c:v>
                </c:pt>
                <c:pt idx="243">
                  <c:v>45631</c:v>
                </c:pt>
                <c:pt idx="244">
                  <c:v>45638</c:v>
                </c:pt>
                <c:pt idx="245">
                  <c:v>45645</c:v>
                </c:pt>
                <c:pt idx="246">
                  <c:v>45652</c:v>
                </c:pt>
                <c:pt idx="247">
                  <c:v>45659</c:v>
                </c:pt>
                <c:pt idx="248">
                  <c:v>45666</c:v>
                </c:pt>
                <c:pt idx="249">
                  <c:v>45673</c:v>
                </c:pt>
                <c:pt idx="250">
                  <c:v>45681</c:v>
                </c:pt>
                <c:pt idx="251">
                  <c:v>45688</c:v>
                </c:pt>
                <c:pt idx="252">
                  <c:v>45695</c:v>
                </c:pt>
                <c:pt idx="253">
                  <c:v>45702</c:v>
                </c:pt>
                <c:pt idx="254">
                  <c:v>45709</c:v>
                </c:pt>
                <c:pt idx="255">
                  <c:v>45716</c:v>
                </c:pt>
                <c:pt idx="256">
                  <c:v>45723</c:v>
                </c:pt>
                <c:pt idx="257">
                  <c:v>45729</c:v>
                </c:pt>
                <c:pt idx="258">
                  <c:v>45736</c:v>
                </c:pt>
                <c:pt idx="259">
                  <c:v>45743</c:v>
                </c:pt>
                <c:pt idx="260">
                  <c:v>45750</c:v>
                </c:pt>
                <c:pt idx="261">
                  <c:v>45756</c:v>
                </c:pt>
                <c:pt idx="262">
                  <c:v>45763</c:v>
                </c:pt>
                <c:pt idx="263">
                  <c:v>45771</c:v>
                </c:pt>
              </c:numCache>
            </c:numRef>
          </c:cat>
          <c:val>
            <c:numRef>
              <c:f>'[Laurus Labs_Q4FY25.xlsx]PE_Band'!$F$5:$F$268</c:f>
              <c:numCache>
                <c:formatCode>0.0</c:formatCode>
                <c:ptCount val="264"/>
                <c:pt idx="0">
                  <c:v>49.215023785241442</c:v>
                </c:pt>
                <c:pt idx="1">
                  <c:v>49.215023785241442</c:v>
                </c:pt>
                <c:pt idx="2">
                  <c:v>49.215023785241442</c:v>
                </c:pt>
                <c:pt idx="3">
                  <c:v>49.215023785241442</c:v>
                </c:pt>
                <c:pt idx="4">
                  <c:v>49.215023785241442</c:v>
                </c:pt>
                <c:pt idx="5">
                  <c:v>49.215023785241442</c:v>
                </c:pt>
                <c:pt idx="6">
                  <c:v>49.215023785241442</c:v>
                </c:pt>
                <c:pt idx="7">
                  <c:v>49.215023785241442</c:v>
                </c:pt>
                <c:pt idx="8">
                  <c:v>49.215023785241442</c:v>
                </c:pt>
                <c:pt idx="9">
                  <c:v>49.215023785241442</c:v>
                </c:pt>
                <c:pt idx="10">
                  <c:v>49.215023785241442</c:v>
                </c:pt>
                <c:pt idx="11">
                  <c:v>49.215023785241442</c:v>
                </c:pt>
                <c:pt idx="12">
                  <c:v>49.215023785241442</c:v>
                </c:pt>
                <c:pt idx="13">
                  <c:v>49.215023785241442</c:v>
                </c:pt>
                <c:pt idx="14">
                  <c:v>49.215023785241442</c:v>
                </c:pt>
                <c:pt idx="15">
                  <c:v>49.215023785241442</c:v>
                </c:pt>
                <c:pt idx="16">
                  <c:v>49.215023785241442</c:v>
                </c:pt>
                <c:pt idx="17">
                  <c:v>49.215023785241442</c:v>
                </c:pt>
                <c:pt idx="18">
                  <c:v>49.215023785241442</c:v>
                </c:pt>
                <c:pt idx="19">
                  <c:v>49.215023785241442</c:v>
                </c:pt>
                <c:pt idx="20">
                  <c:v>49.215023785241442</c:v>
                </c:pt>
                <c:pt idx="21">
                  <c:v>49.215023785241442</c:v>
                </c:pt>
                <c:pt idx="22">
                  <c:v>49.215023785241442</c:v>
                </c:pt>
                <c:pt idx="23">
                  <c:v>49.215023785241442</c:v>
                </c:pt>
                <c:pt idx="24">
                  <c:v>49.215023785241442</c:v>
                </c:pt>
                <c:pt idx="25">
                  <c:v>49.215023785241442</c:v>
                </c:pt>
                <c:pt idx="26">
                  <c:v>49.215023785241442</c:v>
                </c:pt>
                <c:pt idx="27">
                  <c:v>49.215023785241442</c:v>
                </c:pt>
                <c:pt idx="28">
                  <c:v>49.215023785241442</c:v>
                </c:pt>
                <c:pt idx="29">
                  <c:v>49.215023785241442</c:v>
                </c:pt>
                <c:pt idx="30">
                  <c:v>49.215023785241442</c:v>
                </c:pt>
                <c:pt idx="31">
                  <c:v>49.215023785241442</c:v>
                </c:pt>
                <c:pt idx="32">
                  <c:v>49.215023785241442</c:v>
                </c:pt>
                <c:pt idx="33">
                  <c:v>49.215023785241442</c:v>
                </c:pt>
                <c:pt idx="34">
                  <c:v>49.215023785241442</c:v>
                </c:pt>
                <c:pt idx="35">
                  <c:v>49.215023785241442</c:v>
                </c:pt>
                <c:pt idx="36">
                  <c:v>49.215023785241442</c:v>
                </c:pt>
                <c:pt idx="37">
                  <c:v>49.215023785241442</c:v>
                </c:pt>
                <c:pt idx="38">
                  <c:v>49.215023785241442</c:v>
                </c:pt>
                <c:pt idx="39">
                  <c:v>49.215023785241442</c:v>
                </c:pt>
                <c:pt idx="40">
                  <c:v>49.215023785241442</c:v>
                </c:pt>
                <c:pt idx="41">
                  <c:v>49.215023785241442</c:v>
                </c:pt>
                <c:pt idx="42">
                  <c:v>49.215023785241442</c:v>
                </c:pt>
                <c:pt idx="43">
                  <c:v>49.215023785241442</c:v>
                </c:pt>
                <c:pt idx="44">
                  <c:v>49.215023785241442</c:v>
                </c:pt>
                <c:pt idx="45">
                  <c:v>49.215023785241442</c:v>
                </c:pt>
                <c:pt idx="46">
                  <c:v>49.215023785241442</c:v>
                </c:pt>
                <c:pt idx="47">
                  <c:v>49.215023785241442</c:v>
                </c:pt>
                <c:pt idx="48">
                  <c:v>49.215023785241442</c:v>
                </c:pt>
                <c:pt idx="49">
                  <c:v>49.215023785241442</c:v>
                </c:pt>
                <c:pt idx="50">
                  <c:v>49.215023785241442</c:v>
                </c:pt>
                <c:pt idx="51">
                  <c:v>49.215023785241442</c:v>
                </c:pt>
                <c:pt idx="52">
                  <c:v>49.215023785241442</c:v>
                </c:pt>
                <c:pt idx="53">
                  <c:v>49.215023785241442</c:v>
                </c:pt>
                <c:pt idx="54">
                  <c:v>49.215023785241442</c:v>
                </c:pt>
                <c:pt idx="55">
                  <c:v>49.215023785241442</c:v>
                </c:pt>
                <c:pt idx="56">
                  <c:v>49.215023785241442</c:v>
                </c:pt>
                <c:pt idx="57">
                  <c:v>49.215023785241442</c:v>
                </c:pt>
                <c:pt idx="58">
                  <c:v>49.215023785241442</c:v>
                </c:pt>
                <c:pt idx="59">
                  <c:v>49.215023785241442</c:v>
                </c:pt>
                <c:pt idx="60">
                  <c:v>49.215023785241442</c:v>
                </c:pt>
                <c:pt idx="61">
                  <c:v>49.215023785241442</c:v>
                </c:pt>
                <c:pt idx="62">
                  <c:v>49.215023785241442</c:v>
                </c:pt>
                <c:pt idx="63">
                  <c:v>49.215023785241442</c:v>
                </c:pt>
                <c:pt idx="64">
                  <c:v>49.215023785241442</c:v>
                </c:pt>
                <c:pt idx="65">
                  <c:v>49.215023785241442</c:v>
                </c:pt>
                <c:pt idx="66">
                  <c:v>49.215023785241442</c:v>
                </c:pt>
                <c:pt idx="67">
                  <c:v>49.215023785241442</c:v>
                </c:pt>
                <c:pt idx="68">
                  <c:v>49.215023785241442</c:v>
                </c:pt>
                <c:pt idx="69">
                  <c:v>49.215023785241442</c:v>
                </c:pt>
                <c:pt idx="70">
                  <c:v>49.215023785241442</c:v>
                </c:pt>
                <c:pt idx="71">
                  <c:v>49.215023785241442</c:v>
                </c:pt>
                <c:pt idx="72">
                  <c:v>49.215023785241442</c:v>
                </c:pt>
                <c:pt idx="73">
                  <c:v>49.215023785241442</c:v>
                </c:pt>
                <c:pt idx="74">
                  <c:v>49.215023785241442</c:v>
                </c:pt>
                <c:pt idx="75">
                  <c:v>49.215023785241442</c:v>
                </c:pt>
                <c:pt idx="76">
                  <c:v>49.215023785241442</c:v>
                </c:pt>
                <c:pt idx="77">
                  <c:v>49.215023785241442</c:v>
                </c:pt>
                <c:pt idx="78">
                  <c:v>49.215023785241442</c:v>
                </c:pt>
                <c:pt idx="79">
                  <c:v>49.215023785241442</c:v>
                </c:pt>
                <c:pt idx="80">
                  <c:v>49.215023785241442</c:v>
                </c:pt>
                <c:pt idx="81">
                  <c:v>49.215023785241442</c:v>
                </c:pt>
                <c:pt idx="82">
                  <c:v>49.215023785241442</c:v>
                </c:pt>
                <c:pt idx="83">
                  <c:v>49.215023785241442</c:v>
                </c:pt>
                <c:pt idx="84">
                  <c:v>49.215023785241442</c:v>
                </c:pt>
                <c:pt idx="85">
                  <c:v>49.215023785241442</c:v>
                </c:pt>
                <c:pt idx="86">
                  <c:v>49.215023785241442</c:v>
                </c:pt>
                <c:pt idx="87">
                  <c:v>49.215023785241442</c:v>
                </c:pt>
                <c:pt idx="88">
                  <c:v>49.215023785241442</c:v>
                </c:pt>
                <c:pt idx="89">
                  <c:v>49.215023785241442</c:v>
                </c:pt>
                <c:pt idx="90">
                  <c:v>49.215023785241442</c:v>
                </c:pt>
                <c:pt idx="91">
                  <c:v>49.215023785241442</c:v>
                </c:pt>
                <c:pt idx="92">
                  <c:v>49.215023785241442</c:v>
                </c:pt>
                <c:pt idx="93">
                  <c:v>49.215023785241442</c:v>
                </c:pt>
                <c:pt idx="94">
                  <c:v>49.215023785241442</c:v>
                </c:pt>
                <c:pt idx="95">
                  <c:v>49.215023785241442</c:v>
                </c:pt>
                <c:pt idx="96">
                  <c:v>49.215023785241442</c:v>
                </c:pt>
                <c:pt idx="97">
                  <c:v>49.215023785241442</c:v>
                </c:pt>
                <c:pt idx="98">
                  <c:v>49.215023785241442</c:v>
                </c:pt>
                <c:pt idx="99">
                  <c:v>49.215023785241442</c:v>
                </c:pt>
                <c:pt idx="100">
                  <c:v>49.215023785241442</c:v>
                </c:pt>
                <c:pt idx="101">
                  <c:v>49.215023785241442</c:v>
                </c:pt>
                <c:pt idx="102">
                  <c:v>49.215023785241442</c:v>
                </c:pt>
                <c:pt idx="103">
                  <c:v>49.215023785241442</c:v>
                </c:pt>
                <c:pt idx="104">
                  <c:v>49.215023785241442</c:v>
                </c:pt>
                <c:pt idx="105">
                  <c:v>49.215023785241442</c:v>
                </c:pt>
                <c:pt idx="106">
                  <c:v>49.215023785241442</c:v>
                </c:pt>
                <c:pt idx="107">
                  <c:v>49.215023785241442</c:v>
                </c:pt>
                <c:pt idx="108">
                  <c:v>49.215023785241442</c:v>
                </c:pt>
                <c:pt idx="109">
                  <c:v>49.215023785241442</c:v>
                </c:pt>
                <c:pt idx="110">
                  <c:v>49.215023785241442</c:v>
                </c:pt>
                <c:pt idx="111">
                  <c:v>49.215023785241442</c:v>
                </c:pt>
                <c:pt idx="112">
                  <c:v>49.215023785241442</c:v>
                </c:pt>
                <c:pt idx="113">
                  <c:v>49.215023785241442</c:v>
                </c:pt>
                <c:pt idx="114">
                  <c:v>49.215023785241442</c:v>
                </c:pt>
                <c:pt idx="115">
                  <c:v>49.215023785241442</c:v>
                </c:pt>
                <c:pt idx="116">
                  <c:v>49.215023785241442</c:v>
                </c:pt>
                <c:pt idx="117">
                  <c:v>49.215023785241442</c:v>
                </c:pt>
                <c:pt idx="118">
                  <c:v>49.215023785241442</c:v>
                </c:pt>
                <c:pt idx="119">
                  <c:v>49.215023785241442</c:v>
                </c:pt>
                <c:pt idx="120">
                  <c:v>49.215023785241442</c:v>
                </c:pt>
                <c:pt idx="121">
                  <c:v>49.215023785241442</c:v>
                </c:pt>
                <c:pt idx="122">
                  <c:v>49.215023785241442</c:v>
                </c:pt>
                <c:pt idx="123">
                  <c:v>49.215023785241442</c:v>
                </c:pt>
                <c:pt idx="124">
                  <c:v>49.215023785241442</c:v>
                </c:pt>
                <c:pt idx="125">
                  <c:v>49.215023785241442</c:v>
                </c:pt>
                <c:pt idx="126">
                  <c:v>49.215023785241442</c:v>
                </c:pt>
                <c:pt idx="127">
                  <c:v>49.215023785241442</c:v>
                </c:pt>
                <c:pt idx="128">
                  <c:v>49.215023785241442</c:v>
                </c:pt>
                <c:pt idx="129">
                  <c:v>49.215023785241442</c:v>
                </c:pt>
                <c:pt idx="130">
                  <c:v>49.215023785241442</c:v>
                </c:pt>
                <c:pt idx="131">
                  <c:v>49.215023785241442</c:v>
                </c:pt>
                <c:pt idx="132">
                  <c:v>49.215023785241442</c:v>
                </c:pt>
                <c:pt idx="133">
                  <c:v>49.215023785241442</c:v>
                </c:pt>
                <c:pt idx="134">
                  <c:v>49.215023785241442</c:v>
                </c:pt>
                <c:pt idx="135">
                  <c:v>49.215023785241442</c:v>
                </c:pt>
                <c:pt idx="136">
                  <c:v>49.215023785241442</c:v>
                </c:pt>
                <c:pt idx="137">
                  <c:v>49.215023785241442</c:v>
                </c:pt>
                <c:pt idx="138">
                  <c:v>49.215023785241442</c:v>
                </c:pt>
                <c:pt idx="139">
                  <c:v>49.215023785241442</c:v>
                </c:pt>
                <c:pt idx="140">
                  <c:v>49.215023785241442</c:v>
                </c:pt>
                <c:pt idx="141">
                  <c:v>49.215023785241442</c:v>
                </c:pt>
                <c:pt idx="142">
                  <c:v>49.215023785241442</c:v>
                </c:pt>
                <c:pt idx="143">
                  <c:v>49.215023785241442</c:v>
                </c:pt>
                <c:pt idx="144">
                  <c:v>49.215023785241442</c:v>
                </c:pt>
                <c:pt idx="145">
                  <c:v>49.215023785241442</c:v>
                </c:pt>
                <c:pt idx="146">
                  <c:v>49.215023785241442</c:v>
                </c:pt>
                <c:pt idx="147">
                  <c:v>49.215023785241442</c:v>
                </c:pt>
                <c:pt idx="148">
                  <c:v>49.215023785241442</c:v>
                </c:pt>
                <c:pt idx="149">
                  <c:v>49.215023785241442</c:v>
                </c:pt>
                <c:pt idx="150">
                  <c:v>49.215023785241442</c:v>
                </c:pt>
                <c:pt idx="151">
                  <c:v>49.215023785241442</c:v>
                </c:pt>
                <c:pt idx="152">
                  <c:v>49.215023785241442</c:v>
                </c:pt>
                <c:pt idx="153">
                  <c:v>49.215023785241442</c:v>
                </c:pt>
                <c:pt idx="154">
                  <c:v>49.215023785241442</c:v>
                </c:pt>
                <c:pt idx="155">
                  <c:v>49.215023785241442</c:v>
                </c:pt>
                <c:pt idx="156">
                  <c:v>49.215023785241442</c:v>
                </c:pt>
                <c:pt idx="157">
                  <c:v>49.215023785241442</c:v>
                </c:pt>
                <c:pt idx="158">
                  <c:v>49.215023785241442</c:v>
                </c:pt>
                <c:pt idx="159">
                  <c:v>49.215023785241442</c:v>
                </c:pt>
                <c:pt idx="160">
                  <c:v>49.215023785241442</c:v>
                </c:pt>
                <c:pt idx="161">
                  <c:v>49.215023785241442</c:v>
                </c:pt>
                <c:pt idx="162">
                  <c:v>49.215023785241442</c:v>
                </c:pt>
                <c:pt idx="163">
                  <c:v>49.215023785241442</c:v>
                </c:pt>
                <c:pt idx="164">
                  <c:v>49.215023785241442</c:v>
                </c:pt>
                <c:pt idx="165">
                  <c:v>49.215023785241442</c:v>
                </c:pt>
                <c:pt idx="166">
                  <c:v>49.215023785241442</c:v>
                </c:pt>
                <c:pt idx="167">
                  <c:v>49.215023785241442</c:v>
                </c:pt>
                <c:pt idx="168">
                  <c:v>49.215023785241442</c:v>
                </c:pt>
                <c:pt idx="169">
                  <c:v>49.215023785241442</c:v>
                </c:pt>
                <c:pt idx="170">
                  <c:v>49.215023785241442</c:v>
                </c:pt>
                <c:pt idx="171">
                  <c:v>49.215023785241442</c:v>
                </c:pt>
                <c:pt idx="172">
                  <c:v>49.215023785241442</c:v>
                </c:pt>
                <c:pt idx="173">
                  <c:v>49.215023785241442</c:v>
                </c:pt>
                <c:pt idx="174">
                  <c:v>49.215023785241442</c:v>
                </c:pt>
                <c:pt idx="175">
                  <c:v>49.215023785241442</c:v>
                </c:pt>
                <c:pt idx="176">
                  <c:v>49.215023785241442</c:v>
                </c:pt>
                <c:pt idx="177">
                  <c:v>49.215023785241442</c:v>
                </c:pt>
                <c:pt idx="178">
                  <c:v>49.215023785241442</c:v>
                </c:pt>
                <c:pt idx="179">
                  <c:v>49.215023785241442</c:v>
                </c:pt>
                <c:pt idx="180">
                  <c:v>49.215023785241442</c:v>
                </c:pt>
                <c:pt idx="181">
                  <c:v>49.215023785241442</c:v>
                </c:pt>
                <c:pt idx="182">
                  <c:v>49.215023785241442</c:v>
                </c:pt>
                <c:pt idx="183">
                  <c:v>49.215023785241442</c:v>
                </c:pt>
                <c:pt idx="184">
                  <c:v>49.215023785241442</c:v>
                </c:pt>
                <c:pt idx="185">
                  <c:v>49.215023785241442</c:v>
                </c:pt>
                <c:pt idx="186">
                  <c:v>49.215023785241442</c:v>
                </c:pt>
                <c:pt idx="187">
                  <c:v>49.215023785241442</c:v>
                </c:pt>
                <c:pt idx="188">
                  <c:v>49.215023785241442</c:v>
                </c:pt>
                <c:pt idx="189">
                  <c:v>49.215023785241442</c:v>
                </c:pt>
                <c:pt idx="190">
                  <c:v>49.215023785241442</c:v>
                </c:pt>
                <c:pt idx="191">
                  <c:v>49.215023785241442</c:v>
                </c:pt>
                <c:pt idx="192">
                  <c:v>49.215023785241442</c:v>
                </c:pt>
                <c:pt idx="193">
                  <c:v>49.215023785241442</c:v>
                </c:pt>
                <c:pt idx="194">
                  <c:v>49.215023785241442</c:v>
                </c:pt>
                <c:pt idx="195">
                  <c:v>49.215023785241442</c:v>
                </c:pt>
                <c:pt idx="196">
                  <c:v>49.215023785241442</c:v>
                </c:pt>
                <c:pt idx="197">
                  <c:v>49.215023785241442</c:v>
                </c:pt>
                <c:pt idx="198">
                  <c:v>49.215023785241442</c:v>
                </c:pt>
                <c:pt idx="199">
                  <c:v>49.215023785241442</c:v>
                </c:pt>
                <c:pt idx="200">
                  <c:v>49.215023785241442</c:v>
                </c:pt>
                <c:pt idx="201">
                  <c:v>49.215023785241442</c:v>
                </c:pt>
                <c:pt idx="202">
                  <c:v>49.215023785241442</c:v>
                </c:pt>
                <c:pt idx="203">
                  <c:v>49.215023785241442</c:v>
                </c:pt>
                <c:pt idx="204">
                  <c:v>49.215023785241442</c:v>
                </c:pt>
                <c:pt idx="205">
                  <c:v>49.215023785241442</c:v>
                </c:pt>
                <c:pt idx="206">
                  <c:v>49.215023785241442</c:v>
                </c:pt>
                <c:pt idx="207">
                  <c:v>49.215023785241442</c:v>
                </c:pt>
                <c:pt idx="208">
                  <c:v>49.215023785241442</c:v>
                </c:pt>
                <c:pt idx="209">
                  <c:v>49.215023785241442</c:v>
                </c:pt>
                <c:pt idx="210">
                  <c:v>49.215023785241442</c:v>
                </c:pt>
                <c:pt idx="211">
                  <c:v>49.215023785241442</c:v>
                </c:pt>
                <c:pt idx="212">
                  <c:v>49.215023785241442</c:v>
                </c:pt>
                <c:pt idx="213">
                  <c:v>49.215023785241442</c:v>
                </c:pt>
                <c:pt idx="214">
                  <c:v>49.215023785241442</c:v>
                </c:pt>
                <c:pt idx="215">
                  <c:v>49.215023785241442</c:v>
                </c:pt>
                <c:pt idx="216">
                  <c:v>49.215023785241442</c:v>
                </c:pt>
                <c:pt idx="217">
                  <c:v>49.215023785241442</c:v>
                </c:pt>
                <c:pt idx="218">
                  <c:v>49.215023785241442</c:v>
                </c:pt>
                <c:pt idx="219">
                  <c:v>49.215023785241442</c:v>
                </c:pt>
                <c:pt idx="220">
                  <c:v>49.215023785241442</c:v>
                </c:pt>
                <c:pt idx="221">
                  <c:v>49.215023785241442</c:v>
                </c:pt>
                <c:pt idx="222">
                  <c:v>49.215023785241442</c:v>
                </c:pt>
                <c:pt idx="223">
                  <c:v>49.215023785241442</c:v>
                </c:pt>
                <c:pt idx="224">
                  <c:v>49.215023785241442</c:v>
                </c:pt>
                <c:pt idx="225">
                  <c:v>49.215023785241442</c:v>
                </c:pt>
                <c:pt idx="226">
                  <c:v>49.215023785241442</c:v>
                </c:pt>
                <c:pt idx="227">
                  <c:v>49.215023785241442</c:v>
                </c:pt>
                <c:pt idx="228">
                  <c:v>49.215023785241442</c:v>
                </c:pt>
                <c:pt idx="229">
                  <c:v>49.215023785241442</c:v>
                </c:pt>
                <c:pt idx="230">
                  <c:v>49.215023785241442</c:v>
                </c:pt>
                <c:pt idx="231">
                  <c:v>49.215023785241442</c:v>
                </c:pt>
                <c:pt idx="232">
                  <c:v>49.215023785241442</c:v>
                </c:pt>
                <c:pt idx="233">
                  <c:v>49.215023785241442</c:v>
                </c:pt>
                <c:pt idx="234">
                  <c:v>49.215023785241442</c:v>
                </c:pt>
                <c:pt idx="235">
                  <c:v>49.215023785241442</c:v>
                </c:pt>
                <c:pt idx="236">
                  <c:v>49.215023785241442</c:v>
                </c:pt>
                <c:pt idx="237">
                  <c:v>49.215023785241442</c:v>
                </c:pt>
                <c:pt idx="238">
                  <c:v>49.215023785241442</c:v>
                </c:pt>
                <c:pt idx="239">
                  <c:v>49.215023785241442</c:v>
                </c:pt>
                <c:pt idx="240">
                  <c:v>49.215023785241442</c:v>
                </c:pt>
                <c:pt idx="241">
                  <c:v>49.215023785241442</c:v>
                </c:pt>
                <c:pt idx="242">
                  <c:v>49.215023785241442</c:v>
                </c:pt>
                <c:pt idx="243">
                  <c:v>49.215023785241442</c:v>
                </c:pt>
                <c:pt idx="244">
                  <c:v>49.215023785241442</c:v>
                </c:pt>
                <c:pt idx="245">
                  <c:v>49.215023785241442</c:v>
                </c:pt>
                <c:pt idx="246">
                  <c:v>49.215023785241442</c:v>
                </c:pt>
                <c:pt idx="247">
                  <c:v>49.215023785241442</c:v>
                </c:pt>
                <c:pt idx="248">
                  <c:v>49.215023785241442</c:v>
                </c:pt>
                <c:pt idx="249">
                  <c:v>49.215023785241442</c:v>
                </c:pt>
                <c:pt idx="250">
                  <c:v>49.215023785241442</c:v>
                </c:pt>
                <c:pt idx="251">
                  <c:v>49.215023785241442</c:v>
                </c:pt>
                <c:pt idx="252">
                  <c:v>49.215023785241442</c:v>
                </c:pt>
                <c:pt idx="253">
                  <c:v>49.215023785241442</c:v>
                </c:pt>
                <c:pt idx="254">
                  <c:v>49.215023785241442</c:v>
                </c:pt>
                <c:pt idx="255">
                  <c:v>49.215023785241442</c:v>
                </c:pt>
                <c:pt idx="256">
                  <c:v>49.215023785241442</c:v>
                </c:pt>
                <c:pt idx="257">
                  <c:v>49.215023785241442</c:v>
                </c:pt>
                <c:pt idx="258">
                  <c:v>49.215023785241442</c:v>
                </c:pt>
                <c:pt idx="259">
                  <c:v>49.215023785241442</c:v>
                </c:pt>
                <c:pt idx="260">
                  <c:v>49.215023785241442</c:v>
                </c:pt>
                <c:pt idx="261">
                  <c:v>49.215023785241442</c:v>
                </c:pt>
                <c:pt idx="262">
                  <c:v>49.215023785241442</c:v>
                </c:pt>
                <c:pt idx="263">
                  <c:v>49.215023785241442</c:v>
                </c:pt>
              </c:numCache>
            </c:numRef>
          </c:val>
          <c:smooth val="0"/>
          <c:extLst>
            <c:ext xmlns:c16="http://schemas.microsoft.com/office/drawing/2014/chart" uri="{C3380CC4-5D6E-409C-BE32-E72D297353CC}">
              <c16:uniqueId val="{00000001-28D8-451F-A10D-83E829EA0897}"/>
            </c:ext>
          </c:extLst>
        </c:ser>
        <c:ser>
          <c:idx val="2"/>
          <c:order val="2"/>
          <c:tx>
            <c:strRef>
              <c:f>'[Laurus Labs_Q4FY25.xlsx]PE_Band'!$J$4</c:f>
              <c:strCache>
                <c:ptCount val="1"/>
                <c:pt idx="0">
                  <c:v>+1SD</c:v>
                </c:pt>
              </c:strCache>
            </c:strRef>
          </c:tx>
          <c:spPr>
            <a:ln w="19050">
              <a:solidFill>
                <a:srgbClr val="00B0F0"/>
              </a:solidFill>
              <a:prstDash val="sysDot"/>
            </a:ln>
          </c:spPr>
          <c:marker>
            <c:symbol val="none"/>
          </c:marker>
          <c:cat>
            <c:numRef>
              <c:f>'[Laurus Labs_Q4FY25.xlsx]PE_Band'!$B$5:$B$268</c:f>
              <c:numCache>
                <c:formatCode>d\-mmm\-yy</c:formatCode>
                <c:ptCount val="264"/>
                <c:pt idx="0">
                  <c:v>43945</c:v>
                </c:pt>
                <c:pt idx="1">
                  <c:v>43951</c:v>
                </c:pt>
                <c:pt idx="2">
                  <c:v>43959</c:v>
                </c:pt>
                <c:pt idx="3">
                  <c:v>43966</c:v>
                </c:pt>
                <c:pt idx="4">
                  <c:v>43973</c:v>
                </c:pt>
                <c:pt idx="5">
                  <c:v>43980</c:v>
                </c:pt>
                <c:pt idx="6">
                  <c:v>43987</c:v>
                </c:pt>
                <c:pt idx="7">
                  <c:v>43994</c:v>
                </c:pt>
                <c:pt idx="8">
                  <c:v>44001</c:v>
                </c:pt>
                <c:pt idx="9">
                  <c:v>44008</c:v>
                </c:pt>
                <c:pt idx="10">
                  <c:v>44015</c:v>
                </c:pt>
                <c:pt idx="11">
                  <c:v>44022</c:v>
                </c:pt>
                <c:pt idx="12">
                  <c:v>44029</c:v>
                </c:pt>
                <c:pt idx="13">
                  <c:v>44036</c:v>
                </c:pt>
                <c:pt idx="14">
                  <c:v>44043</c:v>
                </c:pt>
                <c:pt idx="15">
                  <c:v>44050</c:v>
                </c:pt>
                <c:pt idx="16">
                  <c:v>44057</c:v>
                </c:pt>
                <c:pt idx="17">
                  <c:v>44064</c:v>
                </c:pt>
                <c:pt idx="18">
                  <c:v>44071</c:v>
                </c:pt>
                <c:pt idx="19">
                  <c:v>44078</c:v>
                </c:pt>
                <c:pt idx="20">
                  <c:v>44085</c:v>
                </c:pt>
                <c:pt idx="21">
                  <c:v>44092</c:v>
                </c:pt>
                <c:pt idx="22">
                  <c:v>44099</c:v>
                </c:pt>
                <c:pt idx="23">
                  <c:v>44105</c:v>
                </c:pt>
                <c:pt idx="24">
                  <c:v>44113</c:v>
                </c:pt>
                <c:pt idx="25">
                  <c:v>44120</c:v>
                </c:pt>
                <c:pt idx="26">
                  <c:v>44127</c:v>
                </c:pt>
                <c:pt idx="27">
                  <c:v>44134</c:v>
                </c:pt>
                <c:pt idx="28">
                  <c:v>44141</c:v>
                </c:pt>
                <c:pt idx="29">
                  <c:v>44149</c:v>
                </c:pt>
                <c:pt idx="30">
                  <c:v>44155</c:v>
                </c:pt>
                <c:pt idx="31">
                  <c:v>44162</c:v>
                </c:pt>
                <c:pt idx="32">
                  <c:v>44169</c:v>
                </c:pt>
                <c:pt idx="33">
                  <c:v>44176</c:v>
                </c:pt>
                <c:pt idx="34">
                  <c:v>44183</c:v>
                </c:pt>
                <c:pt idx="35">
                  <c:v>44189</c:v>
                </c:pt>
                <c:pt idx="36">
                  <c:v>44196</c:v>
                </c:pt>
                <c:pt idx="37">
                  <c:v>44197</c:v>
                </c:pt>
                <c:pt idx="38">
                  <c:v>44204</c:v>
                </c:pt>
                <c:pt idx="39">
                  <c:v>44211</c:v>
                </c:pt>
                <c:pt idx="40">
                  <c:v>44218</c:v>
                </c:pt>
                <c:pt idx="41">
                  <c:v>44225</c:v>
                </c:pt>
                <c:pt idx="42">
                  <c:v>44232</c:v>
                </c:pt>
                <c:pt idx="43">
                  <c:v>44239</c:v>
                </c:pt>
                <c:pt idx="44">
                  <c:v>44246</c:v>
                </c:pt>
                <c:pt idx="45">
                  <c:v>44253</c:v>
                </c:pt>
                <c:pt idx="46">
                  <c:v>44260</c:v>
                </c:pt>
                <c:pt idx="47">
                  <c:v>44267</c:v>
                </c:pt>
                <c:pt idx="48">
                  <c:v>44274</c:v>
                </c:pt>
                <c:pt idx="49">
                  <c:v>44281</c:v>
                </c:pt>
                <c:pt idx="50">
                  <c:v>44287</c:v>
                </c:pt>
                <c:pt idx="51">
                  <c:v>44295</c:v>
                </c:pt>
                <c:pt idx="52">
                  <c:v>44302</c:v>
                </c:pt>
                <c:pt idx="53">
                  <c:v>44309</c:v>
                </c:pt>
                <c:pt idx="54">
                  <c:v>44316</c:v>
                </c:pt>
                <c:pt idx="55">
                  <c:v>44323</c:v>
                </c:pt>
                <c:pt idx="56">
                  <c:v>44330</c:v>
                </c:pt>
                <c:pt idx="57">
                  <c:v>44337</c:v>
                </c:pt>
                <c:pt idx="58">
                  <c:v>44344</c:v>
                </c:pt>
                <c:pt idx="59">
                  <c:v>44351</c:v>
                </c:pt>
                <c:pt idx="60">
                  <c:v>44358</c:v>
                </c:pt>
                <c:pt idx="61">
                  <c:v>44365</c:v>
                </c:pt>
                <c:pt idx="62">
                  <c:v>44372</c:v>
                </c:pt>
                <c:pt idx="63">
                  <c:v>44379</c:v>
                </c:pt>
                <c:pt idx="64">
                  <c:v>44386</c:v>
                </c:pt>
                <c:pt idx="65">
                  <c:v>44393</c:v>
                </c:pt>
                <c:pt idx="66">
                  <c:v>44400</c:v>
                </c:pt>
                <c:pt idx="67">
                  <c:v>44407</c:v>
                </c:pt>
                <c:pt idx="68">
                  <c:v>44414</c:v>
                </c:pt>
                <c:pt idx="69">
                  <c:v>44421</c:v>
                </c:pt>
                <c:pt idx="70">
                  <c:v>44428</c:v>
                </c:pt>
                <c:pt idx="71">
                  <c:v>44435</c:v>
                </c:pt>
                <c:pt idx="72">
                  <c:v>44442</c:v>
                </c:pt>
                <c:pt idx="73">
                  <c:v>44448</c:v>
                </c:pt>
                <c:pt idx="74">
                  <c:v>44456</c:v>
                </c:pt>
                <c:pt idx="75">
                  <c:v>44463</c:v>
                </c:pt>
                <c:pt idx="76">
                  <c:v>44470</c:v>
                </c:pt>
                <c:pt idx="77">
                  <c:v>44477</c:v>
                </c:pt>
                <c:pt idx="78">
                  <c:v>44483</c:v>
                </c:pt>
                <c:pt idx="79">
                  <c:v>44491</c:v>
                </c:pt>
                <c:pt idx="80">
                  <c:v>44498</c:v>
                </c:pt>
                <c:pt idx="81">
                  <c:v>44504</c:v>
                </c:pt>
                <c:pt idx="82">
                  <c:v>44512</c:v>
                </c:pt>
                <c:pt idx="83">
                  <c:v>44518</c:v>
                </c:pt>
                <c:pt idx="84">
                  <c:v>44526</c:v>
                </c:pt>
                <c:pt idx="85">
                  <c:v>44533</c:v>
                </c:pt>
                <c:pt idx="86">
                  <c:v>44540</c:v>
                </c:pt>
                <c:pt idx="87">
                  <c:v>44547</c:v>
                </c:pt>
                <c:pt idx="88">
                  <c:v>44554</c:v>
                </c:pt>
                <c:pt idx="89">
                  <c:v>44561</c:v>
                </c:pt>
                <c:pt idx="90">
                  <c:v>44568</c:v>
                </c:pt>
                <c:pt idx="91">
                  <c:v>44575</c:v>
                </c:pt>
                <c:pt idx="92">
                  <c:v>44582</c:v>
                </c:pt>
                <c:pt idx="93">
                  <c:v>44589</c:v>
                </c:pt>
                <c:pt idx="94">
                  <c:v>44596</c:v>
                </c:pt>
                <c:pt idx="95">
                  <c:v>44603</c:v>
                </c:pt>
                <c:pt idx="96">
                  <c:v>44610</c:v>
                </c:pt>
                <c:pt idx="97">
                  <c:v>44617</c:v>
                </c:pt>
                <c:pt idx="98">
                  <c:v>44624</c:v>
                </c:pt>
                <c:pt idx="99">
                  <c:v>44631</c:v>
                </c:pt>
                <c:pt idx="100">
                  <c:v>44637</c:v>
                </c:pt>
                <c:pt idx="101">
                  <c:v>44645</c:v>
                </c:pt>
                <c:pt idx="102">
                  <c:v>44652</c:v>
                </c:pt>
                <c:pt idx="103">
                  <c:v>44659</c:v>
                </c:pt>
                <c:pt idx="104">
                  <c:v>44664</c:v>
                </c:pt>
                <c:pt idx="105">
                  <c:v>44673</c:v>
                </c:pt>
                <c:pt idx="106">
                  <c:v>44680</c:v>
                </c:pt>
                <c:pt idx="107">
                  <c:v>44687</c:v>
                </c:pt>
                <c:pt idx="108">
                  <c:v>44694</c:v>
                </c:pt>
                <c:pt idx="109">
                  <c:v>44701</c:v>
                </c:pt>
                <c:pt idx="110">
                  <c:v>44708</c:v>
                </c:pt>
                <c:pt idx="111">
                  <c:v>44715</c:v>
                </c:pt>
                <c:pt idx="112">
                  <c:v>44722</c:v>
                </c:pt>
                <c:pt idx="113">
                  <c:v>44729</c:v>
                </c:pt>
                <c:pt idx="114">
                  <c:v>44736</c:v>
                </c:pt>
                <c:pt idx="115">
                  <c:v>44743</c:v>
                </c:pt>
                <c:pt idx="116">
                  <c:v>44750</c:v>
                </c:pt>
                <c:pt idx="117">
                  <c:v>44757</c:v>
                </c:pt>
                <c:pt idx="118">
                  <c:v>44764</c:v>
                </c:pt>
                <c:pt idx="119">
                  <c:v>44771</c:v>
                </c:pt>
                <c:pt idx="120">
                  <c:v>44778</c:v>
                </c:pt>
                <c:pt idx="121">
                  <c:v>44785</c:v>
                </c:pt>
                <c:pt idx="122">
                  <c:v>44792</c:v>
                </c:pt>
                <c:pt idx="123">
                  <c:v>44799</c:v>
                </c:pt>
                <c:pt idx="124">
                  <c:v>44806</c:v>
                </c:pt>
                <c:pt idx="125">
                  <c:v>44813</c:v>
                </c:pt>
                <c:pt idx="126">
                  <c:v>44820</c:v>
                </c:pt>
                <c:pt idx="127">
                  <c:v>44827</c:v>
                </c:pt>
                <c:pt idx="128">
                  <c:v>44832</c:v>
                </c:pt>
                <c:pt idx="129">
                  <c:v>44838</c:v>
                </c:pt>
                <c:pt idx="130">
                  <c:v>44845</c:v>
                </c:pt>
                <c:pt idx="131">
                  <c:v>44852</c:v>
                </c:pt>
                <c:pt idx="132">
                  <c:v>44858</c:v>
                </c:pt>
                <c:pt idx="133">
                  <c:v>44865</c:v>
                </c:pt>
                <c:pt idx="134">
                  <c:v>44872</c:v>
                </c:pt>
                <c:pt idx="135">
                  <c:v>44879</c:v>
                </c:pt>
                <c:pt idx="136">
                  <c:v>44886</c:v>
                </c:pt>
                <c:pt idx="137">
                  <c:v>44893</c:v>
                </c:pt>
                <c:pt idx="138">
                  <c:v>44900</c:v>
                </c:pt>
                <c:pt idx="139">
                  <c:v>44907</c:v>
                </c:pt>
                <c:pt idx="140">
                  <c:v>44914</c:v>
                </c:pt>
                <c:pt idx="141">
                  <c:v>44921</c:v>
                </c:pt>
                <c:pt idx="142">
                  <c:v>44928</c:v>
                </c:pt>
                <c:pt idx="143">
                  <c:v>44935</c:v>
                </c:pt>
                <c:pt idx="144">
                  <c:v>44942</c:v>
                </c:pt>
                <c:pt idx="145">
                  <c:v>44949</c:v>
                </c:pt>
                <c:pt idx="146">
                  <c:v>44956</c:v>
                </c:pt>
                <c:pt idx="147">
                  <c:v>44967</c:v>
                </c:pt>
                <c:pt idx="148">
                  <c:v>44974</c:v>
                </c:pt>
                <c:pt idx="149">
                  <c:v>44981</c:v>
                </c:pt>
                <c:pt idx="150">
                  <c:v>44988</c:v>
                </c:pt>
                <c:pt idx="151">
                  <c:v>44995</c:v>
                </c:pt>
                <c:pt idx="152">
                  <c:v>45002</c:v>
                </c:pt>
                <c:pt idx="153">
                  <c:v>45009</c:v>
                </c:pt>
                <c:pt idx="154">
                  <c:v>45016</c:v>
                </c:pt>
                <c:pt idx="155">
                  <c:v>45022</c:v>
                </c:pt>
                <c:pt idx="156">
                  <c:v>45029</c:v>
                </c:pt>
                <c:pt idx="157">
                  <c:v>45037</c:v>
                </c:pt>
                <c:pt idx="158">
                  <c:v>45043</c:v>
                </c:pt>
                <c:pt idx="159">
                  <c:v>45044</c:v>
                </c:pt>
                <c:pt idx="160">
                  <c:v>45051</c:v>
                </c:pt>
                <c:pt idx="161">
                  <c:v>45058</c:v>
                </c:pt>
                <c:pt idx="162">
                  <c:v>45065</c:v>
                </c:pt>
                <c:pt idx="163">
                  <c:v>45072</c:v>
                </c:pt>
                <c:pt idx="164">
                  <c:v>45079</c:v>
                </c:pt>
                <c:pt idx="165">
                  <c:v>45086</c:v>
                </c:pt>
                <c:pt idx="166">
                  <c:v>45093</c:v>
                </c:pt>
                <c:pt idx="167">
                  <c:v>45100</c:v>
                </c:pt>
                <c:pt idx="168">
                  <c:v>45107</c:v>
                </c:pt>
                <c:pt idx="169">
                  <c:v>45114</c:v>
                </c:pt>
                <c:pt idx="170">
                  <c:v>45121</c:v>
                </c:pt>
                <c:pt idx="171">
                  <c:v>45128</c:v>
                </c:pt>
                <c:pt idx="172">
                  <c:v>45134</c:v>
                </c:pt>
                <c:pt idx="173">
                  <c:v>45142</c:v>
                </c:pt>
                <c:pt idx="174">
                  <c:v>45149</c:v>
                </c:pt>
                <c:pt idx="175">
                  <c:v>45156</c:v>
                </c:pt>
                <c:pt idx="176">
                  <c:v>45163</c:v>
                </c:pt>
                <c:pt idx="177">
                  <c:v>45170</c:v>
                </c:pt>
                <c:pt idx="178">
                  <c:v>45177</c:v>
                </c:pt>
                <c:pt idx="179">
                  <c:v>45184</c:v>
                </c:pt>
                <c:pt idx="180">
                  <c:v>45191</c:v>
                </c:pt>
                <c:pt idx="181">
                  <c:v>45198</c:v>
                </c:pt>
                <c:pt idx="182">
                  <c:v>45205</c:v>
                </c:pt>
                <c:pt idx="183">
                  <c:v>45212</c:v>
                </c:pt>
                <c:pt idx="184">
                  <c:v>45219</c:v>
                </c:pt>
                <c:pt idx="185">
                  <c:v>45226</c:v>
                </c:pt>
                <c:pt idx="186">
                  <c:v>45233</c:v>
                </c:pt>
                <c:pt idx="187">
                  <c:v>45242</c:v>
                </c:pt>
                <c:pt idx="188">
                  <c:v>45247</c:v>
                </c:pt>
                <c:pt idx="189">
                  <c:v>45254</c:v>
                </c:pt>
                <c:pt idx="190">
                  <c:v>45261</c:v>
                </c:pt>
                <c:pt idx="191">
                  <c:v>45268</c:v>
                </c:pt>
                <c:pt idx="192">
                  <c:v>45275</c:v>
                </c:pt>
                <c:pt idx="193">
                  <c:v>45282</c:v>
                </c:pt>
                <c:pt idx="194">
                  <c:v>45289</c:v>
                </c:pt>
                <c:pt idx="195">
                  <c:v>45296</c:v>
                </c:pt>
                <c:pt idx="196">
                  <c:v>45303</c:v>
                </c:pt>
                <c:pt idx="197">
                  <c:v>45310</c:v>
                </c:pt>
                <c:pt idx="198">
                  <c:v>45315</c:v>
                </c:pt>
                <c:pt idx="199">
                  <c:v>45324</c:v>
                </c:pt>
                <c:pt idx="200">
                  <c:v>45331</c:v>
                </c:pt>
                <c:pt idx="201">
                  <c:v>45338</c:v>
                </c:pt>
                <c:pt idx="202">
                  <c:v>45345</c:v>
                </c:pt>
                <c:pt idx="203">
                  <c:v>45353</c:v>
                </c:pt>
                <c:pt idx="204">
                  <c:v>45358</c:v>
                </c:pt>
                <c:pt idx="205">
                  <c:v>45366</c:v>
                </c:pt>
                <c:pt idx="206">
                  <c:v>45373</c:v>
                </c:pt>
                <c:pt idx="207">
                  <c:v>45379</c:v>
                </c:pt>
                <c:pt idx="208">
                  <c:v>45387</c:v>
                </c:pt>
                <c:pt idx="209">
                  <c:v>45394</c:v>
                </c:pt>
                <c:pt idx="210">
                  <c:v>45401</c:v>
                </c:pt>
                <c:pt idx="211">
                  <c:v>45407</c:v>
                </c:pt>
                <c:pt idx="212">
                  <c:v>45414</c:v>
                </c:pt>
                <c:pt idx="213">
                  <c:v>45421</c:v>
                </c:pt>
                <c:pt idx="214">
                  <c:v>45428</c:v>
                </c:pt>
                <c:pt idx="215">
                  <c:v>45435</c:v>
                </c:pt>
                <c:pt idx="216">
                  <c:v>45442</c:v>
                </c:pt>
                <c:pt idx="217">
                  <c:v>45449</c:v>
                </c:pt>
                <c:pt idx="218">
                  <c:v>45456</c:v>
                </c:pt>
                <c:pt idx="219">
                  <c:v>45463</c:v>
                </c:pt>
                <c:pt idx="220">
                  <c:v>45470</c:v>
                </c:pt>
                <c:pt idx="221">
                  <c:v>45477</c:v>
                </c:pt>
                <c:pt idx="222">
                  <c:v>45484</c:v>
                </c:pt>
                <c:pt idx="223">
                  <c:v>45491</c:v>
                </c:pt>
                <c:pt idx="224">
                  <c:v>45498</c:v>
                </c:pt>
                <c:pt idx="225">
                  <c:v>45505</c:v>
                </c:pt>
                <c:pt idx="226">
                  <c:v>45512</c:v>
                </c:pt>
                <c:pt idx="227">
                  <c:v>45518</c:v>
                </c:pt>
                <c:pt idx="228">
                  <c:v>45525</c:v>
                </c:pt>
                <c:pt idx="229">
                  <c:v>45532</c:v>
                </c:pt>
                <c:pt idx="230">
                  <c:v>45539</c:v>
                </c:pt>
                <c:pt idx="231">
                  <c:v>45546</c:v>
                </c:pt>
                <c:pt idx="232">
                  <c:v>45553</c:v>
                </c:pt>
                <c:pt idx="233">
                  <c:v>45560</c:v>
                </c:pt>
                <c:pt idx="234">
                  <c:v>45568</c:v>
                </c:pt>
                <c:pt idx="235">
                  <c:v>45575</c:v>
                </c:pt>
                <c:pt idx="236">
                  <c:v>45582</c:v>
                </c:pt>
                <c:pt idx="237">
                  <c:v>45589</c:v>
                </c:pt>
                <c:pt idx="238">
                  <c:v>45596</c:v>
                </c:pt>
                <c:pt idx="239">
                  <c:v>45603</c:v>
                </c:pt>
                <c:pt idx="240">
                  <c:v>45610</c:v>
                </c:pt>
                <c:pt idx="241">
                  <c:v>45617</c:v>
                </c:pt>
                <c:pt idx="242">
                  <c:v>45624</c:v>
                </c:pt>
                <c:pt idx="243">
                  <c:v>45631</c:v>
                </c:pt>
                <c:pt idx="244">
                  <c:v>45638</c:v>
                </c:pt>
                <c:pt idx="245">
                  <c:v>45645</c:v>
                </c:pt>
                <c:pt idx="246">
                  <c:v>45652</c:v>
                </c:pt>
                <c:pt idx="247">
                  <c:v>45659</c:v>
                </c:pt>
                <c:pt idx="248">
                  <c:v>45666</c:v>
                </c:pt>
                <c:pt idx="249">
                  <c:v>45673</c:v>
                </c:pt>
                <c:pt idx="250">
                  <c:v>45681</c:v>
                </c:pt>
                <c:pt idx="251">
                  <c:v>45688</c:v>
                </c:pt>
                <c:pt idx="252">
                  <c:v>45695</c:v>
                </c:pt>
                <c:pt idx="253">
                  <c:v>45702</c:v>
                </c:pt>
                <c:pt idx="254">
                  <c:v>45709</c:v>
                </c:pt>
                <c:pt idx="255">
                  <c:v>45716</c:v>
                </c:pt>
                <c:pt idx="256">
                  <c:v>45723</c:v>
                </c:pt>
                <c:pt idx="257">
                  <c:v>45729</c:v>
                </c:pt>
                <c:pt idx="258">
                  <c:v>45736</c:v>
                </c:pt>
                <c:pt idx="259">
                  <c:v>45743</c:v>
                </c:pt>
                <c:pt idx="260">
                  <c:v>45750</c:v>
                </c:pt>
                <c:pt idx="261">
                  <c:v>45756</c:v>
                </c:pt>
                <c:pt idx="262">
                  <c:v>45763</c:v>
                </c:pt>
                <c:pt idx="263">
                  <c:v>45771</c:v>
                </c:pt>
              </c:numCache>
            </c:numRef>
          </c:cat>
          <c:val>
            <c:numRef>
              <c:f>'[Laurus Labs_Q4FY25.xlsx]PE_Band'!$J$5:$J$268</c:f>
              <c:numCache>
                <c:formatCode>0.0</c:formatCode>
                <c:ptCount val="264"/>
                <c:pt idx="0">
                  <c:v>72.277796045428573</c:v>
                </c:pt>
                <c:pt idx="1">
                  <c:v>72.277796045428573</c:v>
                </c:pt>
                <c:pt idx="2">
                  <c:v>72.277796045428573</c:v>
                </c:pt>
                <c:pt idx="3">
                  <c:v>72.277796045428573</c:v>
                </c:pt>
                <c:pt idx="4">
                  <c:v>72.277796045428573</c:v>
                </c:pt>
                <c:pt idx="5">
                  <c:v>72.277796045428573</c:v>
                </c:pt>
                <c:pt idx="6">
                  <c:v>72.277796045428573</c:v>
                </c:pt>
                <c:pt idx="7">
                  <c:v>72.277796045428573</c:v>
                </c:pt>
                <c:pt idx="8">
                  <c:v>72.277796045428573</c:v>
                </c:pt>
                <c:pt idx="9">
                  <c:v>72.277796045428573</c:v>
                </c:pt>
                <c:pt idx="10">
                  <c:v>72.277796045428573</c:v>
                </c:pt>
                <c:pt idx="11">
                  <c:v>72.277796045428573</c:v>
                </c:pt>
                <c:pt idx="12">
                  <c:v>72.277796045428573</c:v>
                </c:pt>
                <c:pt idx="13">
                  <c:v>72.277796045428573</c:v>
                </c:pt>
                <c:pt idx="14">
                  <c:v>72.277796045428573</c:v>
                </c:pt>
                <c:pt idx="15">
                  <c:v>72.277796045428573</c:v>
                </c:pt>
                <c:pt idx="16">
                  <c:v>72.277796045428573</c:v>
                </c:pt>
                <c:pt idx="17">
                  <c:v>72.277796045428573</c:v>
                </c:pt>
                <c:pt idx="18">
                  <c:v>72.277796045428573</c:v>
                </c:pt>
                <c:pt idx="19">
                  <c:v>72.277796045428573</c:v>
                </c:pt>
                <c:pt idx="20">
                  <c:v>72.277796045428573</c:v>
                </c:pt>
                <c:pt idx="21">
                  <c:v>72.277796045428573</c:v>
                </c:pt>
                <c:pt idx="22">
                  <c:v>72.277796045428573</c:v>
                </c:pt>
                <c:pt idx="23">
                  <c:v>72.277796045428573</c:v>
                </c:pt>
                <c:pt idx="24">
                  <c:v>72.277796045428573</c:v>
                </c:pt>
                <c:pt idx="25">
                  <c:v>72.277796045428573</c:v>
                </c:pt>
                <c:pt idx="26">
                  <c:v>72.277796045428573</c:v>
                </c:pt>
                <c:pt idx="27">
                  <c:v>72.277796045428573</c:v>
                </c:pt>
                <c:pt idx="28">
                  <c:v>72.277796045428573</c:v>
                </c:pt>
                <c:pt idx="29">
                  <c:v>72.277796045428573</c:v>
                </c:pt>
                <c:pt idx="30">
                  <c:v>72.277796045428573</c:v>
                </c:pt>
                <c:pt idx="31">
                  <c:v>72.277796045428573</c:v>
                </c:pt>
                <c:pt idx="32">
                  <c:v>72.277796045428573</c:v>
                </c:pt>
                <c:pt idx="33">
                  <c:v>72.277796045428573</c:v>
                </c:pt>
                <c:pt idx="34">
                  <c:v>72.277796045428573</c:v>
                </c:pt>
                <c:pt idx="35">
                  <c:v>72.277796045428573</c:v>
                </c:pt>
                <c:pt idx="36">
                  <c:v>72.277796045428573</c:v>
                </c:pt>
                <c:pt idx="37">
                  <c:v>72.277796045428573</c:v>
                </c:pt>
                <c:pt idx="38">
                  <c:v>72.277796045428573</c:v>
                </c:pt>
                <c:pt idx="39">
                  <c:v>72.277796045428573</c:v>
                </c:pt>
                <c:pt idx="40">
                  <c:v>72.277796045428573</c:v>
                </c:pt>
                <c:pt idx="41">
                  <c:v>72.277796045428573</c:v>
                </c:pt>
                <c:pt idx="42">
                  <c:v>72.277796045428573</c:v>
                </c:pt>
                <c:pt idx="43">
                  <c:v>72.277796045428573</c:v>
                </c:pt>
                <c:pt idx="44">
                  <c:v>72.277796045428573</c:v>
                </c:pt>
                <c:pt idx="45">
                  <c:v>72.277796045428573</c:v>
                </c:pt>
                <c:pt idx="46">
                  <c:v>72.277796045428573</c:v>
                </c:pt>
                <c:pt idx="47">
                  <c:v>72.277796045428573</c:v>
                </c:pt>
                <c:pt idx="48">
                  <c:v>72.277796045428573</c:v>
                </c:pt>
                <c:pt idx="49">
                  <c:v>72.277796045428573</c:v>
                </c:pt>
                <c:pt idx="50">
                  <c:v>72.277796045428573</c:v>
                </c:pt>
                <c:pt idx="51">
                  <c:v>72.277796045428573</c:v>
                </c:pt>
                <c:pt idx="52">
                  <c:v>72.277796045428573</c:v>
                </c:pt>
                <c:pt idx="53">
                  <c:v>72.277796045428573</c:v>
                </c:pt>
                <c:pt idx="54">
                  <c:v>72.277796045428573</c:v>
                </c:pt>
                <c:pt idx="55">
                  <c:v>72.277796045428573</c:v>
                </c:pt>
                <c:pt idx="56">
                  <c:v>72.277796045428573</c:v>
                </c:pt>
                <c:pt idx="57">
                  <c:v>72.277796045428573</c:v>
                </c:pt>
                <c:pt idx="58">
                  <c:v>72.277796045428573</c:v>
                </c:pt>
                <c:pt idx="59">
                  <c:v>72.277796045428573</c:v>
                </c:pt>
                <c:pt idx="60">
                  <c:v>72.277796045428573</c:v>
                </c:pt>
                <c:pt idx="61">
                  <c:v>72.277796045428573</c:v>
                </c:pt>
                <c:pt idx="62">
                  <c:v>72.277796045428573</c:v>
                </c:pt>
                <c:pt idx="63">
                  <c:v>72.277796045428573</c:v>
                </c:pt>
                <c:pt idx="64">
                  <c:v>72.277796045428573</c:v>
                </c:pt>
                <c:pt idx="65">
                  <c:v>72.277796045428573</c:v>
                </c:pt>
                <c:pt idx="66">
                  <c:v>72.277796045428573</c:v>
                </c:pt>
                <c:pt idx="67">
                  <c:v>72.277796045428573</c:v>
                </c:pt>
                <c:pt idx="68">
                  <c:v>72.277796045428573</c:v>
                </c:pt>
                <c:pt idx="69">
                  <c:v>72.277796045428573</c:v>
                </c:pt>
                <c:pt idx="70">
                  <c:v>72.277796045428573</c:v>
                </c:pt>
                <c:pt idx="71">
                  <c:v>72.277796045428573</c:v>
                </c:pt>
                <c:pt idx="72">
                  <c:v>72.277796045428573</c:v>
                </c:pt>
                <c:pt idx="73">
                  <c:v>72.277796045428573</c:v>
                </c:pt>
                <c:pt idx="74">
                  <c:v>72.277796045428573</c:v>
                </c:pt>
                <c:pt idx="75">
                  <c:v>72.277796045428573</c:v>
                </c:pt>
                <c:pt idx="76">
                  <c:v>72.277796045428573</c:v>
                </c:pt>
                <c:pt idx="77">
                  <c:v>72.277796045428573</c:v>
                </c:pt>
                <c:pt idx="78">
                  <c:v>72.277796045428573</c:v>
                </c:pt>
                <c:pt idx="79">
                  <c:v>72.277796045428573</c:v>
                </c:pt>
                <c:pt idx="80">
                  <c:v>72.277796045428573</c:v>
                </c:pt>
                <c:pt idx="81">
                  <c:v>72.277796045428573</c:v>
                </c:pt>
                <c:pt idx="82">
                  <c:v>72.277796045428573</c:v>
                </c:pt>
                <c:pt idx="83">
                  <c:v>72.277796045428573</c:v>
                </c:pt>
                <c:pt idx="84">
                  <c:v>72.277796045428573</c:v>
                </c:pt>
                <c:pt idx="85">
                  <c:v>72.277796045428573</c:v>
                </c:pt>
                <c:pt idx="86">
                  <c:v>72.277796045428573</c:v>
                </c:pt>
                <c:pt idx="87">
                  <c:v>72.277796045428573</c:v>
                </c:pt>
                <c:pt idx="88">
                  <c:v>72.277796045428573</c:v>
                </c:pt>
                <c:pt idx="89">
                  <c:v>72.277796045428573</c:v>
                </c:pt>
                <c:pt idx="90">
                  <c:v>72.277796045428573</c:v>
                </c:pt>
                <c:pt idx="91">
                  <c:v>72.277796045428573</c:v>
                </c:pt>
                <c:pt idx="92">
                  <c:v>72.277796045428573</c:v>
                </c:pt>
                <c:pt idx="93">
                  <c:v>72.277796045428573</c:v>
                </c:pt>
                <c:pt idx="94">
                  <c:v>72.277796045428573</c:v>
                </c:pt>
                <c:pt idx="95">
                  <c:v>72.277796045428573</c:v>
                </c:pt>
                <c:pt idx="96">
                  <c:v>72.277796045428573</c:v>
                </c:pt>
                <c:pt idx="97">
                  <c:v>72.277796045428573</c:v>
                </c:pt>
                <c:pt idx="98">
                  <c:v>72.277796045428573</c:v>
                </c:pt>
                <c:pt idx="99">
                  <c:v>72.277796045428573</c:v>
                </c:pt>
                <c:pt idx="100">
                  <c:v>72.277796045428573</c:v>
                </c:pt>
                <c:pt idx="101">
                  <c:v>72.277796045428573</c:v>
                </c:pt>
                <c:pt idx="102">
                  <c:v>72.277796045428573</c:v>
                </c:pt>
                <c:pt idx="103">
                  <c:v>72.277796045428573</c:v>
                </c:pt>
                <c:pt idx="104">
                  <c:v>72.277796045428573</c:v>
                </c:pt>
                <c:pt idx="105">
                  <c:v>72.277796045428573</c:v>
                </c:pt>
                <c:pt idx="106">
                  <c:v>72.277796045428573</c:v>
                </c:pt>
                <c:pt idx="107">
                  <c:v>72.277796045428573</c:v>
                </c:pt>
                <c:pt idx="108">
                  <c:v>72.277796045428573</c:v>
                </c:pt>
                <c:pt idx="109">
                  <c:v>72.277796045428573</c:v>
                </c:pt>
                <c:pt idx="110">
                  <c:v>72.277796045428573</c:v>
                </c:pt>
                <c:pt idx="111">
                  <c:v>72.277796045428573</c:v>
                </c:pt>
                <c:pt idx="112">
                  <c:v>72.277796045428573</c:v>
                </c:pt>
                <c:pt idx="113">
                  <c:v>72.277796045428573</c:v>
                </c:pt>
                <c:pt idx="114">
                  <c:v>72.277796045428573</c:v>
                </c:pt>
                <c:pt idx="115">
                  <c:v>72.277796045428573</c:v>
                </c:pt>
                <c:pt idx="116">
                  <c:v>72.277796045428573</c:v>
                </c:pt>
                <c:pt idx="117">
                  <c:v>72.277796045428573</c:v>
                </c:pt>
                <c:pt idx="118">
                  <c:v>72.277796045428573</c:v>
                </c:pt>
                <c:pt idx="119">
                  <c:v>72.277796045428573</c:v>
                </c:pt>
                <c:pt idx="120">
                  <c:v>72.277796045428573</c:v>
                </c:pt>
                <c:pt idx="121">
                  <c:v>72.277796045428573</c:v>
                </c:pt>
                <c:pt idx="122">
                  <c:v>72.277796045428573</c:v>
                </c:pt>
                <c:pt idx="123">
                  <c:v>72.277796045428573</c:v>
                </c:pt>
                <c:pt idx="124">
                  <c:v>72.277796045428573</c:v>
                </c:pt>
                <c:pt idx="125">
                  <c:v>72.277796045428573</c:v>
                </c:pt>
                <c:pt idx="126">
                  <c:v>72.277796045428573</c:v>
                </c:pt>
                <c:pt idx="127">
                  <c:v>72.277796045428573</c:v>
                </c:pt>
                <c:pt idx="128">
                  <c:v>72.277796045428573</c:v>
                </c:pt>
                <c:pt idx="129">
                  <c:v>72.277796045428573</c:v>
                </c:pt>
                <c:pt idx="130">
                  <c:v>72.277796045428573</c:v>
                </c:pt>
                <c:pt idx="131">
                  <c:v>72.277796045428573</c:v>
                </c:pt>
                <c:pt idx="132">
                  <c:v>72.277796045428573</c:v>
                </c:pt>
                <c:pt idx="133">
                  <c:v>72.277796045428573</c:v>
                </c:pt>
                <c:pt idx="134">
                  <c:v>72.277796045428573</c:v>
                </c:pt>
                <c:pt idx="135">
                  <c:v>72.277796045428573</c:v>
                </c:pt>
                <c:pt idx="136">
                  <c:v>72.277796045428573</c:v>
                </c:pt>
                <c:pt idx="137">
                  <c:v>72.277796045428573</c:v>
                </c:pt>
                <c:pt idx="138">
                  <c:v>72.277796045428573</c:v>
                </c:pt>
                <c:pt idx="139">
                  <c:v>72.277796045428573</c:v>
                </c:pt>
                <c:pt idx="140">
                  <c:v>72.277796045428573</c:v>
                </c:pt>
                <c:pt idx="141">
                  <c:v>72.277796045428573</c:v>
                </c:pt>
                <c:pt idx="142">
                  <c:v>72.277796045428573</c:v>
                </c:pt>
                <c:pt idx="143">
                  <c:v>72.277796045428573</c:v>
                </c:pt>
                <c:pt idx="144">
                  <c:v>72.277796045428573</c:v>
                </c:pt>
                <c:pt idx="145">
                  <c:v>72.277796045428573</c:v>
                </c:pt>
                <c:pt idx="146">
                  <c:v>72.277796045428573</c:v>
                </c:pt>
                <c:pt idx="147">
                  <c:v>72.277796045428573</c:v>
                </c:pt>
                <c:pt idx="148">
                  <c:v>72.277796045428573</c:v>
                </c:pt>
                <c:pt idx="149">
                  <c:v>72.277796045428573</c:v>
                </c:pt>
                <c:pt idx="150">
                  <c:v>72.277796045428573</c:v>
                </c:pt>
                <c:pt idx="151">
                  <c:v>72.277796045428573</c:v>
                </c:pt>
                <c:pt idx="152">
                  <c:v>72.277796045428573</c:v>
                </c:pt>
                <c:pt idx="153">
                  <c:v>72.277796045428573</c:v>
                </c:pt>
                <c:pt idx="154">
                  <c:v>72.277796045428573</c:v>
                </c:pt>
                <c:pt idx="155">
                  <c:v>72.277796045428573</c:v>
                </c:pt>
                <c:pt idx="156">
                  <c:v>72.277796045428573</c:v>
                </c:pt>
                <c:pt idx="157">
                  <c:v>72.277796045428573</c:v>
                </c:pt>
                <c:pt idx="158">
                  <c:v>72.277796045428573</c:v>
                </c:pt>
                <c:pt idx="159">
                  <c:v>72.277796045428573</c:v>
                </c:pt>
                <c:pt idx="160">
                  <c:v>72.277796045428573</c:v>
                </c:pt>
                <c:pt idx="161">
                  <c:v>72.277796045428573</c:v>
                </c:pt>
                <c:pt idx="162">
                  <c:v>72.277796045428573</c:v>
                </c:pt>
                <c:pt idx="163">
                  <c:v>72.277796045428573</c:v>
                </c:pt>
                <c:pt idx="164">
                  <c:v>72.277796045428573</c:v>
                </c:pt>
                <c:pt idx="165">
                  <c:v>72.277796045428573</c:v>
                </c:pt>
                <c:pt idx="166">
                  <c:v>72.277796045428573</c:v>
                </c:pt>
                <c:pt idx="167">
                  <c:v>72.277796045428573</c:v>
                </c:pt>
                <c:pt idx="168">
                  <c:v>72.277796045428573</c:v>
                </c:pt>
                <c:pt idx="169">
                  <c:v>72.277796045428573</c:v>
                </c:pt>
                <c:pt idx="170">
                  <c:v>72.277796045428573</c:v>
                </c:pt>
                <c:pt idx="171">
                  <c:v>72.277796045428573</c:v>
                </c:pt>
                <c:pt idx="172">
                  <c:v>72.277796045428573</c:v>
                </c:pt>
                <c:pt idx="173">
                  <c:v>72.277796045428573</c:v>
                </c:pt>
                <c:pt idx="174">
                  <c:v>72.277796045428573</c:v>
                </c:pt>
                <c:pt idx="175">
                  <c:v>72.277796045428573</c:v>
                </c:pt>
                <c:pt idx="176">
                  <c:v>72.277796045428573</c:v>
                </c:pt>
                <c:pt idx="177">
                  <c:v>72.277796045428573</c:v>
                </c:pt>
                <c:pt idx="178">
                  <c:v>72.277796045428573</c:v>
                </c:pt>
                <c:pt idx="179">
                  <c:v>72.277796045428573</c:v>
                </c:pt>
                <c:pt idx="180">
                  <c:v>72.277796045428573</c:v>
                </c:pt>
                <c:pt idx="181">
                  <c:v>72.277796045428573</c:v>
                </c:pt>
                <c:pt idx="182">
                  <c:v>72.277796045428573</c:v>
                </c:pt>
                <c:pt idx="183">
                  <c:v>72.277796045428573</c:v>
                </c:pt>
                <c:pt idx="184">
                  <c:v>72.277796045428573</c:v>
                </c:pt>
                <c:pt idx="185">
                  <c:v>72.277796045428573</c:v>
                </c:pt>
                <c:pt idx="186">
                  <c:v>72.277796045428573</c:v>
                </c:pt>
                <c:pt idx="187">
                  <c:v>72.277796045428573</c:v>
                </c:pt>
                <c:pt idx="188">
                  <c:v>72.277796045428573</c:v>
                </c:pt>
                <c:pt idx="189">
                  <c:v>72.277796045428573</c:v>
                </c:pt>
                <c:pt idx="190">
                  <c:v>72.277796045428573</c:v>
                </c:pt>
                <c:pt idx="191">
                  <c:v>72.277796045428573</c:v>
                </c:pt>
                <c:pt idx="192">
                  <c:v>72.277796045428573</c:v>
                </c:pt>
                <c:pt idx="193">
                  <c:v>72.277796045428573</c:v>
                </c:pt>
                <c:pt idx="194">
                  <c:v>72.277796045428573</c:v>
                </c:pt>
                <c:pt idx="195">
                  <c:v>72.277796045428573</c:v>
                </c:pt>
                <c:pt idx="196">
                  <c:v>72.277796045428573</c:v>
                </c:pt>
                <c:pt idx="197">
                  <c:v>72.277796045428573</c:v>
                </c:pt>
                <c:pt idx="198">
                  <c:v>72.277796045428573</c:v>
                </c:pt>
                <c:pt idx="199">
                  <c:v>72.277796045428573</c:v>
                </c:pt>
                <c:pt idx="200">
                  <c:v>72.277796045428573</c:v>
                </c:pt>
                <c:pt idx="201">
                  <c:v>72.277796045428573</c:v>
                </c:pt>
                <c:pt idx="202">
                  <c:v>72.277796045428573</c:v>
                </c:pt>
                <c:pt idx="203">
                  <c:v>72.277796045428573</c:v>
                </c:pt>
                <c:pt idx="204">
                  <c:v>72.277796045428573</c:v>
                </c:pt>
                <c:pt idx="205">
                  <c:v>72.277796045428573</c:v>
                </c:pt>
                <c:pt idx="206">
                  <c:v>72.277796045428573</c:v>
                </c:pt>
                <c:pt idx="207">
                  <c:v>72.277796045428573</c:v>
                </c:pt>
                <c:pt idx="208">
                  <c:v>72.277796045428573</c:v>
                </c:pt>
                <c:pt idx="209">
                  <c:v>72.277796045428573</c:v>
                </c:pt>
                <c:pt idx="210">
                  <c:v>72.277796045428573</c:v>
                </c:pt>
                <c:pt idx="211">
                  <c:v>72.277796045428573</c:v>
                </c:pt>
                <c:pt idx="212">
                  <c:v>72.277796045428573</c:v>
                </c:pt>
                <c:pt idx="213">
                  <c:v>72.277796045428573</c:v>
                </c:pt>
                <c:pt idx="214">
                  <c:v>72.277796045428573</c:v>
                </c:pt>
                <c:pt idx="215">
                  <c:v>72.277796045428573</c:v>
                </c:pt>
                <c:pt idx="216">
                  <c:v>72.277796045428573</c:v>
                </c:pt>
                <c:pt idx="217">
                  <c:v>72.277796045428573</c:v>
                </c:pt>
                <c:pt idx="218">
                  <c:v>72.277796045428573</c:v>
                </c:pt>
                <c:pt idx="219">
                  <c:v>72.277796045428573</c:v>
                </c:pt>
                <c:pt idx="220">
                  <c:v>72.277796045428573</c:v>
                </c:pt>
                <c:pt idx="221">
                  <c:v>72.277796045428573</c:v>
                </c:pt>
                <c:pt idx="222">
                  <c:v>72.277796045428573</c:v>
                </c:pt>
                <c:pt idx="223">
                  <c:v>72.277796045428573</c:v>
                </c:pt>
                <c:pt idx="224">
                  <c:v>72.277796045428573</c:v>
                </c:pt>
                <c:pt idx="225">
                  <c:v>72.277796045428573</c:v>
                </c:pt>
                <c:pt idx="226">
                  <c:v>72.277796045428573</c:v>
                </c:pt>
                <c:pt idx="227">
                  <c:v>72.277796045428573</c:v>
                </c:pt>
                <c:pt idx="228">
                  <c:v>72.277796045428573</c:v>
                </c:pt>
                <c:pt idx="229">
                  <c:v>72.277796045428573</c:v>
                </c:pt>
                <c:pt idx="230">
                  <c:v>72.277796045428573</c:v>
                </c:pt>
                <c:pt idx="231">
                  <c:v>72.277796045428573</c:v>
                </c:pt>
                <c:pt idx="232">
                  <c:v>72.277796045428573</c:v>
                </c:pt>
                <c:pt idx="233">
                  <c:v>72.277796045428573</c:v>
                </c:pt>
                <c:pt idx="234">
                  <c:v>72.277796045428573</c:v>
                </c:pt>
                <c:pt idx="235">
                  <c:v>72.277796045428573</c:v>
                </c:pt>
                <c:pt idx="236">
                  <c:v>72.277796045428573</c:v>
                </c:pt>
                <c:pt idx="237">
                  <c:v>72.277796045428573</c:v>
                </c:pt>
                <c:pt idx="238">
                  <c:v>72.277796045428573</c:v>
                </c:pt>
                <c:pt idx="239">
                  <c:v>72.277796045428573</c:v>
                </c:pt>
                <c:pt idx="240">
                  <c:v>72.277796045428573</c:v>
                </c:pt>
                <c:pt idx="241">
                  <c:v>72.277796045428573</c:v>
                </c:pt>
                <c:pt idx="242">
                  <c:v>72.277796045428573</c:v>
                </c:pt>
                <c:pt idx="243">
                  <c:v>72.277796045428573</c:v>
                </c:pt>
                <c:pt idx="244">
                  <c:v>72.277796045428573</c:v>
                </c:pt>
                <c:pt idx="245">
                  <c:v>72.277796045428573</c:v>
                </c:pt>
                <c:pt idx="246">
                  <c:v>72.277796045428573</c:v>
                </c:pt>
                <c:pt idx="247">
                  <c:v>72.277796045428573</c:v>
                </c:pt>
                <c:pt idx="248">
                  <c:v>72.277796045428573</c:v>
                </c:pt>
                <c:pt idx="249">
                  <c:v>72.277796045428573</c:v>
                </c:pt>
                <c:pt idx="250">
                  <c:v>72.277796045428573</c:v>
                </c:pt>
                <c:pt idx="251">
                  <c:v>72.277796045428573</c:v>
                </c:pt>
                <c:pt idx="252">
                  <c:v>72.277796045428573</c:v>
                </c:pt>
                <c:pt idx="253">
                  <c:v>72.277796045428573</c:v>
                </c:pt>
                <c:pt idx="254">
                  <c:v>72.277796045428573</c:v>
                </c:pt>
                <c:pt idx="255">
                  <c:v>72.277796045428573</c:v>
                </c:pt>
                <c:pt idx="256">
                  <c:v>72.277796045428573</c:v>
                </c:pt>
                <c:pt idx="257">
                  <c:v>72.277796045428573</c:v>
                </c:pt>
                <c:pt idx="258">
                  <c:v>72.277796045428573</c:v>
                </c:pt>
                <c:pt idx="259">
                  <c:v>72.277796045428573</c:v>
                </c:pt>
                <c:pt idx="260">
                  <c:v>72.277796045428573</c:v>
                </c:pt>
                <c:pt idx="261">
                  <c:v>72.277796045428573</c:v>
                </c:pt>
                <c:pt idx="262">
                  <c:v>72.277796045428573</c:v>
                </c:pt>
                <c:pt idx="263">
                  <c:v>72.277796045428573</c:v>
                </c:pt>
              </c:numCache>
            </c:numRef>
          </c:val>
          <c:smooth val="0"/>
          <c:extLst>
            <c:ext xmlns:c16="http://schemas.microsoft.com/office/drawing/2014/chart" uri="{C3380CC4-5D6E-409C-BE32-E72D297353CC}">
              <c16:uniqueId val="{00000002-28D8-451F-A10D-83E829EA0897}"/>
            </c:ext>
          </c:extLst>
        </c:ser>
        <c:ser>
          <c:idx val="3"/>
          <c:order val="3"/>
          <c:tx>
            <c:strRef>
              <c:f>'[Laurus Labs_Q4FY25.xlsx]PE_Band'!$K$4</c:f>
              <c:strCache>
                <c:ptCount val="1"/>
                <c:pt idx="0">
                  <c:v>-1SD</c:v>
                </c:pt>
              </c:strCache>
            </c:strRef>
          </c:tx>
          <c:spPr>
            <a:ln w="19050">
              <a:solidFill>
                <a:srgbClr val="00B0F0"/>
              </a:solidFill>
              <a:prstDash val="dashDot"/>
            </a:ln>
          </c:spPr>
          <c:marker>
            <c:symbol val="none"/>
          </c:marker>
          <c:cat>
            <c:numRef>
              <c:f>'[Laurus Labs_Q4FY25.xlsx]PE_Band'!$B$5:$B$268</c:f>
              <c:numCache>
                <c:formatCode>d\-mmm\-yy</c:formatCode>
                <c:ptCount val="264"/>
                <c:pt idx="0">
                  <c:v>43945</c:v>
                </c:pt>
                <c:pt idx="1">
                  <c:v>43951</c:v>
                </c:pt>
                <c:pt idx="2">
                  <c:v>43959</c:v>
                </c:pt>
                <c:pt idx="3">
                  <c:v>43966</c:v>
                </c:pt>
                <c:pt idx="4">
                  <c:v>43973</c:v>
                </c:pt>
                <c:pt idx="5">
                  <c:v>43980</c:v>
                </c:pt>
                <c:pt idx="6">
                  <c:v>43987</c:v>
                </c:pt>
                <c:pt idx="7">
                  <c:v>43994</c:v>
                </c:pt>
                <c:pt idx="8">
                  <c:v>44001</c:v>
                </c:pt>
                <c:pt idx="9">
                  <c:v>44008</c:v>
                </c:pt>
                <c:pt idx="10">
                  <c:v>44015</c:v>
                </c:pt>
                <c:pt idx="11">
                  <c:v>44022</c:v>
                </c:pt>
                <c:pt idx="12">
                  <c:v>44029</c:v>
                </c:pt>
                <c:pt idx="13">
                  <c:v>44036</c:v>
                </c:pt>
                <c:pt idx="14">
                  <c:v>44043</c:v>
                </c:pt>
                <c:pt idx="15">
                  <c:v>44050</c:v>
                </c:pt>
                <c:pt idx="16">
                  <c:v>44057</c:v>
                </c:pt>
                <c:pt idx="17">
                  <c:v>44064</c:v>
                </c:pt>
                <c:pt idx="18">
                  <c:v>44071</c:v>
                </c:pt>
                <c:pt idx="19">
                  <c:v>44078</c:v>
                </c:pt>
                <c:pt idx="20">
                  <c:v>44085</c:v>
                </c:pt>
                <c:pt idx="21">
                  <c:v>44092</c:v>
                </c:pt>
                <c:pt idx="22">
                  <c:v>44099</c:v>
                </c:pt>
                <c:pt idx="23">
                  <c:v>44105</c:v>
                </c:pt>
                <c:pt idx="24">
                  <c:v>44113</c:v>
                </c:pt>
                <c:pt idx="25">
                  <c:v>44120</c:v>
                </c:pt>
                <c:pt idx="26">
                  <c:v>44127</c:v>
                </c:pt>
                <c:pt idx="27">
                  <c:v>44134</c:v>
                </c:pt>
                <c:pt idx="28">
                  <c:v>44141</c:v>
                </c:pt>
                <c:pt idx="29">
                  <c:v>44149</c:v>
                </c:pt>
                <c:pt idx="30">
                  <c:v>44155</c:v>
                </c:pt>
                <c:pt idx="31">
                  <c:v>44162</c:v>
                </c:pt>
                <c:pt idx="32">
                  <c:v>44169</c:v>
                </c:pt>
                <c:pt idx="33">
                  <c:v>44176</c:v>
                </c:pt>
                <c:pt idx="34">
                  <c:v>44183</c:v>
                </c:pt>
                <c:pt idx="35">
                  <c:v>44189</c:v>
                </c:pt>
                <c:pt idx="36">
                  <c:v>44196</c:v>
                </c:pt>
                <c:pt idx="37">
                  <c:v>44197</c:v>
                </c:pt>
                <c:pt idx="38">
                  <c:v>44204</c:v>
                </c:pt>
                <c:pt idx="39">
                  <c:v>44211</c:v>
                </c:pt>
                <c:pt idx="40">
                  <c:v>44218</c:v>
                </c:pt>
                <c:pt idx="41">
                  <c:v>44225</c:v>
                </c:pt>
                <c:pt idx="42">
                  <c:v>44232</c:v>
                </c:pt>
                <c:pt idx="43">
                  <c:v>44239</c:v>
                </c:pt>
                <c:pt idx="44">
                  <c:v>44246</c:v>
                </c:pt>
                <c:pt idx="45">
                  <c:v>44253</c:v>
                </c:pt>
                <c:pt idx="46">
                  <c:v>44260</c:v>
                </c:pt>
                <c:pt idx="47">
                  <c:v>44267</c:v>
                </c:pt>
                <c:pt idx="48">
                  <c:v>44274</c:v>
                </c:pt>
                <c:pt idx="49">
                  <c:v>44281</c:v>
                </c:pt>
                <c:pt idx="50">
                  <c:v>44287</c:v>
                </c:pt>
                <c:pt idx="51">
                  <c:v>44295</c:v>
                </c:pt>
                <c:pt idx="52">
                  <c:v>44302</c:v>
                </c:pt>
                <c:pt idx="53">
                  <c:v>44309</c:v>
                </c:pt>
                <c:pt idx="54">
                  <c:v>44316</c:v>
                </c:pt>
                <c:pt idx="55">
                  <c:v>44323</c:v>
                </c:pt>
                <c:pt idx="56">
                  <c:v>44330</c:v>
                </c:pt>
                <c:pt idx="57">
                  <c:v>44337</c:v>
                </c:pt>
                <c:pt idx="58">
                  <c:v>44344</c:v>
                </c:pt>
                <c:pt idx="59">
                  <c:v>44351</c:v>
                </c:pt>
                <c:pt idx="60">
                  <c:v>44358</c:v>
                </c:pt>
                <c:pt idx="61">
                  <c:v>44365</c:v>
                </c:pt>
                <c:pt idx="62">
                  <c:v>44372</c:v>
                </c:pt>
                <c:pt idx="63">
                  <c:v>44379</c:v>
                </c:pt>
                <c:pt idx="64">
                  <c:v>44386</c:v>
                </c:pt>
                <c:pt idx="65">
                  <c:v>44393</c:v>
                </c:pt>
                <c:pt idx="66">
                  <c:v>44400</c:v>
                </c:pt>
                <c:pt idx="67">
                  <c:v>44407</c:v>
                </c:pt>
                <c:pt idx="68">
                  <c:v>44414</c:v>
                </c:pt>
                <c:pt idx="69">
                  <c:v>44421</c:v>
                </c:pt>
                <c:pt idx="70">
                  <c:v>44428</c:v>
                </c:pt>
                <c:pt idx="71">
                  <c:v>44435</c:v>
                </c:pt>
                <c:pt idx="72">
                  <c:v>44442</c:v>
                </c:pt>
                <c:pt idx="73">
                  <c:v>44448</c:v>
                </c:pt>
                <c:pt idx="74">
                  <c:v>44456</c:v>
                </c:pt>
                <c:pt idx="75">
                  <c:v>44463</c:v>
                </c:pt>
                <c:pt idx="76">
                  <c:v>44470</c:v>
                </c:pt>
                <c:pt idx="77">
                  <c:v>44477</c:v>
                </c:pt>
                <c:pt idx="78">
                  <c:v>44483</c:v>
                </c:pt>
                <c:pt idx="79">
                  <c:v>44491</c:v>
                </c:pt>
                <c:pt idx="80">
                  <c:v>44498</c:v>
                </c:pt>
                <c:pt idx="81">
                  <c:v>44504</c:v>
                </c:pt>
                <c:pt idx="82">
                  <c:v>44512</c:v>
                </c:pt>
                <c:pt idx="83">
                  <c:v>44518</c:v>
                </c:pt>
                <c:pt idx="84">
                  <c:v>44526</c:v>
                </c:pt>
                <c:pt idx="85">
                  <c:v>44533</c:v>
                </c:pt>
                <c:pt idx="86">
                  <c:v>44540</c:v>
                </c:pt>
                <c:pt idx="87">
                  <c:v>44547</c:v>
                </c:pt>
                <c:pt idx="88">
                  <c:v>44554</c:v>
                </c:pt>
                <c:pt idx="89">
                  <c:v>44561</c:v>
                </c:pt>
                <c:pt idx="90">
                  <c:v>44568</c:v>
                </c:pt>
                <c:pt idx="91">
                  <c:v>44575</c:v>
                </c:pt>
                <c:pt idx="92">
                  <c:v>44582</c:v>
                </c:pt>
                <c:pt idx="93">
                  <c:v>44589</c:v>
                </c:pt>
                <c:pt idx="94">
                  <c:v>44596</c:v>
                </c:pt>
                <c:pt idx="95">
                  <c:v>44603</c:v>
                </c:pt>
                <c:pt idx="96">
                  <c:v>44610</c:v>
                </c:pt>
                <c:pt idx="97">
                  <c:v>44617</c:v>
                </c:pt>
                <c:pt idx="98">
                  <c:v>44624</c:v>
                </c:pt>
                <c:pt idx="99">
                  <c:v>44631</c:v>
                </c:pt>
                <c:pt idx="100">
                  <c:v>44637</c:v>
                </c:pt>
                <c:pt idx="101">
                  <c:v>44645</c:v>
                </c:pt>
                <c:pt idx="102">
                  <c:v>44652</c:v>
                </c:pt>
                <c:pt idx="103">
                  <c:v>44659</c:v>
                </c:pt>
                <c:pt idx="104">
                  <c:v>44664</c:v>
                </c:pt>
                <c:pt idx="105">
                  <c:v>44673</c:v>
                </c:pt>
                <c:pt idx="106">
                  <c:v>44680</c:v>
                </c:pt>
                <c:pt idx="107">
                  <c:v>44687</c:v>
                </c:pt>
                <c:pt idx="108">
                  <c:v>44694</c:v>
                </c:pt>
                <c:pt idx="109">
                  <c:v>44701</c:v>
                </c:pt>
                <c:pt idx="110">
                  <c:v>44708</c:v>
                </c:pt>
                <c:pt idx="111">
                  <c:v>44715</c:v>
                </c:pt>
                <c:pt idx="112">
                  <c:v>44722</c:v>
                </c:pt>
                <c:pt idx="113">
                  <c:v>44729</c:v>
                </c:pt>
                <c:pt idx="114">
                  <c:v>44736</c:v>
                </c:pt>
                <c:pt idx="115">
                  <c:v>44743</c:v>
                </c:pt>
                <c:pt idx="116">
                  <c:v>44750</c:v>
                </c:pt>
                <c:pt idx="117">
                  <c:v>44757</c:v>
                </c:pt>
                <c:pt idx="118">
                  <c:v>44764</c:v>
                </c:pt>
                <c:pt idx="119">
                  <c:v>44771</c:v>
                </c:pt>
                <c:pt idx="120">
                  <c:v>44778</c:v>
                </c:pt>
                <c:pt idx="121">
                  <c:v>44785</c:v>
                </c:pt>
                <c:pt idx="122">
                  <c:v>44792</c:v>
                </c:pt>
                <c:pt idx="123">
                  <c:v>44799</c:v>
                </c:pt>
                <c:pt idx="124">
                  <c:v>44806</c:v>
                </c:pt>
                <c:pt idx="125">
                  <c:v>44813</c:v>
                </c:pt>
                <c:pt idx="126">
                  <c:v>44820</c:v>
                </c:pt>
                <c:pt idx="127">
                  <c:v>44827</c:v>
                </c:pt>
                <c:pt idx="128">
                  <c:v>44832</c:v>
                </c:pt>
                <c:pt idx="129">
                  <c:v>44838</c:v>
                </c:pt>
                <c:pt idx="130">
                  <c:v>44845</c:v>
                </c:pt>
                <c:pt idx="131">
                  <c:v>44852</c:v>
                </c:pt>
                <c:pt idx="132">
                  <c:v>44858</c:v>
                </c:pt>
                <c:pt idx="133">
                  <c:v>44865</c:v>
                </c:pt>
                <c:pt idx="134">
                  <c:v>44872</c:v>
                </c:pt>
                <c:pt idx="135">
                  <c:v>44879</c:v>
                </c:pt>
                <c:pt idx="136">
                  <c:v>44886</c:v>
                </c:pt>
                <c:pt idx="137">
                  <c:v>44893</c:v>
                </c:pt>
                <c:pt idx="138">
                  <c:v>44900</c:v>
                </c:pt>
                <c:pt idx="139">
                  <c:v>44907</c:v>
                </c:pt>
                <c:pt idx="140">
                  <c:v>44914</c:v>
                </c:pt>
                <c:pt idx="141">
                  <c:v>44921</c:v>
                </c:pt>
                <c:pt idx="142">
                  <c:v>44928</c:v>
                </c:pt>
                <c:pt idx="143">
                  <c:v>44935</c:v>
                </c:pt>
                <c:pt idx="144">
                  <c:v>44942</c:v>
                </c:pt>
                <c:pt idx="145">
                  <c:v>44949</c:v>
                </c:pt>
                <c:pt idx="146">
                  <c:v>44956</c:v>
                </c:pt>
                <c:pt idx="147">
                  <c:v>44967</c:v>
                </c:pt>
                <c:pt idx="148">
                  <c:v>44974</c:v>
                </c:pt>
                <c:pt idx="149">
                  <c:v>44981</c:v>
                </c:pt>
                <c:pt idx="150">
                  <c:v>44988</c:v>
                </c:pt>
                <c:pt idx="151">
                  <c:v>44995</c:v>
                </c:pt>
                <c:pt idx="152">
                  <c:v>45002</c:v>
                </c:pt>
                <c:pt idx="153">
                  <c:v>45009</c:v>
                </c:pt>
                <c:pt idx="154">
                  <c:v>45016</c:v>
                </c:pt>
                <c:pt idx="155">
                  <c:v>45022</c:v>
                </c:pt>
                <c:pt idx="156">
                  <c:v>45029</c:v>
                </c:pt>
                <c:pt idx="157">
                  <c:v>45037</c:v>
                </c:pt>
                <c:pt idx="158">
                  <c:v>45043</c:v>
                </c:pt>
                <c:pt idx="159">
                  <c:v>45044</c:v>
                </c:pt>
                <c:pt idx="160">
                  <c:v>45051</c:v>
                </c:pt>
                <c:pt idx="161">
                  <c:v>45058</c:v>
                </c:pt>
                <c:pt idx="162">
                  <c:v>45065</c:v>
                </c:pt>
                <c:pt idx="163">
                  <c:v>45072</c:v>
                </c:pt>
                <c:pt idx="164">
                  <c:v>45079</c:v>
                </c:pt>
                <c:pt idx="165">
                  <c:v>45086</c:v>
                </c:pt>
                <c:pt idx="166">
                  <c:v>45093</c:v>
                </c:pt>
                <c:pt idx="167">
                  <c:v>45100</c:v>
                </c:pt>
                <c:pt idx="168">
                  <c:v>45107</c:v>
                </c:pt>
                <c:pt idx="169">
                  <c:v>45114</c:v>
                </c:pt>
                <c:pt idx="170">
                  <c:v>45121</c:v>
                </c:pt>
                <c:pt idx="171">
                  <c:v>45128</c:v>
                </c:pt>
                <c:pt idx="172">
                  <c:v>45134</c:v>
                </c:pt>
                <c:pt idx="173">
                  <c:v>45142</c:v>
                </c:pt>
                <c:pt idx="174">
                  <c:v>45149</c:v>
                </c:pt>
                <c:pt idx="175">
                  <c:v>45156</c:v>
                </c:pt>
                <c:pt idx="176">
                  <c:v>45163</c:v>
                </c:pt>
                <c:pt idx="177">
                  <c:v>45170</c:v>
                </c:pt>
                <c:pt idx="178">
                  <c:v>45177</c:v>
                </c:pt>
                <c:pt idx="179">
                  <c:v>45184</c:v>
                </c:pt>
                <c:pt idx="180">
                  <c:v>45191</c:v>
                </c:pt>
                <c:pt idx="181">
                  <c:v>45198</c:v>
                </c:pt>
                <c:pt idx="182">
                  <c:v>45205</c:v>
                </c:pt>
                <c:pt idx="183">
                  <c:v>45212</c:v>
                </c:pt>
                <c:pt idx="184">
                  <c:v>45219</c:v>
                </c:pt>
                <c:pt idx="185">
                  <c:v>45226</c:v>
                </c:pt>
                <c:pt idx="186">
                  <c:v>45233</c:v>
                </c:pt>
                <c:pt idx="187">
                  <c:v>45242</c:v>
                </c:pt>
                <c:pt idx="188">
                  <c:v>45247</c:v>
                </c:pt>
                <c:pt idx="189">
                  <c:v>45254</c:v>
                </c:pt>
                <c:pt idx="190">
                  <c:v>45261</c:v>
                </c:pt>
                <c:pt idx="191">
                  <c:v>45268</c:v>
                </c:pt>
                <c:pt idx="192">
                  <c:v>45275</c:v>
                </c:pt>
                <c:pt idx="193">
                  <c:v>45282</c:v>
                </c:pt>
                <c:pt idx="194">
                  <c:v>45289</c:v>
                </c:pt>
                <c:pt idx="195">
                  <c:v>45296</c:v>
                </c:pt>
                <c:pt idx="196">
                  <c:v>45303</c:v>
                </c:pt>
                <c:pt idx="197">
                  <c:v>45310</c:v>
                </c:pt>
                <c:pt idx="198">
                  <c:v>45315</c:v>
                </c:pt>
                <c:pt idx="199">
                  <c:v>45324</c:v>
                </c:pt>
                <c:pt idx="200">
                  <c:v>45331</c:v>
                </c:pt>
                <c:pt idx="201">
                  <c:v>45338</c:v>
                </c:pt>
                <c:pt idx="202">
                  <c:v>45345</c:v>
                </c:pt>
                <c:pt idx="203">
                  <c:v>45353</c:v>
                </c:pt>
                <c:pt idx="204">
                  <c:v>45358</c:v>
                </c:pt>
                <c:pt idx="205">
                  <c:v>45366</c:v>
                </c:pt>
                <c:pt idx="206">
                  <c:v>45373</c:v>
                </c:pt>
                <c:pt idx="207">
                  <c:v>45379</c:v>
                </c:pt>
                <c:pt idx="208">
                  <c:v>45387</c:v>
                </c:pt>
                <c:pt idx="209">
                  <c:v>45394</c:v>
                </c:pt>
                <c:pt idx="210">
                  <c:v>45401</c:v>
                </c:pt>
                <c:pt idx="211">
                  <c:v>45407</c:v>
                </c:pt>
                <c:pt idx="212">
                  <c:v>45414</c:v>
                </c:pt>
                <c:pt idx="213">
                  <c:v>45421</c:v>
                </c:pt>
                <c:pt idx="214">
                  <c:v>45428</c:v>
                </c:pt>
                <c:pt idx="215">
                  <c:v>45435</c:v>
                </c:pt>
                <c:pt idx="216">
                  <c:v>45442</c:v>
                </c:pt>
                <c:pt idx="217">
                  <c:v>45449</c:v>
                </c:pt>
                <c:pt idx="218">
                  <c:v>45456</c:v>
                </c:pt>
                <c:pt idx="219">
                  <c:v>45463</c:v>
                </c:pt>
                <c:pt idx="220">
                  <c:v>45470</c:v>
                </c:pt>
                <c:pt idx="221">
                  <c:v>45477</c:v>
                </c:pt>
                <c:pt idx="222">
                  <c:v>45484</c:v>
                </c:pt>
                <c:pt idx="223">
                  <c:v>45491</c:v>
                </c:pt>
                <c:pt idx="224">
                  <c:v>45498</c:v>
                </c:pt>
                <c:pt idx="225">
                  <c:v>45505</c:v>
                </c:pt>
                <c:pt idx="226">
                  <c:v>45512</c:v>
                </c:pt>
                <c:pt idx="227">
                  <c:v>45518</c:v>
                </c:pt>
                <c:pt idx="228">
                  <c:v>45525</c:v>
                </c:pt>
                <c:pt idx="229">
                  <c:v>45532</c:v>
                </c:pt>
                <c:pt idx="230">
                  <c:v>45539</c:v>
                </c:pt>
                <c:pt idx="231">
                  <c:v>45546</c:v>
                </c:pt>
                <c:pt idx="232">
                  <c:v>45553</c:v>
                </c:pt>
                <c:pt idx="233">
                  <c:v>45560</c:v>
                </c:pt>
                <c:pt idx="234">
                  <c:v>45568</c:v>
                </c:pt>
                <c:pt idx="235">
                  <c:v>45575</c:v>
                </c:pt>
                <c:pt idx="236">
                  <c:v>45582</c:v>
                </c:pt>
                <c:pt idx="237">
                  <c:v>45589</c:v>
                </c:pt>
                <c:pt idx="238">
                  <c:v>45596</c:v>
                </c:pt>
                <c:pt idx="239">
                  <c:v>45603</c:v>
                </c:pt>
                <c:pt idx="240">
                  <c:v>45610</c:v>
                </c:pt>
                <c:pt idx="241">
                  <c:v>45617</c:v>
                </c:pt>
                <c:pt idx="242">
                  <c:v>45624</c:v>
                </c:pt>
                <c:pt idx="243">
                  <c:v>45631</c:v>
                </c:pt>
                <c:pt idx="244">
                  <c:v>45638</c:v>
                </c:pt>
                <c:pt idx="245">
                  <c:v>45645</c:v>
                </c:pt>
                <c:pt idx="246">
                  <c:v>45652</c:v>
                </c:pt>
                <c:pt idx="247">
                  <c:v>45659</c:v>
                </c:pt>
                <c:pt idx="248">
                  <c:v>45666</c:v>
                </c:pt>
                <c:pt idx="249">
                  <c:v>45673</c:v>
                </c:pt>
                <c:pt idx="250">
                  <c:v>45681</c:v>
                </c:pt>
                <c:pt idx="251">
                  <c:v>45688</c:v>
                </c:pt>
                <c:pt idx="252">
                  <c:v>45695</c:v>
                </c:pt>
                <c:pt idx="253">
                  <c:v>45702</c:v>
                </c:pt>
                <c:pt idx="254">
                  <c:v>45709</c:v>
                </c:pt>
                <c:pt idx="255">
                  <c:v>45716</c:v>
                </c:pt>
                <c:pt idx="256">
                  <c:v>45723</c:v>
                </c:pt>
                <c:pt idx="257">
                  <c:v>45729</c:v>
                </c:pt>
                <c:pt idx="258">
                  <c:v>45736</c:v>
                </c:pt>
                <c:pt idx="259">
                  <c:v>45743</c:v>
                </c:pt>
                <c:pt idx="260">
                  <c:v>45750</c:v>
                </c:pt>
                <c:pt idx="261">
                  <c:v>45756</c:v>
                </c:pt>
                <c:pt idx="262">
                  <c:v>45763</c:v>
                </c:pt>
                <c:pt idx="263">
                  <c:v>45771</c:v>
                </c:pt>
              </c:numCache>
            </c:numRef>
          </c:cat>
          <c:val>
            <c:numRef>
              <c:f>'[Laurus Labs_Q4FY25.xlsx]PE_Band'!$K$5:$K$268</c:f>
              <c:numCache>
                <c:formatCode>0.0</c:formatCode>
                <c:ptCount val="264"/>
                <c:pt idx="0">
                  <c:v>26.152251525054318</c:v>
                </c:pt>
                <c:pt idx="1">
                  <c:v>26.152251525054318</c:v>
                </c:pt>
                <c:pt idx="2">
                  <c:v>26.152251525054318</c:v>
                </c:pt>
                <c:pt idx="3">
                  <c:v>26.152251525054318</c:v>
                </c:pt>
                <c:pt idx="4">
                  <c:v>26.152251525054318</c:v>
                </c:pt>
                <c:pt idx="5">
                  <c:v>26.152251525054318</c:v>
                </c:pt>
                <c:pt idx="6">
                  <c:v>26.152251525054318</c:v>
                </c:pt>
                <c:pt idx="7">
                  <c:v>26.152251525054318</c:v>
                </c:pt>
                <c:pt idx="8">
                  <c:v>26.152251525054318</c:v>
                </c:pt>
                <c:pt idx="9">
                  <c:v>26.152251525054318</c:v>
                </c:pt>
                <c:pt idx="10">
                  <c:v>26.152251525054318</c:v>
                </c:pt>
                <c:pt idx="11">
                  <c:v>26.152251525054318</c:v>
                </c:pt>
                <c:pt idx="12">
                  <c:v>26.152251525054318</c:v>
                </c:pt>
                <c:pt idx="13">
                  <c:v>26.152251525054318</c:v>
                </c:pt>
                <c:pt idx="14">
                  <c:v>26.152251525054318</c:v>
                </c:pt>
                <c:pt idx="15">
                  <c:v>26.152251525054318</c:v>
                </c:pt>
                <c:pt idx="16">
                  <c:v>26.152251525054318</c:v>
                </c:pt>
                <c:pt idx="17">
                  <c:v>26.152251525054318</c:v>
                </c:pt>
                <c:pt idx="18">
                  <c:v>26.152251525054318</c:v>
                </c:pt>
                <c:pt idx="19">
                  <c:v>26.152251525054318</c:v>
                </c:pt>
                <c:pt idx="20">
                  <c:v>26.152251525054318</c:v>
                </c:pt>
                <c:pt idx="21">
                  <c:v>26.152251525054318</c:v>
                </c:pt>
                <c:pt idx="22">
                  <c:v>26.152251525054318</c:v>
                </c:pt>
                <c:pt idx="23">
                  <c:v>26.152251525054318</c:v>
                </c:pt>
                <c:pt idx="24">
                  <c:v>26.152251525054318</c:v>
                </c:pt>
                <c:pt idx="25">
                  <c:v>26.152251525054318</c:v>
                </c:pt>
                <c:pt idx="26">
                  <c:v>26.152251525054318</c:v>
                </c:pt>
                <c:pt idx="27">
                  <c:v>26.152251525054318</c:v>
                </c:pt>
                <c:pt idx="28">
                  <c:v>26.152251525054318</c:v>
                </c:pt>
                <c:pt idx="29">
                  <c:v>26.152251525054318</c:v>
                </c:pt>
                <c:pt idx="30">
                  <c:v>26.152251525054318</c:v>
                </c:pt>
                <c:pt idx="31">
                  <c:v>26.152251525054318</c:v>
                </c:pt>
                <c:pt idx="32">
                  <c:v>26.152251525054318</c:v>
                </c:pt>
                <c:pt idx="33">
                  <c:v>26.152251525054318</c:v>
                </c:pt>
                <c:pt idx="34">
                  <c:v>26.152251525054318</c:v>
                </c:pt>
                <c:pt idx="35">
                  <c:v>26.152251525054318</c:v>
                </c:pt>
                <c:pt idx="36">
                  <c:v>26.152251525054318</c:v>
                </c:pt>
                <c:pt idx="37">
                  <c:v>26.152251525054318</c:v>
                </c:pt>
                <c:pt idx="38">
                  <c:v>26.152251525054318</c:v>
                </c:pt>
                <c:pt idx="39">
                  <c:v>26.152251525054318</c:v>
                </c:pt>
                <c:pt idx="40">
                  <c:v>26.152251525054318</c:v>
                </c:pt>
                <c:pt idx="41">
                  <c:v>26.152251525054318</c:v>
                </c:pt>
                <c:pt idx="42">
                  <c:v>26.152251525054318</c:v>
                </c:pt>
                <c:pt idx="43">
                  <c:v>26.152251525054318</c:v>
                </c:pt>
                <c:pt idx="44">
                  <c:v>26.152251525054318</c:v>
                </c:pt>
                <c:pt idx="45">
                  <c:v>26.152251525054318</c:v>
                </c:pt>
                <c:pt idx="46">
                  <c:v>26.152251525054318</c:v>
                </c:pt>
                <c:pt idx="47">
                  <c:v>26.152251525054318</c:v>
                </c:pt>
                <c:pt idx="48">
                  <c:v>26.152251525054318</c:v>
                </c:pt>
                <c:pt idx="49">
                  <c:v>26.152251525054318</c:v>
                </c:pt>
                <c:pt idx="50">
                  <c:v>26.152251525054318</c:v>
                </c:pt>
                <c:pt idx="51">
                  <c:v>26.152251525054318</c:v>
                </c:pt>
                <c:pt idx="52">
                  <c:v>26.152251525054318</c:v>
                </c:pt>
                <c:pt idx="53">
                  <c:v>26.152251525054318</c:v>
                </c:pt>
                <c:pt idx="54">
                  <c:v>26.152251525054318</c:v>
                </c:pt>
                <c:pt idx="55">
                  <c:v>26.152251525054318</c:v>
                </c:pt>
                <c:pt idx="56">
                  <c:v>26.152251525054318</c:v>
                </c:pt>
                <c:pt idx="57">
                  <c:v>26.152251525054318</c:v>
                </c:pt>
                <c:pt idx="58">
                  <c:v>26.152251525054318</c:v>
                </c:pt>
                <c:pt idx="59">
                  <c:v>26.152251525054318</c:v>
                </c:pt>
                <c:pt idx="60">
                  <c:v>26.152251525054318</c:v>
                </c:pt>
                <c:pt idx="61">
                  <c:v>26.152251525054318</c:v>
                </c:pt>
                <c:pt idx="62">
                  <c:v>26.152251525054318</c:v>
                </c:pt>
                <c:pt idx="63">
                  <c:v>26.152251525054318</c:v>
                </c:pt>
                <c:pt idx="64">
                  <c:v>26.152251525054318</c:v>
                </c:pt>
                <c:pt idx="65">
                  <c:v>26.152251525054318</c:v>
                </c:pt>
                <c:pt idx="66">
                  <c:v>26.152251525054318</c:v>
                </c:pt>
                <c:pt idx="67">
                  <c:v>26.152251525054318</c:v>
                </c:pt>
                <c:pt idx="68">
                  <c:v>26.152251525054318</c:v>
                </c:pt>
                <c:pt idx="69">
                  <c:v>26.152251525054318</c:v>
                </c:pt>
                <c:pt idx="70">
                  <c:v>26.152251525054318</c:v>
                </c:pt>
                <c:pt idx="71">
                  <c:v>26.152251525054318</c:v>
                </c:pt>
                <c:pt idx="72">
                  <c:v>26.152251525054318</c:v>
                </c:pt>
                <c:pt idx="73">
                  <c:v>26.152251525054318</c:v>
                </c:pt>
                <c:pt idx="74">
                  <c:v>26.152251525054318</c:v>
                </c:pt>
                <c:pt idx="75">
                  <c:v>26.152251525054318</c:v>
                </c:pt>
                <c:pt idx="76">
                  <c:v>26.152251525054318</c:v>
                </c:pt>
                <c:pt idx="77">
                  <c:v>26.152251525054318</c:v>
                </c:pt>
                <c:pt idx="78">
                  <c:v>26.152251525054318</c:v>
                </c:pt>
                <c:pt idx="79">
                  <c:v>26.152251525054318</c:v>
                </c:pt>
                <c:pt idx="80">
                  <c:v>26.152251525054318</c:v>
                </c:pt>
                <c:pt idx="81">
                  <c:v>26.152251525054318</c:v>
                </c:pt>
                <c:pt idx="82">
                  <c:v>26.152251525054318</c:v>
                </c:pt>
                <c:pt idx="83">
                  <c:v>26.152251525054318</c:v>
                </c:pt>
                <c:pt idx="84">
                  <c:v>26.152251525054318</c:v>
                </c:pt>
                <c:pt idx="85">
                  <c:v>26.152251525054318</c:v>
                </c:pt>
                <c:pt idx="86">
                  <c:v>26.152251525054318</c:v>
                </c:pt>
                <c:pt idx="87">
                  <c:v>26.152251525054318</c:v>
                </c:pt>
                <c:pt idx="88">
                  <c:v>26.152251525054318</c:v>
                </c:pt>
                <c:pt idx="89">
                  <c:v>26.152251525054318</c:v>
                </c:pt>
                <c:pt idx="90">
                  <c:v>26.152251525054318</c:v>
                </c:pt>
                <c:pt idx="91">
                  <c:v>26.152251525054318</c:v>
                </c:pt>
                <c:pt idx="92">
                  <c:v>26.152251525054318</c:v>
                </c:pt>
                <c:pt idx="93">
                  <c:v>26.152251525054318</c:v>
                </c:pt>
                <c:pt idx="94">
                  <c:v>26.152251525054318</c:v>
                </c:pt>
                <c:pt idx="95">
                  <c:v>26.152251525054318</c:v>
                </c:pt>
                <c:pt idx="96">
                  <c:v>26.152251525054318</c:v>
                </c:pt>
                <c:pt idx="97">
                  <c:v>26.152251525054318</c:v>
                </c:pt>
                <c:pt idx="98">
                  <c:v>26.152251525054318</c:v>
                </c:pt>
                <c:pt idx="99">
                  <c:v>26.152251525054318</c:v>
                </c:pt>
                <c:pt idx="100">
                  <c:v>26.152251525054318</c:v>
                </c:pt>
                <c:pt idx="101">
                  <c:v>26.152251525054318</c:v>
                </c:pt>
                <c:pt idx="102">
                  <c:v>26.152251525054318</c:v>
                </c:pt>
                <c:pt idx="103">
                  <c:v>26.152251525054318</c:v>
                </c:pt>
                <c:pt idx="104">
                  <c:v>26.152251525054318</c:v>
                </c:pt>
                <c:pt idx="105">
                  <c:v>26.152251525054318</c:v>
                </c:pt>
                <c:pt idx="106">
                  <c:v>26.152251525054318</c:v>
                </c:pt>
                <c:pt idx="107">
                  <c:v>26.152251525054318</c:v>
                </c:pt>
                <c:pt idx="108">
                  <c:v>26.152251525054318</c:v>
                </c:pt>
                <c:pt idx="109">
                  <c:v>26.152251525054318</c:v>
                </c:pt>
                <c:pt idx="110">
                  <c:v>26.152251525054318</c:v>
                </c:pt>
                <c:pt idx="111">
                  <c:v>26.152251525054318</c:v>
                </c:pt>
                <c:pt idx="112">
                  <c:v>26.152251525054318</c:v>
                </c:pt>
                <c:pt idx="113">
                  <c:v>26.152251525054318</c:v>
                </c:pt>
                <c:pt idx="114">
                  <c:v>26.152251525054318</c:v>
                </c:pt>
                <c:pt idx="115">
                  <c:v>26.152251525054318</c:v>
                </c:pt>
                <c:pt idx="116">
                  <c:v>26.152251525054318</c:v>
                </c:pt>
                <c:pt idx="117">
                  <c:v>26.152251525054318</c:v>
                </c:pt>
                <c:pt idx="118">
                  <c:v>26.152251525054318</c:v>
                </c:pt>
                <c:pt idx="119">
                  <c:v>26.152251525054318</c:v>
                </c:pt>
                <c:pt idx="120">
                  <c:v>26.152251525054318</c:v>
                </c:pt>
                <c:pt idx="121">
                  <c:v>26.152251525054318</c:v>
                </c:pt>
                <c:pt idx="122">
                  <c:v>26.152251525054318</c:v>
                </c:pt>
                <c:pt idx="123">
                  <c:v>26.152251525054318</c:v>
                </c:pt>
                <c:pt idx="124">
                  <c:v>26.152251525054318</c:v>
                </c:pt>
                <c:pt idx="125">
                  <c:v>26.152251525054318</c:v>
                </c:pt>
                <c:pt idx="126">
                  <c:v>26.152251525054318</c:v>
                </c:pt>
                <c:pt idx="127">
                  <c:v>26.152251525054318</c:v>
                </c:pt>
                <c:pt idx="128">
                  <c:v>26.152251525054318</c:v>
                </c:pt>
                <c:pt idx="129">
                  <c:v>26.152251525054318</c:v>
                </c:pt>
                <c:pt idx="130">
                  <c:v>26.152251525054318</c:v>
                </c:pt>
                <c:pt idx="131">
                  <c:v>26.152251525054318</c:v>
                </c:pt>
                <c:pt idx="132">
                  <c:v>26.152251525054318</c:v>
                </c:pt>
                <c:pt idx="133">
                  <c:v>26.152251525054318</c:v>
                </c:pt>
                <c:pt idx="134">
                  <c:v>26.152251525054318</c:v>
                </c:pt>
                <c:pt idx="135">
                  <c:v>26.152251525054318</c:v>
                </c:pt>
                <c:pt idx="136">
                  <c:v>26.152251525054318</c:v>
                </c:pt>
                <c:pt idx="137">
                  <c:v>26.152251525054318</c:v>
                </c:pt>
                <c:pt idx="138">
                  <c:v>26.152251525054318</c:v>
                </c:pt>
                <c:pt idx="139">
                  <c:v>26.152251525054318</c:v>
                </c:pt>
                <c:pt idx="140">
                  <c:v>26.152251525054318</c:v>
                </c:pt>
                <c:pt idx="141">
                  <c:v>26.152251525054318</c:v>
                </c:pt>
                <c:pt idx="142">
                  <c:v>26.152251525054318</c:v>
                </c:pt>
                <c:pt idx="143">
                  <c:v>26.152251525054318</c:v>
                </c:pt>
                <c:pt idx="144">
                  <c:v>26.152251525054318</c:v>
                </c:pt>
                <c:pt idx="145">
                  <c:v>26.152251525054318</c:v>
                </c:pt>
                <c:pt idx="146">
                  <c:v>26.152251525054318</c:v>
                </c:pt>
                <c:pt idx="147">
                  <c:v>26.152251525054318</c:v>
                </c:pt>
                <c:pt idx="148">
                  <c:v>26.152251525054318</c:v>
                </c:pt>
                <c:pt idx="149">
                  <c:v>26.152251525054318</c:v>
                </c:pt>
                <c:pt idx="150">
                  <c:v>26.152251525054318</c:v>
                </c:pt>
                <c:pt idx="151">
                  <c:v>26.152251525054318</c:v>
                </c:pt>
                <c:pt idx="152">
                  <c:v>26.152251525054318</c:v>
                </c:pt>
                <c:pt idx="153">
                  <c:v>26.152251525054318</c:v>
                </c:pt>
                <c:pt idx="154">
                  <c:v>26.152251525054318</c:v>
                </c:pt>
                <c:pt idx="155">
                  <c:v>26.152251525054318</c:v>
                </c:pt>
                <c:pt idx="156">
                  <c:v>26.152251525054318</c:v>
                </c:pt>
                <c:pt idx="157">
                  <c:v>26.152251525054318</c:v>
                </c:pt>
                <c:pt idx="158">
                  <c:v>26.152251525054318</c:v>
                </c:pt>
                <c:pt idx="159">
                  <c:v>26.152251525054318</c:v>
                </c:pt>
                <c:pt idx="160">
                  <c:v>26.152251525054318</c:v>
                </c:pt>
                <c:pt idx="161">
                  <c:v>26.152251525054318</c:v>
                </c:pt>
                <c:pt idx="162">
                  <c:v>26.152251525054318</c:v>
                </c:pt>
                <c:pt idx="163">
                  <c:v>26.152251525054318</c:v>
                </c:pt>
                <c:pt idx="164">
                  <c:v>26.152251525054318</c:v>
                </c:pt>
                <c:pt idx="165">
                  <c:v>26.152251525054318</c:v>
                </c:pt>
                <c:pt idx="166">
                  <c:v>26.152251525054318</c:v>
                </c:pt>
                <c:pt idx="167">
                  <c:v>26.152251525054318</c:v>
                </c:pt>
                <c:pt idx="168">
                  <c:v>26.152251525054318</c:v>
                </c:pt>
                <c:pt idx="169">
                  <c:v>26.152251525054318</c:v>
                </c:pt>
                <c:pt idx="170">
                  <c:v>26.152251525054318</c:v>
                </c:pt>
                <c:pt idx="171">
                  <c:v>26.152251525054318</c:v>
                </c:pt>
                <c:pt idx="172">
                  <c:v>26.152251525054318</c:v>
                </c:pt>
                <c:pt idx="173">
                  <c:v>26.152251525054318</c:v>
                </c:pt>
                <c:pt idx="174">
                  <c:v>26.152251525054318</c:v>
                </c:pt>
                <c:pt idx="175">
                  <c:v>26.152251525054318</c:v>
                </c:pt>
                <c:pt idx="176">
                  <c:v>26.152251525054318</c:v>
                </c:pt>
                <c:pt idx="177">
                  <c:v>26.152251525054318</c:v>
                </c:pt>
                <c:pt idx="178">
                  <c:v>26.152251525054318</c:v>
                </c:pt>
                <c:pt idx="179">
                  <c:v>26.152251525054318</c:v>
                </c:pt>
                <c:pt idx="180">
                  <c:v>26.152251525054318</c:v>
                </c:pt>
                <c:pt idx="181">
                  <c:v>26.152251525054318</c:v>
                </c:pt>
                <c:pt idx="182">
                  <c:v>26.152251525054318</c:v>
                </c:pt>
                <c:pt idx="183">
                  <c:v>26.152251525054318</c:v>
                </c:pt>
                <c:pt idx="184">
                  <c:v>26.152251525054318</c:v>
                </c:pt>
                <c:pt idx="185">
                  <c:v>26.152251525054318</c:v>
                </c:pt>
                <c:pt idx="186">
                  <c:v>26.152251525054318</c:v>
                </c:pt>
                <c:pt idx="187">
                  <c:v>26.152251525054318</c:v>
                </c:pt>
                <c:pt idx="188">
                  <c:v>26.152251525054318</c:v>
                </c:pt>
                <c:pt idx="189">
                  <c:v>26.152251525054318</c:v>
                </c:pt>
                <c:pt idx="190">
                  <c:v>26.152251525054318</c:v>
                </c:pt>
                <c:pt idx="191">
                  <c:v>26.152251525054318</c:v>
                </c:pt>
                <c:pt idx="192">
                  <c:v>26.152251525054318</c:v>
                </c:pt>
                <c:pt idx="193">
                  <c:v>26.152251525054318</c:v>
                </c:pt>
                <c:pt idx="194">
                  <c:v>26.152251525054318</c:v>
                </c:pt>
                <c:pt idx="195">
                  <c:v>26.152251525054318</c:v>
                </c:pt>
                <c:pt idx="196">
                  <c:v>26.152251525054318</c:v>
                </c:pt>
                <c:pt idx="197">
                  <c:v>26.152251525054318</c:v>
                </c:pt>
                <c:pt idx="198">
                  <c:v>26.152251525054318</c:v>
                </c:pt>
                <c:pt idx="199">
                  <c:v>26.152251525054318</c:v>
                </c:pt>
                <c:pt idx="200">
                  <c:v>26.152251525054318</c:v>
                </c:pt>
                <c:pt idx="201">
                  <c:v>26.152251525054318</c:v>
                </c:pt>
                <c:pt idx="202">
                  <c:v>26.152251525054318</c:v>
                </c:pt>
                <c:pt idx="203">
                  <c:v>26.152251525054318</c:v>
                </c:pt>
                <c:pt idx="204">
                  <c:v>26.152251525054318</c:v>
                </c:pt>
                <c:pt idx="205">
                  <c:v>26.152251525054318</c:v>
                </c:pt>
                <c:pt idx="206">
                  <c:v>26.152251525054318</c:v>
                </c:pt>
                <c:pt idx="207">
                  <c:v>26.152251525054318</c:v>
                </c:pt>
                <c:pt idx="208">
                  <c:v>26.152251525054318</c:v>
                </c:pt>
                <c:pt idx="209">
                  <c:v>26.152251525054318</c:v>
                </c:pt>
                <c:pt idx="210">
                  <c:v>26.152251525054318</c:v>
                </c:pt>
                <c:pt idx="211">
                  <c:v>26.152251525054318</c:v>
                </c:pt>
                <c:pt idx="212">
                  <c:v>26.152251525054318</c:v>
                </c:pt>
                <c:pt idx="213">
                  <c:v>26.152251525054318</c:v>
                </c:pt>
                <c:pt idx="214">
                  <c:v>26.152251525054318</c:v>
                </c:pt>
                <c:pt idx="215">
                  <c:v>26.152251525054318</c:v>
                </c:pt>
                <c:pt idx="216">
                  <c:v>26.152251525054318</c:v>
                </c:pt>
                <c:pt idx="217">
                  <c:v>26.152251525054318</c:v>
                </c:pt>
                <c:pt idx="218">
                  <c:v>26.152251525054318</c:v>
                </c:pt>
                <c:pt idx="219">
                  <c:v>26.152251525054318</c:v>
                </c:pt>
                <c:pt idx="220">
                  <c:v>26.152251525054318</c:v>
                </c:pt>
                <c:pt idx="221">
                  <c:v>26.152251525054318</c:v>
                </c:pt>
                <c:pt idx="222">
                  <c:v>26.152251525054318</c:v>
                </c:pt>
                <c:pt idx="223">
                  <c:v>26.152251525054318</c:v>
                </c:pt>
                <c:pt idx="224">
                  <c:v>26.152251525054318</c:v>
                </c:pt>
                <c:pt idx="225">
                  <c:v>26.152251525054318</c:v>
                </c:pt>
                <c:pt idx="226">
                  <c:v>26.152251525054318</c:v>
                </c:pt>
                <c:pt idx="227">
                  <c:v>26.152251525054318</c:v>
                </c:pt>
                <c:pt idx="228">
                  <c:v>26.152251525054318</c:v>
                </c:pt>
                <c:pt idx="229">
                  <c:v>26.152251525054318</c:v>
                </c:pt>
                <c:pt idx="230">
                  <c:v>26.152251525054318</c:v>
                </c:pt>
                <c:pt idx="231">
                  <c:v>26.152251525054318</c:v>
                </c:pt>
                <c:pt idx="232">
                  <c:v>26.152251525054318</c:v>
                </c:pt>
                <c:pt idx="233">
                  <c:v>26.152251525054318</c:v>
                </c:pt>
                <c:pt idx="234">
                  <c:v>26.152251525054318</c:v>
                </c:pt>
                <c:pt idx="235">
                  <c:v>26.152251525054318</c:v>
                </c:pt>
                <c:pt idx="236">
                  <c:v>26.152251525054318</c:v>
                </c:pt>
                <c:pt idx="237">
                  <c:v>26.152251525054318</c:v>
                </c:pt>
                <c:pt idx="238">
                  <c:v>26.152251525054318</c:v>
                </c:pt>
                <c:pt idx="239">
                  <c:v>26.152251525054318</c:v>
                </c:pt>
                <c:pt idx="240">
                  <c:v>26.152251525054318</c:v>
                </c:pt>
                <c:pt idx="241">
                  <c:v>26.152251525054318</c:v>
                </c:pt>
                <c:pt idx="242">
                  <c:v>26.152251525054318</c:v>
                </c:pt>
                <c:pt idx="243">
                  <c:v>26.152251525054318</c:v>
                </c:pt>
                <c:pt idx="244">
                  <c:v>26.152251525054318</c:v>
                </c:pt>
                <c:pt idx="245">
                  <c:v>26.152251525054318</c:v>
                </c:pt>
                <c:pt idx="246">
                  <c:v>26.152251525054318</c:v>
                </c:pt>
                <c:pt idx="247">
                  <c:v>26.152251525054318</c:v>
                </c:pt>
                <c:pt idx="248">
                  <c:v>26.152251525054318</c:v>
                </c:pt>
                <c:pt idx="249">
                  <c:v>26.152251525054318</c:v>
                </c:pt>
                <c:pt idx="250">
                  <c:v>26.152251525054318</c:v>
                </c:pt>
                <c:pt idx="251">
                  <c:v>26.152251525054318</c:v>
                </c:pt>
                <c:pt idx="252">
                  <c:v>26.152251525054318</c:v>
                </c:pt>
                <c:pt idx="253">
                  <c:v>26.152251525054318</c:v>
                </c:pt>
                <c:pt idx="254">
                  <c:v>26.152251525054318</c:v>
                </c:pt>
                <c:pt idx="255">
                  <c:v>26.152251525054318</c:v>
                </c:pt>
                <c:pt idx="256">
                  <c:v>26.152251525054318</c:v>
                </c:pt>
                <c:pt idx="257">
                  <c:v>26.152251525054318</c:v>
                </c:pt>
                <c:pt idx="258">
                  <c:v>26.152251525054318</c:v>
                </c:pt>
                <c:pt idx="259">
                  <c:v>26.152251525054318</c:v>
                </c:pt>
                <c:pt idx="260">
                  <c:v>26.152251525054318</c:v>
                </c:pt>
                <c:pt idx="261">
                  <c:v>26.152251525054318</c:v>
                </c:pt>
                <c:pt idx="262">
                  <c:v>26.152251525054318</c:v>
                </c:pt>
                <c:pt idx="263">
                  <c:v>26.152251525054318</c:v>
                </c:pt>
              </c:numCache>
            </c:numRef>
          </c:val>
          <c:smooth val="0"/>
          <c:extLst>
            <c:ext xmlns:c16="http://schemas.microsoft.com/office/drawing/2014/chart" uri="{C3380CC4-5D6E-409C-BE32-E72D297353CC}">
              <c16:uniqueId val="{00000003-28D8-451F-A10D-83E829EA0897}"/>
            </c:ext>
          </c:extLst>
        </c:ser>
        <c:ser>
          <c:idx val="4"/>
          <c:order val="4"/>
          <c:tx>
            <c:strRef>
              <c:f>'[Laurus Labs_Q4FY25.xlsx]PE_Band'!$L$4</c:f>
              <c:strCache>
                <c:ptCount val="1"/>
                <c:pt idx="0">
                  <c:v>+2SD</c:v>
                </c:pt>
              </c:strCache>
            </c:strRef>
          </c:tx>
          <c:spPr>
            <a:ln w="19050">
              <a:solidFill>
                <a:schemeClr val="bg1">
                  <a:lumMod val="50000"/>
                </a:schemeClr>
              </a:solidFill>
            </a:ln>
          </c:spPr>
          <c:marker>
            <c:symbol val="none"/>
          </c:marker>
          <c:cat>
            <c:numRef>
              <c:f>'[Laurus Labs_Q4FY25.xlsx]PE_Band'!$B$5:$B$268</c:f>
              <c:numCache>
                <c:formatCode>d\-mmm\-yy</c:formatCode>
                <c:ptCount val="264"/>
                <c:pt idx="0">
                  <c:v>43945</c:v>
                </c:pt>
                <c:pt idx="1">
                  <c:v>43951</c:v>
                </c:pt>
                <c:pt idx="2">
                  <c:v>43959</c:v>
                </c:pt>
                <c:pt idx="3">
                  <c:v>43966</c:v>
                </c:pt>
                <c:pt idx="4">
                  <c:v>43973</c:v>
                </c:pt>
                <c:pt idx="5">
                  <c:v>43980</c:v>
                </c:pt>
                <c:pt idx="6">
                  <c:v>43987</c:v>
                </c:pt>
                <c:pt idx="7">
                  <c:v>43994</c:v>
                </c:pt>
                <c:pt idx="8">
                  <c:v>44001</c:v>
                </c:pt>
                <c:pt idx="9">
                  <c:v>44008</c:v>
                </c:pt>
                <c:pt idx="10">
                  <c:v>44015</c:v>
                </c:pt>
                <c:pt idx="11">
                  <c:v>44022</c:v>
                </c:pt>
                <c:pt idx="12">
                  <c:v>44029</c:v>
                </c:pt>
                <c:pt idx="13">
                  <c:v>44036</c:v>
                </c:pt>
                <c:pt idx="14">
                  <c:v>44043</c:v>
                </c:pt>
                <c:pt idx="15">
                  <c:v>44050</c:v>
                </c:pt>
                <c:pt idx="16">
                  <c:v>44057</c:v>
                </c:pt>
                <c:pt idx="17">
                  <c:v>44064</c:v>
                </c:pt>
                <c:pt idx="18">
                  <c:v>44071</c:v>
                </c:pt>
                <c:pt idx="19">
                  <c:v>44078</c:v>
                </c:pt>
                <c:pt idx="20">
                  <c:v>44085</c:v>
                </c:pt>
                <c:pt idx="21">
                  <c:v>44092</c:v>
                </c:pt>
                <c:pt idx="22">
                  <c:v>44099</c:v>
                </c:pt>
                <c:pt idx="23">
                  <c:v>44105</c:v>
                </c:pt>
                <c:pt idx="24">
                  <c:v>44113</c:v>
                </c:pt>
                <c:pt idx="25">
                  <c:v>44120</c:v>
                </c:pt>
                <c:pt idx="26">
                  <c:v>44127</c:v>
                </c:pt>
                <c:pt idx="27">
                  <c:v>44134</c:v>
                </c:pt>
                <c:pt idx="28">
                  <c:v>44141</c:v>
                </c:pt>
                <c:pt idx="29">
                  <c:v>44149</c:v>
                </c:pt>
                <c:pt idx="30">
                  <c:v>44155</c:v>
                </c:pt>
                <c:pt idx="31">
                  <c:v>44162</c:v>
                </c:pt>
                <c:pt idx="32">
                  <c:v>44169</c:v>
                </c:pt>
                <c:pt idx="33">
                  <c:v>44176</c:v>
                </c:pt>
                <c:pt idx="34">
                  <c:v>44183</c:v>
                </c:pt>
                <c:pt idx="35">
                  <c:v>44189</c:v>
                </c:pt>
                <c:pt idx="36">
                  <c:v>44196</c:v>
                </c:pt>
                <c:pt idx="37">
                  <c:v>44197</c:v>
                </c:pt>
                <c:pt idx="38">
                  <c:v>44204</c:v>
                </c:pt>
                <c:pt idx="39">
                  <c:v>44211</c:v>
                </c:pt>
                <c:pt idx="40">
                  <c:v>44218</c:v>
                </c:pt>
                <c:pt idx="41">
                  <c:v>44225</c:v>
                </c:pt>
                <c:pt idx="42">
                  <c:v>44232</c:v>
                </c:pt>
                <c:pt idx="43">
                  <c:v>44239</c:v>
                </c:pt>
                <c:pt idx="44">
                  <c:v>44246</c:v>
                </c:pt>
                <c:pt idx="45">
                  <c:v>44253</c:v>
                </c:pt>
                <c:pt idx="46">
                  <c:v>44260</c:v>
                </c:pt>
                <c:pt idx="47">
                  <c:v>44267</c:v>
                </c:pt>
                <c:pt idx="48">
                  <c:v>44274</c:v>
                </c:pt>
                <c:pt idx="49">
                  <c:v>44281</c:v>
                </c:pt>
                <c:pt idx="50">
                  <c:v>44287</c:v>
                </c:pt>
                <c:pt idx="51">
                  <c:v>44295</c:v>
                </c:pt>
                <c:pt idx="52">
                  <c:v>44302</c:v>
                </c:pt>
                <c:pt idx="53">
                  <c:v>44309</c:v>
                </c:pt>
                <c:pt idx="54">
                  <c:v>44316</c:v>
                </c:pt>
                <c:pt idx="55">
                  <c:v>44323</c:v>
                </c:pt>
                <c:pt idx="56">
                  <c:v>44330</c:v>
                </c:pt>
                <c:pt idx="57">
                  <c:v>44337</c:v>
                </c:pt>
                <c:pt idx="58">
                  <c:v>44344</c:v>
                </c:pt>
                <c:pt idx="59">
                  <c:v>44351</c:v>
                </c:pt>
                <c:pt idx="60">
                  <c:v>44358</c:v>
                </c:pt>
                <c:pt idx="61">
                  <c:v>44365</c:v>
                </c:pt>
                <c:pt idx="62">
                  <c:v>44372</c:v>
                </c:pt>
                <c:pt idx="63">
                  <c:v>44379</c:v>
                </c:pt>
                <c:pt idx="64">
                  <c:v>44386</c:v>
                </c:pt>
                <c:pt idx="65">
                  <c:v>44393</c:v>
                </c:pt>
                <c:pt idx="66">
                  <c:v>44400</c:v>
                </c:pt>
                <c:pt idx="67">
                  <c:v>44407</c:v>
                </c:pt>
                <c:pt idx="68">
                  <c:v>44414</c:v>
                </c:pt>
                <c:pt idx="69">
                  <c:v>44421</c:v>
                </c:pt>
                <c:pt idx="70">
                  <c:v>44428</c:v>
                </c:pt>
                <c:pt idx="71">
                  <c:v>44435</c:v>
                </c:pt>
                <c:pt idx="72">
                  <c:v>44442</c:v>
                </c:pt>
                <c:pt idx="73">
                  <c:v>44448</c:v>
                </c:pt>
                <c:pt idx="74">
                  <c:v>44456</c:v>
                </c:pt>
                <c:pt idx="75">
                  <c:v>44463</c:v>
                </c:pt>
                <c:pt idx="76">
                  <c:v>44470</c:v>
                </c:pt>
                <c:pt idx="77">
                  <c:v>44477</c:v>
                </c:pt>
                <c:pt idx="78">
                  <c:v>44483</c:v>
                </c:pt>
                <c:pt idx="79">
                  <c:v>44491</c:v>
                </c:pt>
                <c:pt idx="80">
                  <c:v>44498</c:v>
                </c:pt>
                <c:pt idx="81">
                  <c:v>44504</c:v>
                </c:pt>
                <c:pt idx="82">
                  <c:v>44512</c:v>
                </c:pt>
                <c:pt idx="83">
                  <c:v>44518</c:v>
                </c:pt>
                <c:pt idx="84">
                  <c:v>44526</c:v>
                </c:pt>
                <c:pt idx="85">
                  <c:v>44533</c:v>
                </c:pt>
                <c:pt idx="86">
                  <c:v>44540</c:v>
                </c:pt>
                <c:pt idx="87">
                  <c:v>44547</c:v>
                </c:pt>
                <c:pt idx="88">
                  <c:v>44554</c:v>
                </c:pt>
                <c:pt idx="89">
                  <c:v>44561</c:v>
                </c:pt>
                <c:pt idx="90">
                  <c:v>44568</c:v>
                </c:pt>
                <c:pt idx="91">
                  <c:v>44575</c:v>
                </c:pt>
                <c:pt idx="92">
                  <c:v>44582</c:v>
                </c:pt>
                <c:pt idx="93">
                  <c:v>44589</c:v>
                </c:pt>
                <c:pt idx="94">
                  <c:v>44596</c:v>
                </c:pt>
                <c:pt idx="95">
                  <c:v>44603</c:v>
                </c:pt>
                <c:pt idx="96">
                  <c:v>44610</c:v>
                </c:pt>
                <c:pt idx="97">
                  <c:v>44617</c:v>
                </c:pt>
                <c:pt idx="98">
                  <c:v>44624</c:v>
                </c:pt>
                <c:pt idx="99">
                  <c:v>44631</c:v>
                </c:pt>
                <c:pt idx="100">
                  <c:v>44637</c:v>
                </c:pt>
                <c:pt idx="101">
                  <c:v>44645</c:v>
                </c:pt>
                <c:pt idx="102">
                  <c:v>44652</c:v>
                </c:pt>
                <c:pt idx="103">
                  <c:v>44659</c:v>
                </c:pt>
                <c:pt idx="104">
                  <c:v>44664</c:v>
                </c:pt>
                <c:pt idx="105">
                  <c:v>44673</c:v>
                </c:pt>
                <c:pt idx="106">
                  <c:v>44680</c:v>
                </c:pt>
                <c:pt idx="107">
                  <c:v>44687</c:v>
                </c:pt>
                <c:pt idx="108">
                  <c:v>44694</c:v>
                </c:pt>
                <c:pt idx="109">
                  <c:v>44701</c:v>
                </c:pt>
                <c:pt idx="110">
                  <c:v>44708</c:v>
                </c:pt>
                <c:pt idx="111">
                  <c:v>44715</c:v>
                </c:pt>
                <c:pt idx="112">
                  <c:v>44722</c:v>
                </c:pt>
                <c:pt idx="113">
                  <c:v>44729</c:v>
                </c:pt>
                <c:pt idx="114">
                  <c:v>44736</c:v>
                </c:pt>
                <c:pt idx="115">
                  <c:v>44743</c:v>
                </c:pt>
                <c:pt idx="116">
                  <c:v>44750</c:v>
                </c:pt>
                <c:pt idx="117">
                  <c:v>44757</c:v>
                </c:pt>
                <c:pt idx="118">
                  <c:v>44764</c:v>
                </c:pt>
                <c:pt idx="119">
                  <c:v>44771</c:v>
                </c:pt>
                <c:pt idx="120">
                  <c:v>44778</c:v>
                </c:pt>
                <c:pt idx="121">
                  <c:v>44785</c:v>
                </c:pt>
                <c:pt idx="122">
                  <c:v>44792</c:v>
                </c:pt>
                <c:pt idx="123">
                  <c:v>44799</c:v>
                </c:pt>
                <c:pt idx="124">
                  <c:v>44806</c:v>
                </c:pt>
                <c:pt idx="125">
                  <c:v>44813</c:v>
                </c:pt>
                <c:pt idx="126">
                  <c:v>44820</c:v>
                </c:pt>
                <c:pt idx="127">
                  <c:v>44827</c:v>
                </c:pt>
                <c:pt idx="128">
                  <c:v>44832</c:v>
                </c:pt>
                <c:pt idx="129">
                  <c:v>44838</c:v>
                </c:pt>
                <c:pt idx="130">
                  <c:v>44845</c:v>
                </c:pt>
                <c:pt idx="131">
                  <c:v>44852</c:v>
                </c:pt>
                <c:pt idx="132">
                  <c:v>44858</c:v>
                </c:pt>
                <c:pt idx="133">
                  <c:v>44865</c:v>
                </c:pt>
                <c:pt idx="134">
                  <c:v>44872</c:v>
                </c:pt>
                <c:pt idx="135">
                  <c:v>44879</c:v>
                </c:pt>
                <c:pt idx="136">
                  <c:v>44886</c:v>
                </c:pt>
                <c:pt idx="137">
                  <c:v>44893</c:v>
                </c:pt>
                <c:pt idx="138">
                  <c:v>44900</c:v>
                </c:pt>
                <c:pt idx="139">
                  <c:v>44907</c:v>
                </c:pt>
                <c:pt idx="140">
                  <c:v>44914</c:v>
                </c:pt>
                <c:pt idx="141">
                  <c:v>44921</c:v>
                </c:pt>
                <c:pt idx="142">
                  <c:v>44928</c:v>
                </c:pt>
                <c:pt idx="143">
                  <c:v>44935</c:v>
                </c:pt>
                <c:pt idx="144">
                  <c:v>44942</c:v>
                </c:pt>
                <c:pt idx="145">
                  <c:v>44949</c:v>
                </c:pt>
                <c:pt idx="146">
                  <c:v>44956</c:v>
                </c:pt>
                <c:pt idx="147">
                  <c:v>44967</c:v>
                </c:pt>
                <c:pt idx="148">
                  <c:v>44974</c:v>
                </c:pt>
                <c:pt idx="149">
                  <c:v>44981</c:v>
                </c:pt>
                <c:pt idx="150">
                  <c:v>44988</c:v>
                </c:pt>
                <c:pt idx="151">
                  <c:v>44995</c:v>
                </c:pt>
                <c:pt idx="152">
                  <c:v>45002</c:v>
                </c:pt>
                <c:pt idx="153">
                  <c:v>45009</c:v>
                </c:pt>
                <c:pt idx="154">
                  <c:v>45016</c:v>
                </c:pt>
                <c:pt idx="155">
                  <c:v>45022</c:v>
                </c:pt>
                <c:pt idx="156">
                  <c:v>45029</c:v>
                </c:pt>
                <c:pt idx="157">
                  <c:v>45037</c:v>
                </c:pt>
                <c:pt idx="158">
                  <c:v>45043</c:v>
                </c:pt>
                <c:pt idx="159">
                  <c:v>45044</c:v>
                </c:pt>
                <c:pt idx="160">
                  <c:v>45051</c:v>
                </c:pt>
                <c:pt idx="161">
                  <c:v>45058</c:v>
                </c:pt>
                <c:pt idx="162">
                  <c:v>45065</c:v>
                </c:pt>
                <c:pt idx="163">
                  <c:v>45072</c:v>
                </c:pt>
                <c:pt idx="164">
                  <c:v>45079</c:v>
                </c:pt>
                <c:pt idx="165">
                  <c:v>45086</c:v>
                </c:pt>
                <c:pt idx="166">
                  <c:v>45093</c:v>
                </c:pt>
                <c:pt idx="167">
                  <c:v>45100</c:v>
                </c:pt>
                <c:pt idx="168">
                  <c:v>45107</c:v>
                </c:pt>
                <c:pt idx="169">
                  <c:v>45114</c:v>
                </c:pt>
                <c:pt idx="170">
                  <c:v>45121</c:v>
                </c:pt>
                <c:pt idx="171">
                  <c:v>45128</c:v>
                </c:pt>
                <c:pt idx="172">
                  <c:v>45134</c:v>
                </c:pt>
                <c:pt idx="173">
                  <c:v>45142</c:v>
                </c:pt>
                <c:pt idx="174">
                  <c:v>45149</c:v>
                </c:pt>
                <c:pt idx="175">
                  <c:v>45156</c:v>
                </c:pt>
                <c:pt idx="176">
                  <c:v>45163</c:v>
                </c:pt>
                <c:pt idx="177">
                  <c:v>45170</c:v>
                </c:pt>
                <c:pt idx="178">
                  <c:v>45177</c:v>
                </c:pt>
                <c:pt idx="179">
                  <c:v>45184</c:v>
                </c:pt>
                <c:pt idx="180">
                  <c:v>45191</c:v>
                </c:pt>
                <c:pt idx="181">
                  <c:v>45198</c:v>
                </c:pt>
                <c:pt idx="182">
                  <c:v>45205</c:v>
                </c:pt>
                <c:pt idx="183">
                  <c:v>45212</c:v>
                </c:pt>
                <c:pt idx="184">
                  <c:v>45219</c:v>
                </c:pt>
                <c:pt idx="185">
                  <c:v>45226</c:v>
                </c:pt>
                <c:pt idx="186">
                  <c:v>45233</c:v>
                </c:pt>
                <c:pt idx="187">
                  <c:v>45242</c:v>
                </c:pt>
                <c:pt idx="188">
                  <c:v>45247</c:v>
                </c:pt>
                <c:pt idx="189">
                  <c:v>45254</c:v>
                </c:pt>
                <c:pt idx="190">
                  <c:v>45261</c:v>
                </c:pt>
                <c:pt idx="191">
                  <c:v>45268</c:v>
                </c:pt>
                <c:pt idx="192">
                  <c:v>45275</c:v>
                </c:pt>
                <c:pt idx="193">
                  <c:v>45282</c:v>
                </c:pt>
                <c:pt idx="194">
                  <c:v>45289</c:v>
                </c:pt>
                <c:pt idx="195">
                  <c:v>45296</c:v>
                </c:pt>
                <c:pt idx="196">
                  <c:v>45303</c:v>
                </c:pt>
                <c:pt idx="197">
                  <c:v>45310</c:v>
                </c:pt>
                <c:pt idx="198">
                  <c:v>45315</c:v>
                </c:pt>
                <c:pt idx="199">
                  <c:v>45324</c:v>
                </c:pt>
                <c:pt idx="200">
                  <c:v>45331</c:v>
                </c:pt>
                <c:pt idx="201">
                  <c:v>45338</c:v>
                </c:pt>
                <c:pt idx="202">
                  <c:v>45345</c:v>
                </c:pt>
                <c:pt idx="203">
                  <c:v>45353</c:v>
                </c:pt>
                <c:pt idx="204">
                  <c:v>45358</c:v>
                </c:pt>
                <c:pt idx="205">
                  <c:v>45366</c:v>
                </c:pt>
                <c:pt idx="206">
                  <c:v>45373</c:v>
                </c:pt>
                <c:pt idx="207">
                  <c:v>45379</c:v>
                </c:pt>
                <c:pt idx="208">
                  <c:v>45387</c:v>
                </c:pt>
                <c:pt idx="209">
                  <c:v>45394</c:v>
                </c:pt>
                <c:pt idx="210">
                  <c:v>45401</c:v>
                </c:pt>
                <c:pt idx="211">
                  <c:v>45407</c:v>
                </c:pt>
                <c:pt idx="212">
                  <c:v>45414</c:v>
                </c:pt>
                <c:pt idx="213">
                  <c:v>45421</c:v>
                </c:pt>
                <c:pt idx="214">
                  <c:v>45428</c:v>
                </c:pt>
                <c:pt idx="215">
                  <c:v>45435</c:v>
                </c:pt>
                <c:pt idx="216">
                  <c:v>45442</c:v>
                </c:pt>
                <c:pt idx="217">
                  <c:v>45449</c:v>
                </c:pt>
                <c:pt idx="218">
                  <c:v>45456</c:v>
                </c:pt>
                <c:pt idx="219">
                  <c:v>45463</c:v>
                </c:pt>
                <c:pt idx="220">
                  <c:v>45470</c:v>
                </c:pt>
                <c:pt idx="221">
                  <c:v>45477</c:v>
                </c:pt>
                <c:pt idx="222">
                  <c:v>45484</c:v>
                </c:pt>
                <c:pt idx="223">
                  <c:v>45491</c:v>
                </c:pt>
                <c:pt idx="224">
                  <c:v>45498</c:v>
                </c:pt>
                <c:pt idx="225">
                  <c:v>45505</c:v>
                </c:pt>
                <c:pt idx="226">
                  <c:v>45512</c:v>
                </c:pt>
                <c:pt idx="227">
                  <c:v>45518</c:v>
                </c:pt>
                <c:pt idx="228">
                  <c:v>45525</c:v>
                </c:pt>
                <c:pt idx="229">
                  <c:v>45532</c:v>
                </c:pt>
                <c:pt idx="230">
                  <c:v>45539</c:v>
                </c:pt>
                <c:pt idx="231">
                  <c:v>45546</c:v>
                </c:pt>
                <c:pt idx="232">
                  <c:v>45553</c:v>
                </c:pt>
                <c:pt idx="233">
                  <c:v>45560</c:v>
                </c:pt>
                <c:pt idx="234">
                  <c:v>45568</c:v>
                </c:pt>
                <c:pt idx="235">
                  <c:v>45575</c:v>
                </c:pt>
                <c:pt idx="236">
                  <c:v>45582</c:v>
                </c:pt>
                <c:pt idx="237">
                  <c:v>45589</c:v>
                </c:pt>
                <c:pt idx="238">
                  <c:v>45596</c:v>
                </c:pt>
                <c:pt idx="239">
                  <c:v>45603</c:v>
                </c:pt>
                <c:pt idx="240">
                  <c:v>45610</c:v>
                </c:pt>
                <c:pt idx="241">
                  <c:v>45617</c:v>
                </c:pt>
                <c:pt idx="242">
                  <c:v>45624</c:v>
                </c:pt>
                <c:pt idx="243">
                  <c:v>45631</c:v>
                </c:pt>
                <c:pt idx="244">
                  <c:v>45638</c:v>
                </c:pt>
                <c:pt idx="245">
                  <c:v>45645</c:v>
                </c:pt>
                <c:pt idx="246">
                  <c:v>45652</c:v>
                </c:pt>
                <c:pt idx="247">
                  <c:v>45659</c:v>
                </c:pt>
                <c:pt idx="248">
                  <c:v>45666</c:v>
                </c:pt>
                <c:pt idx="249">
                  <c:v>45673</c:v>
                </c:pt>
                <c:pt idx="250">
                  <c:v>45681</c:v>
                </c:pt>
                <c:pt idx="251">
                  <c:v>45688</c:v>
                </c:pt>
                <c:pt idx="252">
                  <c:v>45695</c:v>
                </c:pt>
                <c:pt idx="253">
                  <c:v>45702</c:v>
                </c:pt>
                <c:pt idx="254">
                  <c:v>45709</c:v>
                </c:pt>
                <c:pt idx="255">
                  <c:v>45716</c:v>
                </c:pt>
                <c:pt idx="256">
                  <c:v>45723</c:v>
                </c:pt>
                <c:pt idx="257">
                  <c:v>45729</c:v>
                </c:pt>
                <c:pt idx="258">
                  <c:v>45736</c:v>
                </c:pt>
                <c:pt idx="259">
                  <c:v>45743</c:v>
                </c:pt>
                <c:pt idx="260">
                  <c:v>45750</c:v>
                </c:pt>
                <c:pt idx="261">
                  <c:v>45756</c:v>
                </c:pt>
                <c:pt idx="262">
                  <c:v>45763</c:v>
                </c:pt>
                <c:pt idx="263">
                  <c:v>45771</c:v>
                </c:pt>
              </c:numCache>
            </c:numRef>
          </c:cat>
          <c:val>
            <c:numRef>
              <c:f>'[Laurus Labs_Q4FY25.xlsx]PE_Band'!$L$5:$L$268</c:f>
              <c:numCache>
                <c:formatCode>0.0</c:formatCode>
                <c:ptCount val="264"/>
                <c:pt idx="0">
                  <c:v>95.34056830561569</c:v>
                </c:pt>
                <c:pt idx="1">
                  <c:v>95.34056830561569</c:v>
                </c:pt>
                <c:pt idx="2">
                  <c:v>95.34056830561569</c:v>
                </c:pt>
                <c:pt idx="3">
                  <c:v>95.34056830561569</c:v>
                </c:pt>
                <c:pt idx="4">
                  <c:v>95.34056830561569</c:v>
                </c:pt>
                <c:pt idx="5">
                  <c:v>95.34056830561569</c:v>
                </c:pt>
                <c:pt idx="6">
                  <c:v>95.34056830561569</c:v>
                </c:pt>
                <c:pt idx="7">
                  <c:v>95.34056830561569</c:v>
                </c:pt>
                <c:pt idx="8">
                  <c:v>95.34056830561569</c:v>
                </c:pt>
                <c:pt idx="9">
                  <c:v>95.34056830561569</c:v>
                </c:pt>
                <c:pt idx="10">
                  <c:v>95.34056830561569</c:v>
                </c:pt>
                <c:pt idx="11">
                  <c:v>95.34056830561569</c:v>
                </c:pt>
                <c:pt idx="12">
                  <c:v>95.34056830561569</c:v>
                </c:pt>
                <c:pt idx="13">
                  <c:v>95.34056830561569</c:v>
                </c:pt>
                <c:pt idx="14">
                  <c:v>95.34056830561569</c:v>
                </c:pt>
                <c:pt idx="15">
                  <c:v>95.34056830561569</c:v>
                </c:pt>
                <c:pt idx="16">
                  <c:v>95.34056830561569</c:v>
                </c:pt>
                <c:pt idx="17">
                  <c:v>95.34056830561569</c:v>
                </c:pt>
                <c:pt idx="18">
                  <c:v>95.34056830561569</c:v>
                </c:pt>
                <c:pt idx="19">
                  <c:v>95.34056830561569</c:v>
                </c:pt>
                <c:pt idx="20">
                  <c:v>95.34056830561569</c:v>
                </c:pt>
                <c:pt idx="21">
                  <c:v>95.34056830561569</c:v>
                </c:pt>
                <c:pt idx="22">
                  <c:v>95.34056830561569</c:v>
                </c:pt>
                <c:pt idx="23">
                  <c:v>95.34056830561569</c:v>
                </c:pt>
                <c:pt idx="24">
                  <c:v>95.34056830561569</c:v>
                </c:pt>
                <c:pt idx="25">
                  <c:v>95.34056830561569</c:v>
                </c:pt>
                <c:pt idx="26">
                  <c:v>95.34056830561569</c:v>
                </c:pt>
                <c:pt idx="27">
                  <c:v>95.34056830561569</c:v>
                </c:pt>
                <c:pt idx="28">
                  <c:v>95.34056830561569</c:v>
                </c:pt>
                <c:pt idx="29">
                  <c:v>95.34056830561569</c:v>
                </c:pt>
                <c:pt idx="30">
                  <c:v>95.34056830561569</c:v>
                </c:pt>
                <c:pt idx="31">
                  <c:v>95.34056830561569</c:v>
                </c:pt>
                <c:pt idx="32">
                  <c:v>95.34056830561569</c:v>
                </c:pt>
                <c:pt idx="33">
                  <c:v>95.34056830561569</c:v>
                </c:pt>
                <c:pt idx="34">
                  <c:v>95.34056830561569</c:v>
                </c:pt>
                <c:pt idx="35">
                  <c:v>95.34056830561569</c:v>
                </c:pt>
                <c:pt idx="36">
                  <c:v>95.34056830561569</c:v>
                </c:pt>
                <c:pt idx="37">
                  <c:v>95.34056830561569</c:v>
                </c:pt>
                <c:pt idx="38">
                  <c:v>95.34056830561569</c:v>
                </c:pt>
                <c:pt idx="39">
                  <c:v>95.34056830561569</c:v>
                </c:pt>
                <c:pt idx="40">
                  <c:v>95.34056830561569</c:v>
                </c:pt>
                <c:pt idx="41">
                  <c:v>95.34056830561569</c:v>
                </c:pt>
                <c:pt idx="42">
                  <c:v>95.34056830561569</c:v>
                </c:pt>
                <c:pt idx="43">
                  <c:v>95.34056830561569</c:v>
                </c:pt>
                <c:pt idx="44">
                  <c:v>95.34056830561569</c:v>
                </c:pt>
                <c:pt idx="45">
                  <c:v>95.34056830561569</c:v>
                </c:pt>
                <c:pt idx="46">
                  <c:v>95.34056830561569</c:v>
                </c:pt>
                <c:pt idx="47">
                  <c:v>95.34056830561569</c:v>
                </c:pt>
                <c:pt idx="48">
                  <c:v>95.34056830561569</c:v>
                </c:pt>
                <c:pt idx="49">
                  <c:v>95.34056830561569</c:v>
                </c:pt>
                <c:pt idx="50">
                  <c:v>95.34056830561569</c:v>
                </c:pt>
                <c:pt idx="51">
                  <c:v>95.34056830561569</c:v>
                </c:pt>
                <c:pt idx="52">
                  <c:v>95.34056830561569</c:v>
                </c:pt>
                <c:pt idx="53">
                  <c:v>95.34056830561569</c:v>
                </c:pt>
                <c:pt idx="54">
                  <c:v>95.34056830561569</c:v>
                </c:pt>
                <c:pt idx="55">
                  <c:v>95.34056830561569</c:v>
                </c:pt>
                <c:pt idx="56">
                  <c:v>95.34056830561569</c:v>
                </c:pt>
                <c:pt idx="57">
                  <c:v>95.34056830561569</c:v>
                </c:pt>
                <c:pt idx="58">
                  <c:v>95.34056830561569</c:v>
                </c:pt>
                <c:pt idx="59">
                  <c:v>95.34056830561569</c:v>
                </c:pt>
                <c:pt idx="60">
                  <c:v>95.34056830561569</c:v>
                </c:pt>
                <c:pt idx="61">
                  <c:v>95.34056830561569</c:v>
                </c:pt>
                <c:pt idx="62">
                  <c:v>95.34056830561569</c:v>
                </c:pt>
                <c:pt idx="63">
                  <c:v>95.34056830561569</c:v>
                </c:pt>
                <c:pt idx="64">
                  <c:v>95.34056830561569</c:v>
                </c:pt>
                <c:pt idx="65">
                  <c:v>95.34056830561569</c:v>
                </c:pt>
                <c:pt idx="66">
                  <c:v>95.34056830561569</c:v>
                </c:pt>
                <c:pt idx="67">
                  <c:v>95.34056830561569</c:v>
                </c:pt>
                <c:pt idx="68">
                  <c:v>95.34056830561569</c:v>
                </c:pt>
                <c:pt idx="69">
                  <c:v>95.34056830561569</c:v>
                </c:pt>
                <c:pt idx="70">
                  <c:v>95.34056830561569</c:v>
                </c:pt>
                <c:pt idx="71">
                  <c:v>95.34056830561569</c:v>
                </c:pt>
                <c:pt idx="72">
                  <c:v>95.34056830561569</c:v>
                </c:pt>
                <c:pt idx="73">
                  <c:v>95.34056830561569</c:v>
                </c:pt>
                <c:pt idx="74">
                  <c:v>95.34056830561569</c:v>
                </c:pt>
                <c:pt idx="75">
                  <c:v>95.34056830561569</c:v>
                </c:pt>
                <c:pt idx="76">
                  <c:v>95.34056830561569</c:v>
                </c:pt>
                <c:pt idx="77">
                  <c:v>95.34056830561569</c:v>
                </c:pt>
                <c:pt idx="78">
                  <c:v>95.34056830561569</c:v>
                </c:pt>
                <c:pt idx="79">
                  <c:v>95.34056830561569</c:v>
                </c:pt>
                <c:pt idx="80">
                  <c:v>95.34056830561569</c:v>
                </c:pt>
                <c:pt idx="81">
                  <c:v>95.34056830561569</c:v>
                </c:pt>
                <c:pt idx="82">
                  <c:v>95.34056830561569</c:v>
                </c:pt>
                <c:pt idx="83">
                  <c:v>95.34056830561569</c:v>
                </c:pt>
                <c:pt idx="84">
                  <c:v>95.34056830561569</c:v>
                </c:pt>
                <c:pt idx="85">
                  <c:v>95.34056830561569</c:v>
                </c:pt>
                <c:pt idx="86">
                  <c:v>95.34056830561569</c:v>
                </c:pt>
                <c:pt idx="87">
                  <c:v>95.34056830561569</c:v>
                </c:pt>
                <c:pt idx="88">
                  <c:v>95.34056830561569</c:v>
                </c:pt>
                <c:pt idx="89">
                  <c:v>95.34056830561569</c:v>
                </c:pt>
                <c:pt idx="90">
                  <c:v>95.34056830561569</c:v>
                </c:pt>
                <c:pt idx="91">
                  <c:v>95.34056830561569</c:v>
                </c:pt>
                <c:pt idx="92">
                  <c:v>95.34056830561569</c:v>
                </c:pt>
                <c:pt idx="93">
                  <c:v>95.34056830561569</c:v>
                </c:pt>
                <c:pt idx="94">
                  <c:v>95.34056830561569</c:v>
                </c:pt>
                <c:pt idx="95">
                  <c:v>95.34056830561569</c:v>
                </c:pt>
                <c:pt idx="96">
                  <c:v>95.34056830561569</c:v>
                </c:pt>
                <c:pt idx="97">
                  <c:v>95.34056830561569</c:v>
                </c:pt>
                <c:pt idx="98">
                  <c:v>95.34056830561569</c:v>
                </c:pt>
                <c:pt idx="99">
                  <c:v>95.34056830561569</c:v>
                </c:pt>
                <c:pt idx="100">
                  <c:v>95.34056830561569</c:v>
                </c:pt>
                <c:pt idx="101">
                  <c:v>95.34056830561569</c:v>
                </c:pt>
                <c:pt idx="102">
                  <c:v>95.34056830561569</c:v>
                </c:pt>
                <c:pt idx="103">
                  <c:v>95.34056830561569</c:v>
                </c:pt>
                <c:pt idx="104">
                  <c:v>95.34056830561569</c:v>
                </c:pt>
                <c:pt idx="105">
                  <c:v>95.34056830561569</c:v>
                </c:pt>
                <c:pt idx="106">
                  <c:v>95.34056830561569</c:v>
                </c:pt>
                <c:pt idx="107">
                  <c:v>95.34056830561569</c:v>
                </c:pt>
                <c:pt idx="108">
                  <c:v>95.34056830561569</c:v>
                </c:pt>
                <c:pt idx="109">
                  <c:v>95.34056830561569</c:v>
                </c:pt>
                <c:pt idx="110">
                  <c:v>95.34056830561569</c:v>
                </c:pt>
                <c:pt idx="111">
                  <c:v>95.34056830561569</c:v>
                </c:pt>
                <c:pt idx="112">
                  <c:v>95.34056830561569</c:v>
                </c:pt>
                <c:pt idx="113">
                  <c:v>95.34056830561569</c:v>
                </c:pt>
                <c:pt idx="114">
                  <c:v>95.34056830561569</c:v>
                </c:pt>
                <c:pt idx="115">
                  <c:v>95.34056830561569</c:v>
                </c:pt>
                <c:pt idx="116">
                  <c:v>95.34056830561569</c:v>
                </c:pt>
                <c:pt idx="117">
                  <c:v>95.34056830561569</c:v>
                </c:pt>
                <c:pt idx="118">
                  <c:v>95.34056830561569</c:v>
                </c:pt>
                <c:pt idx="119">
                  <c:v>95.34056830561569</c:v>
                </c:pt>
                <c:pt idx="120">
                  <c:v>95.34056830561569</c:v>
                </c:pt>
                <c:pt idx="121">
                  <c:v>95.34056830561569</c:v>
                </c:pt>
                <c:pt idx="122">
                  <c:v>95.34056830561569</c:v>
                </c:pt>
                <c:pt idx="123">
                  <c:v>95.34056830561569</c:v>
                </c:pt>
                <c:pt idx="124">
                  <c:v>95.34056830561569</c:v>
                </c:pt>
                <c:pt idx="125">
                  <c:v>95.34056830561569</c:v>
                </c:pt>
                <c:pt idx="126">
                  <c:v>95.34056830561569</c:v>
                </c:pt>
                <c:pt idx="127">
                  <c:v>95.34056830561569</c:v>
                </c:pt>
                <c:pt idx="128">
                  <c:v>95.34056830561569</c:v>
                </c:pt>
                <c:pt idx="129">
                  <c:v>95.34056830561569</c:v>
                </c:pt>
                <c:pt idx="130">
                  <c:v>95.34056830561569</c:v>
                </c:pt>
                <c:pt idx="131">
                  <c:v>95.34056830561569</c:v>
                </c:pt>
                <c:pt idx="132">
                  <c:v>95.34056830561569</c:v>
                </c:pt>
                <c:pt idx="133">
                  <c:v>95.34056830561569</c:v>
                </c:pt>
                <c:pt idx="134">
                  <c:v>95.34056830561569</c:v>
                </c:pt>
                <c:pt idx="135">
                  <c:v>95.34056830561569</c:v>
                </c:pt>
                <c:pt idx="136">
                  <c:v>95.34056830561569</c:v>
                </c:pt>
                <c:pt idx="137">
                  <c:v>95.34056830561569</c:v>
                </c:pt>
                <c:pt idx="138">
                  <c:v>95.34056830561569</c:v>
                </c:pt>
                <c:pt idx="139">
                  <c:v>95.34056830561569</c:v>
                </c:pt>
                <c:pt idx="140">
                  <c:v>95.34056830561569</c:v>
                </c:pt>
                <c:pt idx="141">
                  <c:v>95.34056830561569</c:v>
                </c:pt>
                <c:pt idx="142">
                  <c:v>95.34056830561569</c:v>
                </c:pt>
                <c:pt idx="143">
                  <c:v>95.34056830561569</c:v>
                </c:pt>
                <c:pt idx="144">
                  <c:v>95.34056830561569</c:v>
                </c:pt>
                <c:pt idx="145">
                  <c:v>95.34056830561569</c:v>
                </c:pt>
                <c:pt idx="146">
                  <c:v>95.34056830561569</c:v>
                </c:pt>
                <c:pt idx="147">
                  <c:v>95.34056830561569</c:v>
                </c:pt>
                <c:pt idx="148">
                  <c:v>95.34056830561569</c:v>
                </c:pt>
                <c:pt idx="149">
                  <c:v>95.34056830561569</c:v>
                </c:pt>
                <c:pt idx="150">
                  <c:v>95.34056830561569</c:v>
                </c:pt>
                <c:pt idx="151">
                  <c:v>95.34056830561569</c:v>
                </c:pt>
                <c:pt idx="152">
                  <c:v>95.34056830561569</c:v>
                </c:pt>
                <c:pt idx="153">
                  <c:v>95.34056830561569</c:v>
                </c:pt>
                <c:pt idx="154">
                  <c:v>95.34056830561569</c:v>
                </c:pt>
                <c:pt idx="155">
                  <c:v>95.34056830561569</c:v>
                </c:pt>
                <c:pt idx="156">
                  <c:v>95.34056830561569</c:v>
                </c:pt>
                <c:pt idx="157">
                  <c:v>95.34056830561569</c:v>
                </c:pt>
                <c:pt idx="158">
                  <c:v>95.34056830561569</c:v>
                </c:pt>
                <c:pt idx="159">
                  <c:v>95.34056830561569</c:v>
                </c:pt>
                <c:pt idx="160">
                  <c:v>95.34056830561569</c:v>
                </c:pt>
                <c:pt idx="161">
                  <c:v>95.34056830561569</c:v>
                </c:pt>
                <c:pt idx="162">
                  <c:v>95.34056830561569</c:v>
                </c:pt>
                <c:pt idx="163">
                  <c:v>95.34056830561569</c:v>
                </c:pt>
                <c:pt idx="164">
                  <c:v>95.34056830561569</c:v>
                </c:pt>
                <c:pt idx="165">
                  <c:v>95.34056830561569</c:v>
                </c:pt>
                <c:pt idx="166">
                  <c:v>95.34056830561569</c:v>
                </c:pt>
                <c:pt idx="167">
                  <c:v>95.34056830561569</c:v>
                </c:pt>
                <c:pt idx="168">
                  <c:v>95.34056830561569</c:v>
                </c:pt>
                <c:pt idx="169">
                  <c:v>95.34056830561569</c:v>
                </c:pt>
                <c:pt idx="170">
                  <c:v>95.34056830561569</c:v>
                </c:pt>
                <c:pt idx="171">
                  <c:v>95.34056830561569</c:v>
                </c:pt>
                <c:pt idx="172">
                  <c:v>95.34056830561569</c:v>
                </c:pt>
                <c:pt idx="173">
                  <c:v>95.34056830561569</c:v>
                </c:pt>
                <c:pt idx="174">
                  <c:v>95.34056830561569</c:v>
                </c:pt>
                <c:pt idx="175">
                  <c:v>95.34056830561569</c:v>
                </c:pt>
                <c:pt idx="176">
                  <c:v>95.34056830561569</c:v>
                </c:pt>
                <c:pt idx="177">
                  <c:v>95.34056830561569</c:v>
                </c:pt>
                <c:pt idx="178">
                  <c:v>95.34056830561569</c:v>
                </c:pt>
                <c:pt idx="179">
                  <c:v>95.34056830561569</c:v>
                </c:pt>
                <c:pt idx="180">
                  <c:v>95.34056830561569</c:v>
                </c:pt>
                <c:pt idx="181">
                  <c:v>95.34056830561569</c:v>
                </c:pt>
                <c:pt idx="182">
                  <c:v>95.34056830561569</c:v>
                </c:pt>
                <c:pt idx="183">
                  <c:v>95.34056830561569</c:v>
                </c:pt>
                <c:pt idx="184">
                  <c:v>95.34056830561569</c:v>
                </c:pt>
                <c:pt idx="185">
                  <c:v>95.34056830561569</c:v>
                </c:pt>
                <c:pt idx="186">
                  <c:v>95.34056830561569</c:v>
                </c:pt>
                <c:pt idx="187">
                  <c:v>95.34056830561569</c:v>
                </c:pt>
                <c:pt idx="188">
                  <c:v>95.34056830561569</c:v>
                </c:pt>
                <c:pt idx="189">
                  <c:v>95.34056830561569</c:v>
                </c:pt>
                <c:pt idx="190">
                  <c:v>95.34056830561569</c:v>
                </c:pt>
                <c:pt idx="191">
                  <c:v>95.34056830561569</c:v>
                </c:pt>
                <c:pt idx="192">
                  <c:v>95.34056830561569</c:v>
                </c:pt>
                <c:pt idx="193">
                  <c:v>95.34056830561569</c:v>
                </c:pt>
                <c:pt idx="194">
                  <c:v>95.34056830561569</c:v>
                </c:pt>
                <c:pt idx="195">
                  <c:v>95.34056830561569</c:v>
                </c:pt>
                <c:pt idx="196">
                  <c:v>95.34056830561569</c:v>
                </c:pt>
                <c:pt idx="197">
                  <c:v>95.34056830561569</c:v>
                </c:pt>
                <c:pt idx="198">
                  <c:v>95.34056830561569</c:v>
                </c:pt>
                <c:pt idx="199">
                  <c:v>95.34056830561569</c:v>
                </c:pt>
                <c:pt idx="200">
                  <c:v>95.34056830561569</c:v>
                </c:pt>
                <c:pt idx="201">
                  <c:v>95.34056830561569</c:v>
                </c:pt>
                <c:pt idx="202">
                  <c:v>95.34056830561569</c:v>
                </c:pt>
                <c:pt idx="203">
                  <c:v>95.34056830561569</c:v>
                </c:pt>
                <c:pt idx="204">
                  <c:v>95.34056830561569</c:v>
                </c:pt>
                <c:pt idx="205">
                  <c:v>95.34056830561569</c:v>
                </c:pt>
                <c:pt idx="206">
                  <c:v>95.34056830561569</c:v>
                </c:pt>
                <c:pt idx="207">
                  <c:v>95.34056830561569</c:v>
                </c:pt>
                <c:pt idx="208">
                  <c:v>95.34056830561569</c:v>
                </c:pt>
                <c:pt idx="209">
                  <c:v>95.34056830561569</c:v>
                </c:pt>
                <c:pt idx="210">
                  <c:v>95.34056830561569</c:v>
                </c:pt>
                <c:pt idx="211">
                  <c:v>95.34056830561569</c:v>
                </c:pt>
                <c:pt idx="212">
                  <c:v>95.34056830561569</c:v>
                </c:pt>
                <c:pt idx="213">
                  <c:v>95.34056830561569</c:v>
                </c:pt>
                <c:pt idx="214">
                  <c:v>95.34056830561569</c:v>
                </c:pt>
                <c:pt idx="215">
                  <c:v>95.34056830561569</c:v>
                </c:pt>
                <c:pt idx="216">
                  <c:v>95.34056830561569</c:v>
                </c:pt>
                <c:pt idx="217">
                  <c:v>95.34056830561569</c:v>
                </c:pt>
                <c:pt idx="218">
                  <c:v>95.34056830561569</c:v>
                </c:pt>
                <c:pt idx="219">
                  <c:v>95.34056830561569</c:v>
                </c:pt>
                <c:pt idx="220">
                  <c:v>95.34056830561569</c:v>
                </c:pt>
                <c:pt idx="221">
                  <c:v>95.34056830561569</c:v>
                </c:pt>
                <c:pt idx="222">
                  <c:v>95.34056830561569</c:v>
                </c:pt>
                <c:pt idx="223">
                  <c:v>95.34056830561569</c:v>
                </c:pt>
                <c:pt idx="224">
                  <c:v>95.34056830561569</c:v>
                </c:pt>
                <c:pt idx="225">
                  <c:v>95.34056830561569</c:v>
                </c:pt>
                <c:pt idx="226">
                  <c:v>95.34056830561569</c:v>
                </c:pt>
                <c:pt idx="227">
                  <c:v>95.34056830561569</c:v>
                </c:pt>
                <c:pt idx="228">
                  <c:v>95.34056830561569</c:v>
                </c:pt>
                <c:pt idx="229">
                  <c:v>95.34056830561569</c:v>
                </c:pt>
                <c:pt idx="230">
                  <c:v>95.34056830561569</c:v>
                </c:pt>
                <c:pt idx="231">
                  <c:v>95.34056830561569</c:v>
                </c:pt>
                <c:pt idx="232">
                  <c:v>95.34056830561569</c:v>
                </c:pt>
                <c:pt idx="233">
                  <c:v>95.34056830561569</c:v>
                </c:pt>
                <c:pt idx="234">
                  <c:v>95.34056830561569</c:v>
                </c:pt>
                <c:pt idx="235">
                  <c:v>95.34056830561569</c:v>
                </c:pt>
                <c:pt idx="236">
                  <c:v>95.34056830561569</c:v>
                </c:pt>
                <c:pt idx="237">
                  <c:v>95.34056830561569</c:v>
                </c:pt>
                <c:pt idx="238">
                  <c:v>95.34056830561569</c:v>
                </c:pt>
                <c:pt idx="239">
                  <c:v>95.34056830561569</c:v>
                </c:pt>
                <c:pt idx="240">
                  <c:v>95.34056830561569</c:v>
                </c:pt>
                <c:pt idx="241">
                  <c:v>95.34056830561569</c:v>
                </c:pt>
                <c:pt idx="242">
                  <c:v>95.34056830561569</c:v>
                </c:pt>
                <c:pt idx="243">
                  <c:v>95.34056830561569</c:v>
                </c:pt>
                <c:pt idx="244">
                  <c:v>95.34056830561569</c:v>
                </c:pt>
                <c:pt idx="245">
                  <c:v>95.34056830561569</c:v>
                </c:pt>
                <c:pt idx="246">
                  <c:v>95.34056830561569</c:v>
                </c:pt>
                <c:pt idx="247">
                  <c:v>95.34056830561569</c:v>
                </c:pt>
                <c:pt idx="248">
                  <c:v>95.34056830561569</c:v>
                </c:pt>
                <c:pt idx="249">
                  <c:v>95.34056830561569</c:v>
                </c:pt>
                <c:pt idx="250">
                  <c:v>95.34056830561569</c:v>
                </c:pt>
                <c:pt idx="251">
                  <c:v>95.34056830561569</c:v>
                </c:pt>
                <c:pt idx="252">
                  <c:v>95.34056830561569</c:v>
                </c:pt>
                <c:pt idx="253">
                  <c:v>95.34056830561569</c:v>
                </c:pt>
                <c:pt idx="254">
                  <c:v>95.34056830561569</c:v>
                </c:pt>
                <c:pt idx="255">
                  <c:v>95.34056830561569</c:v>
                </c:pt>
                <c:pt idx="256">
                  <c:v>95.34056830561569</c:v>
                </c:pt>
                <c:pt idx="257">
                  <c:v>95.34056830561569</c:v>
                </c:pt>
                <c:pt idx="258">
                  <c:v>95.34056830561569</c:v>
                </c:pt>
                <c:pt idx="259">
                  <c:v>95.34056830561569</c:v>
                </c:pt>
                <c:pt idx="260">
                  <c:v>95.34056830561569</c:v>
                </c:pt>
                <c:pt idx="261">
                  <c:v>95.34056830561569</c:v>
                </c:pt>
                <c:pt idx="262">
                  <c:v>95.34056830561569</c:v>
                </c:pt>
                <c:pt idx="263">
                  <c:v>95.34056830561569</c:v>
                </c:pt>
              </c:numCache>
            </c:numRef>
          </c:val>
          <c:smooth val="0"/>
          <c:extLst>
            <c:ext xmlns:c16="http://schemas.microsoft.com/office/drawing/2014/chart" uri="{C3380CC4-5D6E-409C-BE32-E72D297353CC}">
              <c16:uniqueId val="{00000004-28D8-451F-A10D-83E829EA0897}"/>
            </c:ext>
          </c:extLst>
        </c:ser>
        <c:dLbls>
          <c:showLegendKey val="0"/>
          <c:showVal val="0"/>
          <c:showCatName val="0"/>
          <c:showSerName val="0"/>
          <c:showPercent val="0"/>
          <c:showBubbleSize val="0"/>
        </c:dLbls>
        <c:smooth val="0"/>
        <c:axId val="217672320"/>
        <c:axId val="217678208"/>
      </c:lineChart>
      <c:dateAx>
        <c:axId val="217672320"/>
        <c:scaling>
          <c:orientation val="minMax"/>
        </c:scaling>
        <c:delete val="0"/>
        <c:axPos val="b"/>
        <c:numFmt formatCode="mmm\-yy" sourceLinked="0"/>
        <c:majorTickMark val="out"/>
        <c:minorTickMark val="none"/>
        <c:tickLblPos val="nextTo"/>
        <c:spPr>
          <a:ln w="9525">
            <a:solidFill>
              <a:schemeClr val="tx1"/>
            </a:solidFill>
          </a:ln>
        </c:spPr>
        <c:txPr>
          <a:bodyPr rot="0" vert="horz"/>
          <a:lstStyle/>
          <a:p>
            <a:pPr>
              <a:defRPr/>
            </a:pPr>
            <a:endParaRPr lang="en-US"/>
          </a:p>
        </c:txPr>
        <c:crossAx val="217678208"/>
        <c:crosses val="autoZero"/>
        <c:auto val="1"/>
        <c:lblOffset val="100"/>
        <c:baseTimeUnit val="days"/>
        <c:majorUnit val="1"/>
        <c:majorTimeUnit val="years"/>
        <c:minorUnit val="1"/>
        <c:minorTimeUnit val="months"/>
      </c:dateAx>
      <c:valAx>
        <c:axId val="217678208"/>
        <c:scaling>
          <c:orientation val="minMax"/>
        </c:scaling>
        <c:delete val="0"/>
        <c:axPos val="l"/>
        <c:numFmt formatCode="0" sourceLinked="0"/>
        <c:majorTickMark val="out"/>
        <c:minorTickMark val="none"/>
        <c:tickLblPos val="nextTo"/>
        <c:spPr>
          <a:ln w="9525">
            <a:solidFill>
              <a:schemeClr val="tx1"/>
            </a:solidFill>
          </a:ln>
        </c:spPr>
        <c:crossAx val="217672320"/>
        <c:crosses val="autoZero"/>
        <c:crossBetween val="between"/>
      </c:valAx>
    </c:plotArea>
    <c:legend>
      <c:legendPos val="b"/>
      <c:layout>
        <c:manualLayout>
          <c:xMode val="edge"/>
          <c:yMode val="edge"/>
          <c:x val="3.9048942411610298E-2"/>
          <c:y val="0.72899281068127353"/>
          <c:w val="0.93015772409253816"/>
          <c:h val="0.27100718931872642"/>
        </c:manualLayout>
      </c:layout>
      <c:overlay val="0"/>
    </c:legend>
    <c:plotVisOnly val="1"/>
    <c:dispBlanksAs val="gap"/>
    <c:showDLblsOverMax val="0"/>
  </c:chart>
  <c:spPr>
    <a:ln>
      <a:solidFill>
        <a:schemeClr val="accent4"/>
      </a:solidFill>
    </a:ln>
  </c:spPr>
  <c:txPr>
    <a:bodyPr/>
    <a:lstStyle/>
    <a:p>
      <a:pPr>
        <a:defRPr sz="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675076729979117E-2"/>
          <c:y val="4.6548124292089141E-2"/>
          <c:w val="0.864690542645422"/>
          <c:h val="0.78813404081305194"/>
        </c:manualLayout>
      </c:layout>
      <c:lineChart>
        <c:grouping val="standard"/>
        <c:varyColors val="0"/>
        <c:ser>
          <c:idx val="0"/>
          <c:order val="0"/>
          <c:tx>
            <c:strRef>
              <c:f>[Rebased_Data.xlsx]Laurus!$B$2</c:f>
              <c:strCache>
                <c:ptCount val="1"/>
                <c:pt idx="0">
                  <c:v>Laurus</c:v>
                </c:pt>
              </c:strCache>
            </c:strRef>
          </c:tx>
          <c:spPr>
            <a:ln w="12700" cap="rnd">
              <a:solidFill>
                <a:srgbClr val="FFC000"/>
              </a:solidFill>
              <a:round/>
            </a:ln>
            <a:effectLst/>
          </c:spPr>
          <c:marker>
            <c:symbol val="none"/>
          </c:marker>
          <c:dPt>
            <c:idx val="218"/>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1-87B3-4436-B1AA-C77884E78B93}"/>
              </c:ext>
            </c:extLst>
          </c:dPt>
          <c:dPt>
            <c:idx val="316"/>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2-87B3-4436-B1AA-C77884E78B93}"/>
              </c:ext>
            </c:extLst>
          </c:dPt>
          <c:dPt>
            <c:idx val="380"/>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3-87B3-4436-B1AA-C77884E78B93}"/>
              </c:ext>
            </c:extLst>
          </c:dPt>
          <c:dPt>
            <c:idx val="445"/>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5-87B3-4436-B1AA-C77884E78B93}"/>
              </c:ext>
            </c:extLst>
          </c:dPt>
          <c:dPt>
            <c:idx val="494"/>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6-87B3-4436-B1AA-C77884E78B93}"/>
              </c:ext>
            </c:extLst>
          </c:dPt>
          <c:dPt>
            <c:idx val="564"/>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7-87B3-4436-B1AA-C77884E78B93}"/>
              </c:ext>
            </c:extLst>
          </c:dPt>
          <c:dPt>
            <c:idx val="633"/>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8-87B3-4436-B1AA-C77884E78B93}"/>
              </c:ext>
            </c:extLst>
          </c:dPt>
          <c:dPt>
            <c:idx val="686"/>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4-87B3-4436-B1AA-C77884E78B93}"/>
              </c:ext>
            </c:extLst>
          </c:dPt>
          <c:dPt>
            <c:idx val="740"/>
            <c:marker>
              <c:symbol val="triangle"/>
              <c:size val="6"/>
              <c:spPr>
                <a:solidFill>
                  <a:sysClr val="windowText" lastClr="000000"/>
                </a:solidFill>
                <a:ln>
                  <a:solidFill>
                    <a:sysClr val="windowText" lastClr="000000"/>
                  </a:solidFill>
                </a:ln>
              </c:spPr>
            </c:marker>
            <c:bubble3D val="0"/>
            <c:extLst>
              <c:ext xmlns:c16="http://schemas.microsoft.com/office/drawing/2014/chart" uri="{C3380CC4-5D6E-409C-BE32-E72D297353CC}">
                <c16:uniqueId val="{00000000-87B3-4436-B1AA-C77884E78B93}"/>
              </c:ext>
            </c:extLst>
          </c:dPt>
          <c:cat>
            <c:numRef>
              <c:f>[Rebased_Data.xlsx]Laurus!$A$3:$A$745</c:f>
              <c:numCache>
                <c:formatCode>d\-mmm\-yy</c:formatCode>
                <c:ptCount val="743"/>
                <c:pt idx="0">
                  <c:v>44675</c:v>
                </c:pt>
                <c:pt idx="1">
                  <c:v>44677</c:v>
                </c:pt>
                <c:pt idx="2">
                  <c:v>44678</c:v>
                </c:pt>
                <c:pt idx="3">
                  <c:v>44679</c:v>
                </c:pt>
                <c:pt idx="4">
                  <c:v>44680</c:v>
                </c:pt>
                <c:pt idx="5">
                  <c:v>44683</c:v>
                </c:pt>
                <c:pt idx="6">
                  <c:v>44685</c:v>
                </c:pt>
                <c:pt idx="7">
                  <c:v>44686</c:v>
                </c:pt>
                <c:pt idx="8">
                  <c:v>44687</c:v>
                </c:pt>
                <c:pt idx="9">
                  <c:v>44690</c:v>
                </c:pt>
                <c:pt idx="10">
                  <c:v>44691</c:v>
                </c:pt>
                <c:pt idx="11">
                  <c:v>44692</c:v>
                </c:pt>
                <c:pt idx="12">
                  <c:v>44693</c:v>
                </c:pt>
                <c:pt idx="13">
                  <c:v>44694</c:v>
                </c:pt>
                <c:pt idx="14">
                  <c:v>44697</c:v>
                </c:pt>
                <c:pt idx="15">
                  <c:v>44698</c:v>
                </c:pt>
                <c:pt idx="16">
                  <c:v>44699</c:v>
                </c:pt>
                <c:pt idx="17">
                  <c:v>44700</c:v>
                </c:pt>
                <c:pt idx="18">
                  <c:v>44701</c:v>
                </c:pt>
                <c:pt idx="19">
                  <c:v>44704</c:v>
                </c:pt>
                <c:pt idx="20">
                  <c:v>44705</c:v>
                </c:pt>
                <c:pt idx="21">
                  <c:v>44706</c:v>
                </c:pt>
                <c:pt idx="22">
                  <c:v>44707</c:v>
                </c:pt>
                <c:pt idx="23">
                  <c:v>44708</c:v>
                </c:pt>
                <c:pt idx="24">
                  <c:v>44711</c:v>
                </c:pt>
                <c:pt idx="25">
                  <c:v>44712</c:v>
                </c:pt>
                <c:pt idx="26">
                  <c:v>44713</c:v>
                </c:pt>
                <c:pt idx="27">
                  <c:v>44714</c:v>
                </c:pt>
                <c:pt idx="28">
                  <c:v>44715</c:v>
                </c:pt>
                <c:pt idx="29">
                  <c:v>44718</c:v>
                </c:pt>
                <c:pt idx="30">
                  <c:v>44719</c:v>
                </c:pt>
                <c:pt idx="31">
                  <c:v>44720</c:v>
                </c:pt>
                <c:pt idx="32">
                  <c:v>44721</c:v>
                </c:pt>
                <c:pt idx="33">
                  <c:v>44722</c:v>
                </c:pt>
                <c:pt idx="34">
                  <c:v>44725</c:v>
                </c:pt>
                <c:pt idx="35">
                  <c:v>44726</c:v>
                </c:pt>
                <c:pt idx="36">
                  <c:v>44727</c:v>
                </c:pt>
                <c:pt idx="37">
                  <c:v>44728</c:v>
                </c:pt>
                <c:pt idx="38">
                  <c:v>44729</c:v>
                </c:pt>
                <c:pt idx="39">
                  <c:v>44732</c:v>
                </c:pt>
                <c:pt idx="40">
                  <c:v>44733</c:v>
                </c:pt>
                <c:pt idx="41">
                  <c:v>44734</c:v>
                </c:pt>
                <c:pt idx="42">
                  <c:v>44735</c:v>
                </c:pt>
                <c:pt idx="43">
                  <c:v>44736</c:v>
                </c:pt>
                <c:pt idx="44">
                  <c:v>44739</c:v>
                </c:pt>
                <c:pt idx="45">
                  <c:v>44740</c:v>
                </c:pt>
                <c:pt idx="46">
                  <c:v>44741</c:v>
                </c:pt>
                <c:pt idx="47">
                  <c:v>44742</c:v>
                </c:pt>
                <c:pt idx="48">
                  <c:v>44743</c:v>
                </c:pt>
                <c:pt idx="49">
                  <c:v>44746</c:v>
                </c:pt>
                <c:pt idx="50">
                  <c:v>44747</c:v>
                </c:pt>
                <c:pt idx="51">
                  <c:v>44748</c:v>
                </c:pt>
                <c:pt idx="52">
                  <c:v>44749</c:v>
                </c:pt>
                <c:pt idx="53">
                  <c:v>44750</c:v>
                </c:pt>
                <c:pt idx="54">
                  <c:v>44753</c:v>
                </c:pt>
                <c:pt idx="55">
                  <c:v>44754</c:v>
                </c:pt>
                <c:pt idx="56">
                  <c:v>44755</c:v>
                </c:pt>
                <c:pt idx="57">
                  <c:v>44756</c:v>
                </c:pt>
                <c:pt idx="58">
                  <c:v>44757</c:v>
                </c:pt>
                <c:pt idx="59">
                  <c:v>44760</c:v>
                </c:pt>
                <c:pt idx="60">
                  <c:v>44761</c:v>
                </c:pt>
                <c:pt idx="61">
                  <c:v>44762</c:v>
                </c:pt>
                <c:pt idx="62">
                  <c:v>44763</c:v>
                </c:pt>
                <c:pt idx="63">
                  <c:v>44764</c:v>
                </c:pt>
                <c:pt idx="64">
                  <c:v>44767</c:v>
                </c:pt>
                <c:pt idx="65">
                  <c:v>44768</c:v>
                </c:pt>
                <c:pt idx="66">
                  <c:v>44769</c:v>
                </c:pt>
                <c:pt idx="67">
                  <c:v>44770</c:v>
                </c:pt>
                <c:pt idx="68">
                  <c:v>44771</c:v>
                </c:pt>
                <c:pt idx="69">
                  <c:v>44774</c:v>
                </c:pt>
                <c:pt idx="70">
                  <c:v>44775</c:v>
                </c:pt>
                <c:pt idx="71">
                  <c:v>44776</c:v>
                </c:pt>
                <c:pt idx="72">
                  <c:v>44777</c:v>
                </c:pt>
                <c:pt idx="73">
                  <c:v>44778</c:v>
                </c:pt>
                <c:pt idx="74">
                  <c:v>44781</c:v>
                </c:pt>
                <c:pt idx="75">
                  <c:v>44783</c:v>
                </c:pt>
                <c:pt idx="76">
                  <c:v>44784</c:v>
                </c:pt>
                <c:pt idx="77">
                  <c:v>44785</c:v>
                </c:pt>
                <c:pt idx="78">
                  <c:v>44789</c:v>
                </c:pt>
                <c:pt idx="79">
                  <c:v>44790</c:v>
                </c:pt>
                <c:pt idx="80">
                  <c:v>44791</c:v>
                </c:pt>
                <c:pt idx="81">
                  <c:v>44792</c:v>
                </c:pt>
                <c:pt idx="82">
                  <c:v>44795</c:v>
                </c:pt>
                <c:pt idx="83">
                  <c:v>44796</c:v>
                </c:pt>
                <c:pt idx="84">
                  <c:v>44797</c:v>
                </c:pt>
                <c:pt idx="85">
                  <c:v>44798</c:v>
                </c:pt>
                <c:pt idx="86">
                  <c:v>44799</c:v>
                </c:pt>
                <c:pt idx="87">
                  <c:v>44802</c:v>
                </c:pt>
                <c:pt idx="88">
                  <c:v>44803</c:v>
                </c:pt>
                <c:pt idx="89">
                  <c:v>44805</c:v>
                </c:pt>
                <c:pt idx="90">
                  <c:v>44806</c:v>
                </c:pt>
                <c:pt idx="91">
                  <c:v>44809</c:v>
                </c:pt>
                <c:pt idx="92">
                  <c:v>44810</c:v>
                </c:pt>
                <c:pt idx="93">
                  <c:v>44811</c:v>
                </c:pt>
                <c:pt idx="94">
                  <c:v>44812</c:v>
                </c:pt>
                <c:pt idx="95">
                  <c:v>44813</c:v>
                </c:pt>
                <c:pt idx="96">
                  <c:v>44816</c:v>
                </c:pt>
                <c:pt idx="97">
                  <c:v>44817</c:v>
                </c:pt>
                <c:pt idx="98">
                  <c:v>44818</c:v>
                </c:pt>
                <c:pt idx="99">
                  <c:v>44819</c:v>
                </c:pt>
                <c:pt idx="100">
                  <c:v>44820</c:v>
                </c:pt>
                <c:pt idx="101">
                  <c:v>44823</c:v>
                </c:pt>
                <c:pt idx="102">
                  <c:v>44824</c:v>
                </c:pt>
                <c:pt idx="103">
                  <c:v>44825</c:v>
                </c:pt>
                <c:pt idx="104">
                  <c:v>44826</c:v>
                </c:pt>
                <c:pt idx="105">
                  <c:v>44827</c:v>
                </c:pt>
                <c:pt idx="106">
                  <c:v>44830</c:v>
                </c:pt>
                <c:pt idx="107">
                  <c:v>44831</c:v>
                </c:pt>
                <c:pt idx="108">
                  <c:v>44832</c:v>
                </c:pt>
                <c:pt idx="109">
                  <c:v>44833</c:v>
                </c:pt>
                <c:pt idx="110">
                  <c:v>44834</c:v>
                </c:pt>
                <c:pt idx="111">
                  <c:v>44837</c:v>
                </c:pt>
                <c:pt idx="112">
                  <c:v>44838</c:v>
                </c:pt>
                <c:pt idx="113">
                  <c:v>44840</c:v>
                </c:pt>
                <c:pt idx="114">
                  <c:v>44841</c:v>
                </c:pt>
                <c:pt idx="115">
                  <c:v>44844</c:v>
                </c:pt>
                <c:pt idx="116">
                  <c:v>44845</c:v>
                </c:pt>
                <c:pt idx="117">
                  <c:v>44846</c:v>
                </c:pt>
                <c:pt idx="118">
                  <c:v>44847</c:v>
                </c:pt>
                <c:pt idx="119">
                  <c:v>44848</c:v>
                </c:pt>
                <c:pt idx="120">
                  <c:v>44851</c:v>
                </c:pt>
                <c:pt idx="121">
                  <c:v>44852</c:v>
                </c:pt>
                <c:pt idx="122">
                  <c:v>44853</c:v>
                </c:pt>
                <c:pt idx="123">
                  <c:v>44854</c:v>
                </c:pt>
                <c:pt idx="124">
                  <c:v>44855</c:v>
                </c:pt>
                <c:pt idx="125">
                  <c:v>44858</c:v>
                </c:pt>
                <c:pt idx="126">
                  <c:v>44859</c:v>
                </c:pt>
                <c:pt idx="127">
                  <c:v>44861</c:v>
                </c:pt>
                <c:pt idx="128">
                  <c:v>44862</c:v>
                </c:pt>
                <c:pt idx="129">
                  <c:v>44865</c:v>
                </c:pt>
                <c:pt idx="130">
                  <c:v>44866</c:v>
                </c:pt>
                <c:pt idx="131">
                  <c:v>44867</c:v>
                </c:pt>
                <c:pt idx="132">
                  <c:v>44868</c:v>
                </c:pt>
                <c:pt idx="133">
                  <c:v>44869</c:v>
                </c:pt>
                <c:pt idx="134">
                  <c:v>44872</c:v>
                </c:pt>
                <c:pt idx="135">
                  <c:v>44874</c:v>
                </c:pt>
                <c:pt idx="136">
                  <c:v>44875</c:v>
                </c:pt>
                <c:pt idx="137">
                  <c:v>44876</c:v>
                </c:pt>
                <c:pt idx="138">
                  <c:v>44879</c:v>
                </c:pt>
                <c:pt idx="139">
                  <c:v>44880</c:v>
                </c:pt>
                <c:pt idx="140">
                  <c:v>44881</c:v>
                </c:pt>
                <c:pt idx="141">
                  <c:v>44882</c:v>
                </c:pt>
                <c:pt idx="142">
                  <c:v>44883</c:v>
                </c:pt>
                <c:pt idx="143">
                  <c:v>44886</c:v>
                </c:pt>
                <c:pt idx="144">
                  <c:v>44887</c:v>
                </c:pt>
                <c:pt idx="145">
                  <c:v>44888</c:v>
                </c:pt>
                <c:pt idx="146">
                  <c:v>44889</c:v>
                </c:pt>
                <c:pt idx="147">
                  <c:v>44890</c:v>
                </c:pt>
                <c:pt idx="148">
                  <c:v>44893</c:v>
                </c:pt>
                <c:pt idx="149">
                  <c:v>44894</c:v>
                </c:pt>
                <c:pt idx="150">
                  <c:v>44895</c:v>
                </c:pt>
                <c:pt idx="151">
                  <c:v>44896</c:v>
                </c:pt>
                <c:pt idx="152">
                  <c:v>44897</c:v>
                </c:pt>
                <c:pt idx="153">
                  <c:v>44900</c:v>
                </c:pt>
                <c:pt idx="154">
                  <c:v>44901</c:v>
                </c:pt>
                <c:pt idx="155">
                  <c:v>44902</c:v>
                </c:pt>
                <c:pt idx="156">
                  <c:v>44903</c:v>
                </c:pt>
                <c:pt idx="157">
                  <c:v>44904</c:v>
                </c:pt>
                <c:pt idx="158">
                  <c:v>44907</c:v>
                </c:pt>
                <c:pt idx="159">
                  <c:v>44908</c:v>
                </c:pt>
                <c:pt idx="160">
                  <c:v>44909</c:v>
                </c:pt>
                <c:pt idx="161">
                  <c:v>44910</c:v>
                </c:pt>
                <c:pt idx="162">
                  <c:v>44911</c:v>
                </c:pt>
                <c:pt idx="163">
                  <c:v>44914</c:v>
                </c:pt>
                <c:pt idx="164">
                  <c:v>44915</c:v>
                </c:pt>
                <c:pt idx="165">
                  <c:v>44916</c:v>
                </c:pt>
                <c:pt idx="166">
                  <c:v>44917</c:v>
                </c:pt>
                <c:pt idx="167">
                  <c:v>44918</c:v>
                </c:pt>
                <c:pt idx="168">
                  <c:v>44921</c:v>
                </c:pt>
                <c:pt idx="169">
                  <c:v>44922</c:v>
                </c:pt>
                <c:pt idx="170">
                  <c:v>44923</c:v>
                </c:pt>
                <c:pt idx="171">
                  <c:v>44924</c:v>
                </c:pt>
                <c:pt idx="172">
                  <c:v>44925</c:v>
                </c:pt>
                <c:pt idx="173">
                  <c:v>44928</c:v>
                </c:pt>
                <c:pt idx="174">
                  <c:v>44929</c:v>
                </c:pt>
                <c:pt idx="175">
                  <c:v>44930</c:v>
                </c:pt>
                <c:pt idx="176">
                  <c:v>44931</c:v>
                </c:pt>
                <c:pt idx="177">
                  <c:v>44932</c:v>
                </c:pt>
                <c:pt idx="178">
                  <c:v>44935</c:v>
                </c:pt>
                <c:pt idx="179">
                  <c:v>44936</c:v>
                </c:pt>
                <c:pt idx="180">
                  <c:v>44937</c:v>
                </c:pt>
                <c:pt idx="181">
                  <c:v>44938</c:v>
                </c:pt>
                <c:pt idx="182">
                  <c:v>44939</c:v>
                </c:pt>
                <c:pt idx="183">
                  <c:v>44942</c:v>
                </c:pt>
                <c:pt idx="184">
                  <c:v>44943</c:v>
                </c:pt>
                <c:pt idx="185">
                  <c:v>44944</c:v>
                </c:pt>
                <c:pt idx="186">
                  <c:v>44945</c:v>
                </c:pt>
                <c:pt idx="187">
                  <c:v>44946</c:v>
                </c:pt>
                <c:pt idx="188">
                  <c:v>44949</c:v>
                </c:pt>
                <c:pt idx="189">
                  <c:v>44950</c:v>
                </c:pt>
                <c:pt idx="190">
                  <c:v>44951</c:v>
                </c:pt>
                <c:pt idx="191">
                  <c:v>44953</c:v>
                </c:pt>
                <c:pt idx="192">
                  <c:v>44956</c:v>
                </c:pt>
                <c:pt idx="193">
                  <c:v>44957</c:v>
                </c:pt>
                <c:pt idx="194">
                  <c:v>44958</c:v>
                </c:pt>
                <c:pt idx="195">
                  <c:v>44959</c:v>
                </c:pt>
                <c:pt idx="196">
                  <c:v>44960</c:v>
                </c:pt>
                <c:pt idx="197">
                  <c:v>44963</c:v>
                </c:pt>
                <c:pt idx="198">
                  <c:v>44964</c:v>
                </c:pt>
                <c:pt idx="199">
                  <c:v>44965</c:v>
                </c:pt>
                <c:pt idx="200">
                  <c:v>44966</c:v>
                </c:pt>
                <c:pt idx="201">
                  <c:v>44967</c:v>
                </c:pt>
                <c:pt idx="202">
                  <c:v>44970</c:v>
                </c:pt>
                <c:pt idx="203">
                  <c:v>44971</c:v>
                </c:pt>
                <c:pt idx="204">
                  <c:v>44972</c:v>
                </c:pt>
                <c:pt idx="205">
                  <c:v>44973</c:v>
                </c:pt>
                <c:pt idx="206">
                  <c:v>44974</c:v>
                </c:pt>
                <c:pt idx="207">
                  <c:v>44977</c:v>
                </c:pt>
                <c:pt idx="208">
                  <c:v>44978</c:v>
                </c:pt>
                <c:pt idx="209">
                  <c:v>44979</c:v>
                </c:pt>
                <c:pt idx="210">
                  <c:v>44980</c:v>
                </c:pt>
                <c:pt idx="211">
                  <c:v>44981</c:v>
                </c:pt>
                <c:pt idx="212">
                  <c:v>44984</c:v>
                </c:pt>
                <c:pt idx="213">
                  <c:v>44985</c:v>
                </c:pt>
                <c:pt idx="214">
                  <c:v>44986</c:v>
                </c:pt>
                <c:pt idx="215">
                  <c:v>44987</c:v>
                </c:pt>
                <c:pt idx="216">
                  <c:v>44988</c:v>
                </c:pt>
                <c:pt idx="217">
                  <c:v>44991</c:v>
                </c:pt>
                <c:pt idx="218">
                  <c:v>44993</c:v>
                </c:pt>
                <c:pt idx="219">
                  <c:v>44994</c:v>
                </c:pt>
                <c:pt idx="220">
                  <c:v>44995</c:v>
                </c:pt>
                <c:pt idx="221">
                  <c:v>44998</c:v>
                </c:pt>
                <c:pt idx="222">
                  <c:v>44999</c:v>
                </c:pt>
                <c:pt idx="223">
                  <c:v>45000</c:v>
                </c:pt>
                <c:pt idx="224">
                  <c:v>45001</c:v>
                </c:pt>
                <c:pt idx="225">
                  <c:v>45002</c:v>
                </c:pt>
                <c:pt idx="226">
                  <c:v>45005</c:v>
                </c:pt>
                <c:pt idx="227">
                  <c:v>45006</c:v>
                </c:pt>
                <c:pt idx="228">
                  <c:v>45007</c:v>
                </c:pt>
                <c:pt idx="229">
                  <c:v>45008</c:v>
                </c:pt>
                <c:pt idx="230">
                  <c:v>45009</c:v>
                </c:pt>
                <c:pt idx="231">
                  <c:v>45012</c:v>
                </c:pt>
                <c:pt idx="232">
                  <c:v>45013</c:v>
                </c:pt>
                <c:pt idx="233">
                  <c:v>45014</c:v>
                </c:pt>
                <c:pt idx="234">
                  <c:v>45016</c:v>
                </c:pt>
                <c:pt idx="235">
                  <c:v>45019</c:v>
                </c:pt>
                <c:pt idx="236">
                  <c:v>45021</c:v>
                </c:pt>
                <c:pt idx="237">
                  <c:v>45022</c:v>
                </c:pt>
                <c:pt idx="238">
                  <c:v>45026</c:v>
                </c:pt>
                <c:pt idx="239">
                  <c:v>45027</c:v>
                </c:pt>
                <c:pt idx="240">
                  <c:v>45028</c:v>
                </c:pt>
                <c:pt idx="241">
                  <c:v>45029</c:v>
                </c:pt>
                <c:pt idx="242">
                  <c:v>45033</c:v>
                </c:pt>
                <c:pt idx="243">
                  <c:v>45034</c:v>
                </c:pt>
                <c:pt idx="244">
                  <c:v>45035</c:v>
                </c:pt>
                <c:pt idx="245">
                  <c:v>45036</c:v>
                </c:pt>
                <c:pt idx="246">
                  <c:v>45037</c:v>
                </c:pt>
                <c:pt idx="247">
                  <c:v>45040</c:v>
                </c:pt>
                <c:pt idx="248">
                  <c:v>45041</c:v>
                </c:pt>
                <c:pt idx="249">
                  <c:v>45042</c:v>
                </c:pt>
                <c:pt idx="250">
                  <c:v>45043</c:v>
                </c:pt>
                <c:pt idx="251">
                  <c:v>45044</c:v>
                </c:pt>
                <c:pt idx="252">
                  <c:v>45048</c:v>
                </c:pt>
                <c:pt idx="253">
                  <c:v>45049</c:v>
                </c:pt>
                <c:pt idx="254">
                  <c:v>45050</c:v>
                </c:pt>
                <c:pt idx="255">
                  <c:v>45051</c:v>
                </c:pt>
                <c:pt idx="256">
                  <c:v>45054</c:v>
                </c:pt>
                <c:pt idx="257">
                  <c:v>45055</c:v>
                </c:pt>
                <c:pt idx="258">
                  <c:v>45056</c:v>
                </c:pt>
                <c:pt idx="259">
                  <c:v>45057</c:v>
                </c:pt>
                <c:pt idx="260">
                  <c:v>45058</c:v>
                </c:pt>
                <c:pt idx="261">
                  <c:v>45061</c:v>
                </c:pt>
                <c:pt idx="262">
                  <c:v>45062</c:v>
                </c:pt>
                <c:pt idx="263">
                  <c:v>45063</c:v>
                </c:pt>
                <c:pt idx="264">
                  <c:v>45064</c:v>
                </c:pt>
                <c:pt idx="265">
                  <c:v>45065</c:v>
                </c:pt>
                <c:pt idx="266">
                  <c:v>45068</c:v>
                </c:pt>
                <c:pt idx="267">
                  <c:v>45069</c:v>
                </c:pt>
                <c:pt idx="268">
                  <c:v>45070</c:v>
                </c:pt>
                <c:pt idx="269">
                  <c:v>45071</c:v>
                </c:pt>
                <c:pt idx="270">
                  <c:v>45072</c:v>
                </c:pt>
                <c:pt idx="271">
                  <c:v>45075</c:v>
                </c:pt>
                <c:pt idx="272">
                  <c:v>45076</c:v>
                </c:pt>
                <c:pt idx="273">
                  <c:v>45077</c:v>
                </c:pt>
                <c:pt idx="274">
                  <c:v>45078</c:v>
                </c:pt>
                <c:pt idx="275">
                  <c:v>45079</c:v>
                </c:pt>
                <c:pt idx="276">
                  <c:v>45082</c:v>
                </c:pt>
                <c:pt idx="277">
                  <c:v>45083</c:v>
                </c:pt>
                <c:pt idx="278">
                  <c:v>45084</c:v>
                </c:pt>
                <c:pt idx="279">
                  <c:v>45085</c:v>
                </c:pt>
                <c:pt idx="280">
                  <c:v>45086</c:v>
                </c:pt>
                <c:pt idx="281">
                  <c:v>45089</c:v>
                </c:pt>
                <c:pt idx="282">
                  <c:v>45090</c:v>
                </c:pt>
                <c:pt idx="283">
                  <c:v>45091</c:v>
                </c:pt>
                <c:pt idx="284">
                  <c:v>45092</c:v>
                </c:pt>
                <c:pt idx="285">
                  <c:v>45093</c:v>
                </c:pt>
                <c:pt idx="286">
                  <c:v>45096</c:v>
                </c:pt>
                <c:pt idx="287">
                  <c:v>45097</c:v>
                </c:pt>
                <c:pt idx="288">
                  <c:v>45098</c:v>
                </c:pt>
                <c:pt idx="289">
                  <c:v>45099</c:v>
                </c:pt>
                <c:pt idx="290">
                  <c:v>45100</c:v>
                </c:pt>
                <c:pt idx="291">
                  <c:v>45103</c:v>
                </c:pt>
                <c:pt idx="292">
                  <c:v>45104</c:v>
                </c:pt>
                <c:pt idx="293">
                  <c:v>45105</c:v>
                </c:pt>
                <c:pt idx="294">
                  <c:v>45107</c:v>
                </c:pt>
                <c:pt idx="295">
                  <c:v>45110</c:v>
                </c:pt>
                <c:pt idx="296">
                  <c:v>45111</c:v>
                </c:pt>
                <c:pt idx="297">
                  <c:v>45112</c:v>
                </c:pt>
                <c:pt idx="298">
                  <c:v>45113</c:v>
                </c:pt>
                <c:pt idx="299">
                  <c:v>45114</c:v>
                </c:pt>
                <c:pt idx="300">
                  <c:v>45117</c:v>
                </c:pt>
                <c:pt idx="301">
                  <c:v>45118</c:v>
                </c:pt>
                <c:pt idx="302">
                  <c:v>45119</c:v>
                </c:pt>
                <c:pt idx="303">
                  <c:v>45120</c:v>
                </c:pt>
                <c:pt idx="304">
                  <c:v>45121</c:v>
                </c:pt>
                <c:pt idx="305">
                  <c:v>45124</c:v>
                </c:pt>
                <c:pt idx="306">
                  <c:v>45125</c:v>
                </c:pt>
                <c:pt idx="307">
                  <c:v>45126</c:v>
                </c:pt>
                <c:pt idx="308">
                  <c:v>45127</c:v>
                </c:pt>
                <c:pt idx="309">
                  <c:v>45128</c:v>
                </c:pt>
                <c:pt idx="310">
                  <c:v>45131</c:v>
                </c:pt>
                <c:pt idx="311">
                  <c:v>45132</c:v>
                </c:pt>
                <c:pt idx="312">
                  <c:v>45133</c:v>
                </c:pt>
                <c:pt idx="313">
                  <c:v>45134</c:v>
                </c:pt>
                <c:pt idx="314">
                  <c:v>45135</c:v>
                </c:pt>
                <c:pt idx="315">
                  <c:v>45138</c:v>
                </c:pt>
                <c:pt idx="316">
                  <c:v>45139</c:v>
                </c:pt>
                <c:pt idx="317">
                  <c:v>45140</c:v>
                </c:pt>
                <c:pt idx="318">
                  <c:v>45141</c:v>
                </c:pt>
                <c:pt idx="319">
                  <c:v>45142</c:v>
                </c:pt>
                <c:pt idx="320">
                  <c:v>45145</c:v>
                </c:pt>
                <c:pt idx="321">
                  <c:v>45146</c:v>
                </c:pt>
                <c:pt idx="322">
                  <c:v>45147</c:v>
                </c:pt>
                <c:pt idx="323">
                  <c:v>45148</c:v>
                </c:pt>
                <c:pt idx="324">
                  <c:v>45149</c:v>
                </c:pt>
                <c:pt idx="325">
                  <c:v>45152</c:v>
                </c:pt>
                <c:pt idx="326">
                  <c:v>45154</c:v>
                </c:pt>
                <c:pt idx="327">
                  <c:v>45155</c:v>
                </c:pt>
                <c:pt idx="328">
                  <c:v>45156</c:v>
                </c:pt>
                <c:pt idx="329">
                  <c:v>45159</c:v>
                </c:pt>
                <c:pt idx="330">
                  <c:v>45160</c:v>
                </c:pt>
                <c:pt idx="331">
                  <c:v>45161</c:v>
                </c:pt>
                <c:pt idx="332">
                  <c:v>45162</c:v>
                </c:pt>
                <c:pt idx="333">
                  <c:v>45163</c:v>
                </c:pt>
                <c:pt idx="334">
                  <c:v>45166</c:v>
                </c:pt>
                <c:pt idx="335">
                  <c:v>45167</c:v>
                </c:pt>
                <c:pt idx="336">
                  <c:v>45168</c:v>
                </c:pt>
                <c:pt idx="337">
                  <c:v>45169</c:v>
                </c:pt>
                <c:pt idx="338">
                  <c:v>45170</c:v>
                </c:pt>
                <c:pt idx="339">
                  <c:v>45173</c:v>
                </c:pt>
                <c:pt idx="340">
                  <c:v>45174</c:v>
                </c:pt>
                <c:pt idx="341">
                  <c:v>45175</c:v>
                </c:pt>
                <c:pt idx="342">
                  <c:v>45176</c:v>
                </c:pt>
                <c:pt idx="343">
                  <c:v>45177</c:v>
                </c:pt>
                <c:pt idx="344">
                  <c:v>45180</c:v>
                </c:pt>
                <c:pt idx="345">
                  <c:v>45181</c:v>
                </c:pt>
                <c:pt idx="346">
                  <c:v>45182</c:v>
                </c:pt>
                <c:pt idx="347">
                  <c:v>45183</c:v>
                </c:pt>
                <c:pt idx="348">
                  <c:v>45184</c:v>
                </c:pt>
                <c:pt idx="349">
                  <c:v>45187</c:v>
                </c:pt>
                <c:pt idx="350">
                  <c:v>45189</c:v>
                </c:pt>
                <c:pt idx="351">
                  <c:v>45190</c:v>
                </c:pt>
                <c:pt idx="352">
                  <c:v>45191</c:v>
                </c:pt>
                <c:pt idx="353">
                  <c:v>45194</c:v>
                </c:pt>
                <c:pt idx="354">
                  <c:v>45195</c:v>
                </c:pt>
                <c:pt idx="355">
                  <c:v>45196</c:v>
                </c:pt>
                <c:pt idx="356">
                  <c:v>45197</c:v>
                </c:pt>
                <c:pt idx="357">
                  <c:v>45198</c:v>
                </c:pt>
                <c:pt idx="358">
                  <c:v>45202</c:v>
                </c:pt>
                <c:pt idx="359">
                  <c:v>45203</c:v>
                </c:pt>
                <c:pt idx="360">
                  <c:v>45204</c:v>
                </c:pt>
                <c:pt idx="361">
                  <c:v>45205</c:v>
                </c:pt>
                <c:pt idx="362">
                  <c:v>45208</c:v>
                </c:pt>
                <c:pt idx="363">
                  <c:v>45209</c:v>
                </c:pt>
                <c:pt idx="364">
                  <c:v>45210</c:v>
                </c:pt>
                <c:pt idx="365">
                  <c:v>45211</c:v>
                </c:pt>
                <c:pt idx="366">
                  <c:v>45212</c:v>
                </c:pt>
                <c:pt idx="367">
                  <c:v>45215</c:v>
                </c:pt>
                <c:pt idx="368">
                  <c:v>45216</c:v>
                </c:pt>
                <c:pt idx="369">
                  <c:v>45217</c:v>
                </c:pt>
                <c:pt idx="370">
                  <c:v>45218</c:v>
                </c:pt>
                <c:pt idx="371">
                  <c:v>45219</c:v>
                </c:pt>
                <c:pt idx="372">
                  <c:v>45222</c:v>
                </c:pt>
                <c:pt idx="373">
                  <c:v>45224</c:v>
                </c:pt>
                <c:pt idx="374">
                  <c:v>45225</c:v>
                </c:pt>
                <c:pt idx="375">
                  <c:v>45226</c:v>
                </c:pt>
                <c:pt idx="376">
                  <c:v>45229</c:v>
                </c:pt>
                <c:pt idx="377">
                  <c:v>45230</c:v>
                </c:pt>
                <c:pt idx="378">
                  <c:v>45231</c:v>
                </c:pt>
                <c:pt idx="379">
                  <c:v>45232</c:v>
                </c:pt>
                <c:pt idx="380">
                  <c:v>45233</c:v>
                </c:pt>
                <c:pt idx="381">
                  <c:v>45236</c:v>
                </c:pt>
                <c:pt idx="382">
                  <c:v>45237</c:v>
                </c:pt>
                <c:pt idx="383">
                  <c:v>45238</c:v>
                </c:pt>
                <c:pt idx="384">
                  <c:v>45239</c:v>
                </c:pt>
                <c:pt idx="385">
                  <c:v>45240</c:v>
                </c:pt>
                <c:pt idx="386">
                  <c:v>45242</c:v>
                </c:pt>
                <c:pt idx="387">
                  <c:v>45243</c:v>
                </c:pt>
                <c:pt idx="388">
                  <c:v>45245</c:v>
                </c:pt>
                <c:pt idx="389">
                  <c:v>45246</c:v>
                </c:pt>
                <c:pt idx="390">
                  <c:v>45247</c:v>
                </c:pt>
                <c:pt idx="391">
                  <c:v>45250</c:v>
                </c:pt>
                <c:pt idx="392">
                  <c:v>45251</c:v>
                </c:pt>
                <c:pt idx="393">
                  <c:v>45252</c:v>
                </c:pt>
                <c:pt idx="394">
                  <c:v>45253</c:v>
                </c:pt>
                <c:pt idx="395">
                  <c:v>45254</c:v>
                </c:pt>
                <c:pt idx="396">
                  <c:v>45258</c:v>
                </c:pt>
                <c:pt idx="397">
                  <c:v>45259</c:v>
                </c:pt>
                <c:pt idx="398">
                  <c:v>45260</c:v>
                </c:pt>
                <c:pt idx="399">
                  <c:v>45261</c:v>
                </c:pt>
                <c:pt idx="400">
                  <c:v>45264</c:v>
                </c:pt>
                <c:pt idx="401">
                  <c:v>45265</c:v>
                </c:pt>
                <c:pt idx="402">
                  <c:v>45266</c:v>
                </c:pt>
                <c:pt idx="403">
                  <c:v>45267</c:v>
                </c:pt>
                <c:pt idx="404">
                  <c:v>45268</c:v>
                </c:pt>
                <c:pt idx="405">
                  <c:v>45271</c:v>
                </c:pt>
                <c:pt idx="406">
                  <c:v>45272</c:v>
                </c:pt>
                <c:pt idx="407">
                  <c:v>45273</c:v>
                </c:pt>
                <c:pt idx="408">
                  <c:v>45274</c:v>
                </c:pt>
                <c:pt idx="409">
                  <c:v>45275</c:v>
                </c:pt>
                <c:pt idx="410">
                  <c:v>45278</c:v>
                </c:pt>
                <c:pt idx="411">
                  <c:v>45279</c:v>
                </c:pt>
                <c:pt idx="412">
                  <c:v>45280</c:v>
                </c:pt>
                <c:pt idx="413">
                  <c:v>45281</c:v>
                </c:pt>
                <c:pt idx="414">
                  <c:v>45282</c:v>
                </c:pt>
                <c:pt idx="415">
                  <c:v>45286</c:v>
                </c:pt>
                <c:pt idx="416">
                  <c:v>45287</c:v>
                </c:pt>
                <c:pt idx="417">
                  <c:v>45288</c:v>
                </c:pt>
                <c:pt idx="418">
                  <c:v>45289</c:v>
                </c:pt>
                <c:pt idx="419">
                  <c:v>45292</c:v>
                </c:pt>
                <c:pt idx="420">
                  <c:v>45293</c:v>
                </c:pt>
                <c:pt idx="421">
                  <c:v>45294</c:v>
                </c:pt>
                <c:pt idx="422">
                  <c:v>45295</c:v>
                </c:pt>
                <c:pt idx="423">
                  <c:v>45296</c:v>
                </c:pt>
                <c:pt idx="424">
                  <c:v>45299</c:v>
                </c:pt>
                <c:pt idx="425">
                  <c:v>45300</c:v>
                </c:pt>
                <c:pt idx="426">
                  <c:v>45301</c:v>
                </c:pt>
                <c:pt idx="427">
                  <c:v>45302</c:v>
                </c:pt>
                <c:pt idx="428">
                  <c:v>45303</c:v>
                </c:pt>
                <c:pt idx="429">
                  <c:v>45306</c:v>
                </c:pt>
                <c:pt idx="430">
                  <c:v>45307</c:v>
                </c:pt>
                <c:pt idx="431">
                  <c:v>45308</c:v>
                </c:pt>
                <c:pt idx="432">
                  <c:v>45309</c:v>
                </c:pt>
                <c:pt idx="433">
                  <c:v>45310</c:v>
                </c:pt>
                <c:pt idx="434">
                  <c:v>45311</c:v>
                </c:pt>
                <c:pt idx="435">
                  <c:v>45314</c:v>
                </c:pt>
                <c:pt idx="436">
                  <c:v>45315</c:v>
                </c:pt>
                <c:pt idx="437">
                  <c:v>45316</c:v>
                </c:pt>
                <c:pt idx="438">
                  <c:v>45320</c:v>
                </c:pt>
                <c:pt idx="439">
                  <c:v>45321</c:v>
                </c:pt>
                <c:pt idx="440">
                  <c:v>45322</c:v>
                </c:pt>
                <c:pt idx="441">
                  <c:v>45323</c:v>
                </c:pt>
                <c:pt idx="442">
                  <c:v>45324</c:v>
                </c:pt>
                <c:pt idx="443">
                  <c:v>45327</c:v>
                </c:pt>
                <c:pt idx="444">
                  <c:v>45328</c:v>
                </c:pt>
                <c:pt idx="445">
                  <c:v>45329</c:v>
                </c:pt>
                <c:pt idx="446">
                  <c:v>45330</c:v>
                </c:pt>
                <c:pt idx="447">
                  <c:v>45331</c:v>
                </c:pt>
                <c:pt idx="448">
                  <c:v>45334</c:v>
                </c:pt>
                <c:pt idx="449">
                  <c:v>45335</c:v>
                </c:pt>
                <c:pt idx="450">
                  <c:v>45336</c:v>
                </c:pt>
                <c:pt idx="451">
                  <c:v>45337</c:v>
                </c:pt>
                <c:pt idx="452">
                  <c:v>45341</c:v>
                </c:pt>
                <c:pt idx="453">
                  <c:v>45342</c:v>
                </c:pt>
                <c:pt idx="454">
                  <c:v>45343</c:v>
                </c:pt>
                <c:pt idx="455">
                  <c:v>45344</c:v>
                </c:pt>
                <c:pt idx="456">
                  <c:v>45345</c:v>
                </c:pt>
                <c:pt idx="457">
                  <c:v>45348</c:v>
                </c:pt>
                <c:pt idx="458">
                  <c:v>45349</c:v>
                </c:pt>
                <c:pt idx="459">
                  <c:v>45350</c:v>
                </c:pt>
                <c:pt idx="460">
                  <c:v>45351</c:v>
                </c:pt>
                <c:pt idx="461">
                  <c:v>45352</c:v>
                </c:pt>
                <c:pt idx="462">
                  <c:v>45353</c:v>
                </c:pt>
                <c:pt idx="463">
                  <c:v>45355</c:v>
                </c:pt>
                <c:pt idx="464">
                  <c:v>45356</c:v>
                </c:pt>
                <c:pt idx="465">
                  <c:v>45357</c:v>
                </c:pt>
                <c:pt idx="466">
                  <c:v>45358</c:v>
                </c:pt>
                <c:pt idx="467">
                  <c:v>45362</c:v>
                </c:pt>
                <c:pt idx="468">
                  <c:v>45363</c:v>
                </c:pt>
                <c:pt idx="469">
                  <c:v>45364</c:v>
                </c:pt>
                <c:pt idx="470">
                  <c:v>45365</c:v>
                </c:pt>
                <c:pt idx="471">
                  <c:v>45366</c:v>
                </c:pt>
                <c:pt idx="472">
                  <c:v>45369</c:v>
                </c:pt>
                <c:pt idx="473">
                  <c:v>45370</c:v>
                </c:pt>
                <c:pt idx="474">
                  <c:v>45371</c:v>
                </c:pt>
                <c:pt idx="475">
                  <c:v>45372</c:v>
                </c:pt>
                <c:pt idx="476">
                  <c:v>45377</c:v>
                </c:pt>
                <c:pt idx="477">
                  <c:v>45378</c:v>
                </c:pt>
                <c:pt idx="478">
                  <c:v>45379</c:v>
                </c:pt>
                <c:pt idx="479">
                  <c:v>45383</c:v>
                </c:pt>
                <c:pt idx="480">
                  <c:v>45384</c:v>
                </c:pt>
                <c:pt idx="481">
                  <c:v>45385</c:v>
                </c:pt>
                <c:pt idx="482">
                  <c:v>45386</c:v>
                </c:pt>
                <c:pt idx="483">
                  <c:v>45387</c:v>
                </c:pt>
                <c:pt idx="484">
                  <c:v>45390</c:v>
                </c:pt>
                <c:pt idx="485">
                  <c:v>45391</c:v>
                </c:pt>
                <c:pt idx="486">
                  <c:v>45392</c:v>
                </c:pt>
                <c:pt idx="487">
                  <c:v>45394</c:v>
                </c:pt>
                <c:pt idx="488">
                  <c:v>45397</c:v>
                </c:pt>
                <c:pt idx="489">
                  <c:v>45398</c:v>
                </c:pt>
                <c:pt idx="490">
                  <c:v>45400</c:v>
                </c:pt>
                <c:pt idx="491">
                  <c:v>45401</c:v>
                </c:pt>
                <c:pt idx="492">
                  <c:v>45404</c:v>
                </c:pt>
                <c:pt idx="493">
                  <c:v>45405</c:v>
                </c:pt>
                <c:pt idx="494">
                  <c:v>45406</c:v>
                </c:pt>
                <c:pt idx="495">
                  <c:v>45407</c:v>
                </c:pt>
                <c:pt idx="496">
                  <c:v>45408</c:v>
                </c:pt>
                <c:pt idx="497">
                  <c:v>45411</c:v>
                </c:pt>
                <c:pt idx="498">
                  <c:v>45412</c:v>
                </c:pt>
                <c:pt idx="499">
                  <c:v>45414</c:v>
                </c:pt>
                <c:pt idx="500">
                  <c:v>45415</c:v>
                </c:pt>
                <c:pt idx="501">
                  <c:v>45418</c:v>
                </c:pt>
                <c:pt idx="502">
                  <c:v>45419</c:v>
                </c:pt>
                <c:pt idx="503">
                  <c:v>45420</c:v>
                </c:pt>
                <c:pt idx="504">
                  <c:v>45421</c:v>
                </c:pt>
                <c:pt idx="505">
                  <c:v>45422</c:v>
                </c:pt>
                <c:pt idx="506">
                  <c:v>45425</c:v>
                </c:pt>
                <c:pt idx="507">
                  <c:v>45426</c:v>
                </c:pt>
                <c:pt idx="508">
                  <c:v>45427</c:v>
                </c:pt>
                <c:pt idx="509">
                  <c:v>45428</c:v>
                </c:pt>
                <c:pt idx="510">
                  <c:v>45429</c:v>
                </c:pt>
                <c:pt idx="511">
                  <c:v>45430</c:v>
                </c:pt>
                <c:pt idx="512">
                  <c:v>45433</c:v>
                </c:pt>
                <c:pt idx="513">
                  <c:v>45434</c:v>
                </c:pt>
                <c:pt idx="514">
                  <c:v>45435</c:v>
                </c:pt>
                <c:pt idx="515">
                  <c:v>45436</c:v>
                </c:pt>
                <c:pt idx="516">
                  <c:v>45439</c:v>
                </c:pt>
                <c:pt idx="517">
                  <c:v>45440</c:v>
                </c:pt>
                <c:pt idx="518">
                  <c:v>45441</c:v>
                </c:pt>
                <c:pt idx="519">
                  <c:v>45442</c:v>
                </c:pt>
                <c:pt idx="520">
                  <c:v>45443</c:v>
                </c:pt>
                <c:pt idx="521">
                  <c:v>45446</c:v>
                </c:pt>
                <c:pt idx="522">
                  <c:v>45447</c:v>
                </c:pt>
                <c:pt idx="523">
                  <c:v>45448</c:v>
                </c:pt>
                <c:pt idx="524">
                  <c:v>45449</c:v>
                </c:pt>
                <c:pt idx="525">
                  <c:v>45450</c:v>
                </c:pt>
                <c:pt idx="526">
                  <c:v>45453</c:v>
                </c:pt>
                <c:pt idx="527">
                  <c:v>45454</c:v>
                </c:pt>
                <c:pt idx="528">
                  <c:v>45455</c:v>
                </c:pt>
                <c:pt idx="529">
                  <c:v>45456</c:v>
                </c:pt>
                <c:pt idx="530">
                  <c:v>45457</c:v>
                </c:pt>
                <c:pt idx="531">
                  <c:v>45461</c:v>
                </c:pt>
                <c:pt idx="532">
                  <c:v>45462</c:v>
                </c:pt>
                <c:pt idx="533">
                  <c:v>45463</c:v>
                </c:pt>
                <c:pt idx="534">
                  <c:v>45464</c:v>
                </c:pt>
                <c:pt idx="535">
                  <c:v>45467</c:v>
                </c:pt>
                <c:pt idx="536">
                  <c:v>45468</c:v>
                </c:pt>
                <c:pt idx="537">
                  <c:v>45469</c:v>
                </c:pt>
                <c:pt idx="538">
                  <c:v>45470</c:v>
                </c:pt>
                <c:pt idx="539">
                  <c:v>45471</c:v>
                </c:pt>
                <c:pt idx="540">
                  <c:v>45474</c:v>
                </c:pt>
                <c:pt idx="541">
                  <c:v>45475</c:v>
                </c:pt>
                <c:pt idx="542">
                  <c:v>45476</c:v>
                </c:pt>
                <c:pt idx="543">
                  <c:v>45477</c:v>
                </c:pt>
                <c:pt idx="544">
                  <c:v>45478</c:v>
                </c:pt>
                <c:pt idx="545">
                  <c:v>45481</c:v>
                </c:pt>
                <c:pt idx="546">
                  <c:v>45482</c:v>
                </c:pt>
                <c:pt idx="547">
                  <c:v>45483</c:v>
                </c:pt>
                <c:pt idx="548">
                  <c:v>45484</c:v>
                </c:pt>
                <c:pt idx="549">
                  <c:v>45485</c:v>
                </c:pt>
                <c:pt idx="550">
                  <c:v>45488</c:v>
                </c:pt>
                <c:pt idx="551">
                  <c:v>45489</c:v>
                </c:pt>
                <c:pt idx="552">
                  <c:v>45491</c:v>
                </c:pt>
                <c:pt idx="553">
                  <c:v>45492</c:v>
                </c:pt>
                <c:pt idx="554">
                  <c:v>45495</c:v>
                </c:pt>
                <c:pt idx="555">
                  <c:v>45496</c:v>
                </c:pt>
                <c:pt idx="556">
                  <c:v>45497</c:v>
                </c:pt>
                <c:pt idx="557">
                  <c:v>45498</c:v>
                </c:pt>
                <c:pt idx="558">
                  <c:v>45499</c:v>
                </c:pt>
                <c:pt idx="559">
                  <c:v>45502</c:v>
                </c:pt>
                <c:pt idx="560">
                  <c:v>45503</c:v>
                </c:pt>
                <c:pt idx="561">
                  <c:v>45504</c:v>
                </c:pt>
                <c:pt idx="562">
                  <c:v>45505</c:v>
                </c:pt>
                <c:pt idx="563">
                  <c:v>45506</c:v>
                </c:pt>
                <c:pt idx="564">
                  <c:v>45509</c:v>
                </c:pt>
                <c:pt idx="565">
                  <c:v>45510</c:v>
                </c:pt>
                <c:pt idx="566">
                  <c:v>45511</c:v>
                </c:pt>
                <c:pt idx="567">
                  <c:v>45512</c:v>
                </c:pt>
                <c:pt idx="568">
                  <c:v>45513</c:v>
                </c:pt>
                <c:pt idx="569">
                  <c:v>45516</c:v>
                </c:pt>
                <c:pt idx="570">
                  <c:v>45517</c:v>
                </c:pt>
                <c:pt idx="571">
                  <c:v>45518</c:v>
                </c:pt>
                <c:pt idx="572">
                  <c:v>45520</c:v>
                </c:pt>
                <c:pt idx="573">
                  <c:v>45523</c:v>
                </c:pt>
                <c:pt idx="574">
                  <c:v>45524</c:v>
                </c:pt>
                <c:pt idx="575">
                  <c:v>45525</c:v>
                </c:pt>
                <c:pt idx="576">
                  <c:v>45526</c:v>
                </c:pt>
                <c:pt idx="577">
                  <c:v>45527</c:v>
                </c:pt>
                <c:pt idx="578">
                  <c:v>45530</c:v>
                </c:pt>
                <c:pt idx="579">
                  <c:v>45531</c:v>
                </c:pt>
                <c:pt idx="580">
                  <c:v>45532</c:v>
                </c:pt>
                <c:pt idx="581">
                  <c:v>45533</c:v>
                </c:pt>
                <c:pt idx="582">
                  <c:v>45534</c:v>
                </c:pt>
                <c:pt idx="583">
                  <c:v>45537</c:v>
                </c:pt>
                <c:pt idx="584">
                  <c:v>45538</c:v>
                </c:pt>
                <c:pt idx="585">
                  <c:v>45539</c:v>
                </c:pt>
                <c:pt idx="586">
                  <c:v>45540</c:v>
                </c:pt>
                <c:pt idx="587">
                  <c:v>45541</c:v>
                </c:pt>
                <c:pt idx="588">
                  <c:v>45544</c:v>
                </c:pt>
                <c:pt idx="589">
                  <c:v>45545</c:v>
                </c:pt>
                <c:pt idx="590">
                  <c:v>45546</c:v>
                </c:pt>
                <c:pt idx="591">
                  <c:v>45547</c:v>
                </c:pt>
                <c:pt idx="592">
                  <c:v>45548</c:v>
                </c:pt>
                <c:pt idx="593">
                  <c:v>45551</c:v>
                </c:pt>
                <c:pt idx="594">
                  <c:v>45552</c:v>
                </c:pt>
                <c:pt idx="595">
                  <c:v>45553</c:v>
                </c:pt>
                <c:pt idx="596">
                  <c:v>45554</c:v>
                </c:pt>
                <c:pt idx="597">
                  <c:v>45555</c:v>
                </c:pt>
                <c:pt idx="598">
                  <c:v>45558</c:v>
                </c:pt>
                <c:pt idx="599">
                  <c:v>45559</c:v>
                </c:pt>
                <c:pt idx="600">
                  <c:v>45560</c:v>
                </c:pt>
                <c:pt idx="601">
                  <c:v>45561</c:v>
                </c:pt>
                <c:pt idx="602">
                  <c:v>45562</c:v>
                </c:pt>
                <c:pt idx="603">
                  <c:v>45565</c:v>
                </c:pt>
                <c:pt idx="604">
                  <c:v>45566</c:v>
                </c:pt>
                <c:pt idx="605">
                  <c:v>45568</c:v>
                </c:pt>
                <c:pt idx="606">
                  <c:v>45569</c:v>
                </c:pt>
                <c:pt idx="607">
                  <c:v>45572</c:v>
                </c:pt>
                <c:pt idx="608">
                  <c:v>45573</c:v>
                </c:pt>
                <c:pt idx="609">
                  <c:v>45574</c:v>
                </c:pt>
                <c:pt idx="610">
                  <c:v>45575</c:v>
                </c:pt>
                <c:pt idx="611">
                  <c:v>45576</c:v>
                </c:pt>
                <c:pt idx="612">
                  <c:v>45579</c:v>
                </c:pt>
                <c:pt idx="613">
                  <c:v>45580</c:v>
                </c:pt>
                <c:pt idx="614">
                  <c:v>45581</c:v>
                </c:pt>
                <c:pt idx="615">
                  <c:v>45582</c:v>
                </c:pt>
                <c:pt idx="616">
                  <c:v>45583</c:v>
                </c:pt>
                <c:pt idx="617">
                  <c:v>45586</c:v>
                </c:pt>
                <c:pt idx="618">
                  <c:v>45587</c:v>
                </c:pt>
                <c:pt idx="619">
                  <c:v>45588</c:v>
                </c:pt>
                <c:pt idx="620">
                  <c:v>45589</c:v>
                </c:pt>
                <c:pt idx="621">
                  <c:v>45590</c:v>
                </c:pt>
                <c:pt idx="622">
                  <c:v>45593</c:v>
                </c:pt>
                <c:pt idx="623">
                  <c:v>45594</c:v>
                </c:pt>
                <c:pt idx="624">
                  <c:v>45595</c:v>
                </c:pt>
                <c:pt idx="625">
                  <c:v>45596</c:v>
                </c:pt>
                <c:pt idx="626">
                  <c:v>45597</c:v>
                </c:pt>
                <c:pt idx="627">
                  <c:v>45600</c:v>
                </c:pt>
                <c:pt idx="628">
                  <c:v>45601</c:v>
                </c:pt>
                <c:pt idx="629">
                  <c:v>45602</c:v>
                </c:pt>
                <c:pt idx="630">
                  <c:v>45603</c:v>
                </c:pt>
                <c:pt idx="631">
                  <c:v>45604</c:v>
                </c:pt>
                <c:pt idx="632">
                  <c:v>45607</c:v>
                </c:pt>
                <c:pt idx="633">
                  <c:v>45608</c:v>
                </c:pt>
                <c:pt idx="634">
                  <c:v>45609</c:v>
                </c:pt>
                <c:pt idx="635">
                  <c:v>45610</c:v>
                </c:pt>
                <c:pt idx="636">
                  <c:v>45614</c:v>
                </c:pt>
                <c:pt idx="637">
                  <c:v>45615</c:v>
                </c:pt>
                <c:pt idx="638">
                  <c:v>45617</c:v>
                </c:pt>
                <c:pt idx="639">
                  <c:v>45618</c:v>
                </c:pt>
                <c:pt idx="640">
                  <c:v>45621</c:v>
                </c:pt>
                <c:pt idx="641">
                  <c:v>45622</c:v>
                </c:pt>
                <c:pt idx="642">
                  <c:v>45623</c:v>
                </c:pt>
                <c:pt idx="643">
                  <c:v>45624</c:v>
                </c:pt>
                <c:pt idx="644">
                  <c:v>45625</c:v>
                </c:pt>
                <c:pt idx="645">
                  <c:v>45628</c:v>
                </c:pt>
                <c:pt idx="646">
                  <c:v>45629</c:v>
                </c:pt>
                <c:pt idx="647">
                  <c:v>45630</c:v>
                </c:pt>
                <c:pt idx="648">
                  <c:v>45631</c:v>
                </c:pt>
                <c:pt idx="649">
                  <c:v>45632</c:v>
                </c:pt>
                <c:pt idx="650">
                  <c:v>45635</c:v>
                </c:pt>
                <c:pt idx="651">
                  <c:v>45636</c:v>
                </c:pt>
                <c:pt idx="652">
                  <c:v>45637</c:v>
                </c:pt>
                <c:pt idx="653">
                  <c:v>45638</c:v>
                </c:pt>
                <c:pt idx="654">
                  <c:v>45639</c:v>
                </c:pt>
                <c:pt idx="655">
                  <c:v>45642</c:v>
                </c:pt>
                <c:pt idx="656">
                  <c:v>45643</c:v>
                </c:pt>
                <c:pt idx="657">
                  <c:v>45644</c:v>
                </c:pt>
                <c:pt idx="658">
                  <c:v>45645</c:v>
                </c:pt>
                <c:pt idx="659">
                  <c:v>45646</c:v>
                </c:pt>
                <c:pt idx="660">
                  <c:v>45649</c:v>
                </c:pt>
                <c:pt idx="661">
                  <c:v>45650</c:v>
                </c:pt>
                <c:pt idx="662">
                  <c:v>45652</c:v>
                </c:pt>
                <c:pt idx="663">
                  <c:v>45653</c:v>
                </c:pt>
                <c:pt idx="664">
                  <c:v>45656</c:v>
                </c:pt>
                <c:pt idx="665">
                  <c:v>45657</c:v>
                </c:pt>
                <c:pt idx="666">
                  <c:v>45658</c:v>
                </c:pt>
                <c:pt idx="667">
                  <c:v>45659</c:v>
                </c:pt>
                <c:pt idx="668">
                  <c:v>45660</c:v>
                </c:pt>
                <c:pt idx="669">
                  <c:v>45663</c:v>
                </c:pt>
                <c:pt idx="670">
                  <c:v>45664</c:v>
                </c:pt>
                <c:pt idx="671">
                  <c:v>45665</c:v>
                </c:pt>
                <c:pt idx="672">
                  <c:v>45666</c:v>
                </c:pt>
                <c:pt idx="673">
                  <c:v>45667</c:v>
                </c:pt>
                <c:pt idx="674">
                  <c:v>45670</c:v>
                </c:pt>
                <c:pt idx="675">
                  <c:v>45671</c:v>
                </c:pt>
                <c:pt idx="676">
                  <c:v>45672</c:v>
                </c:pt>
                <c:pt idx="677">
                  <c:v>45673</c:v>
                </c:pt>
                <c:pt idx="678">
                  <c:v>45674</c:v>
                </c:pt>
                <c:pt idx="679">
                  <c:v>45677</c:v>
                </c:pt>
                <c:pt idx="680">
                  <c:v>45678</c:v>
                </c:pt>
                <c:pt idx="681">
                  <c:v>45679</c:v>
                </c:pt>
                <c:pt idx="682">
                  <c:v>45680</c:v>
                </c:pt>
                <c:pt idx="683">
                  <c:v>45681</c:v>
                </c:pt>
                <c:pt idx="684">
                  <c:v>45684</c:v>
                </c:pt>
                <c:pt idx="685">
                  <c:v>45685</c:v>
                </c:pt>
                <c:pt idx="686">
                  <c:v>45686</c:v>
                </c:pt>
                <c:pt idx="687">
                  <c:v>45687</c:v>
                </c:pt>
                <c:pt idx="688">
                  <c:v>45688</c:v>
                </c:pt>
                <c:pt idx="689">
                  <c:v>45689</c:v>
                </c:pt>
                <c:pt idx="690">
                  <c:v>45691</c:v>
                </c:pt>
                <c:pt idx="691">
                  <c:v>45692</c:v>
                </c:pt>
                <c:pt idx="692">
                  <c:v>45693</c:v>
                </c:pt>
                <c:pt idx="693">
                  <c:v>45694</c:v>
                </c:pt>
                <c:pt idx="694">
                  <c:v>45695</c:v>
                </c:pt>
                <c:pt idx="695">
                  <c:v>45698</c:v>
                </c:pt>
                <c:pt idx="696">
                  <c:v>45699</c:v>
                </c:pt>
                <c:pt idx="697">
                  <c:v>45700</c:v>
                </c:pt>
                <c:pt idx="698">
                  <c:v>45701</c:v>
                </c:pt>
                <c:pt idx="699">
                  <c:v>45702</c:v>
                </c:pt>
                <c:pt idx="700">
                  <c:v>45705</c:v>
                </c:pt>
                <c:pt idx="701">
                  <c:v>45706</c:v>
                </c:pt>
                <c:pt idx="702">
                  <c:v>45707</c:v>
                </c:pt>
                <c:pt idx="703">
                  <c:v>45708</c:v>
                </c:pt>
                <c:pt idx="704">
                  <c:v>45709</c:v>
                </c:pt>
                <c:pt idx="705">
                  <c:v>45712</c:v>
                </c:pt>
                <c:pt idx="706">
                  <c:v>45713</c:v>
                </c:pt>
                <c:pt idx="707">
                  <c:v>45715</c:v>
                </c:pt>
                <c:pt idx="708">
                  <c:v>45716</c:v>
                </c:pt>
                <c:pt idx="709">
                  <c:v>45719</c:v>
                </c:pt>
                <c:pt idx="710">
                  <c:v>45720</c:v>
                </c:pt>
                <c:pt idx="711">
                  <c:v>45721</c:v>
                </c:pt>
                <c:pt idx="712">
                  <c:v>45722</c:v>
                </c:pt>
                <c:pt idx="713">
                  <c:v>45723</c:v>
                </c:pt>
                <c:pt idx="714">
                  <c:v>45726</c:v>
                </c:pt>
                <c:pt idx="715">
                  <c:v>45727</c:v>
                </c:pt>
                <c:pt idx="716">
                  <c:v>45728</c:v>
                </c:pt>
                <c:pt idx="717">
                  <c:v>45729</c:v>
                </c:pt>
                <c:pt idx="718">
                  <c:v>45733</c:v>
                </c:pt>
                <c:pt idx="719">
                  <c:v>45734</c:v>
                </c:pt>
                <c:pt idx="720">
                  <c:v>45735</c:v>
                </c:pt>
                <c:pt idx="721">
                  <c:v>45736</c:v>
                </c:pt>
                <c:pt idx="722">
                  <c:v>45737</c:v>
                </c:pt>
                <c:pt idx="723">
                  <c:v>45740</c:v>
                </c:pt>
                <c:pt idx="724">
                  <c:v>45741</c:v>
                </c:pt>
                <c:pt idx="725">
                  <c:v>45742</c:v>
                </c:pt>
                <c:pt idx="726">
                  <c:v>45743</c:v>
                </c:pt>
                <c:pt idx="727">
                  <c:v>45744</c:v>
                </c:pt>
                <c:pt idx="728">
                  <c:v>45748</c:v>
                </c:pt>
                <c:pt idx="729">
                  <c:v>45749</c:v>
                </c:pt>
                <c:pt idx="730">
                  <c:v>45750</c:v>
                </c:pt>
                <c:pt idx="731">
                  <c:v>45751</c:v>
                </c:pt>
                <c:pt idx="732">
                  <c:v>45754</c:v>
                </c:pt>
                <c:pt idx="733">
                  <c:v>45755</c:v>
                </c:pt>
                <c:pt idx="734">
                  <c:v>45756</c:v>
                </c:pt>
                <c:pt idx="735">
                  <c:v>45758</c:v>
                </c:pt>
                <c:pt idx="736">
                  <c:v>45762</c:v>
                </c:pt>
                <c:pt idx="737">
                  <c:v>45763</c:v>
                </c:pt>
                <c:pt idx="738">
                  <c:v>45764</c:v>
                </c:pt>
                <c:pt idx="739">
                  <c:v>45768</c:v>
                </c:pt>
                <c:pt idx="740">
                  <c:v>45769</c:v>
                </c:pt>
                <c:pt idx="741">
                  <c:v>45770</c:v>
                </c:pt>
                <c:pt idx="742">
                  <c:v>45771</c:v>
                </c:pt>
              </c:numCache>
            </c:numRef>
          </c:cat>
          <c:val>
            <c:numRef>
              <c:f>[Rebased_Data.xlsx]Laurus!$B$3:$B$745</c:f>
              <c:numCache>
                <c:formatCode>#,##0</c:formatCode>
                <c:ptCount val="743"/>
                <c:pt idx="0">
                  <c:v>594</c:v>
                </c:pt>
                <c:pt idx="1">
                  <c:v>571.85</c:v>
                </c:pt>
                <c:pt idx="2">
                  <c:v>578.79999999999995</c:v>
                </c:pt>
                <c:pt idx="3">
                  <c:v>571.9</c:v>
                </c:pt>
                <c:pt idx="4">
                  <c:v>583.65</c:v>
                </c:pt>
                <c:pt idx="5">
                  <c:v>592.75</c:v>
                </c:pt>
                <c:pt idx="6">
                  <c:v>578.95000000000005</c:v>
                </c:pt>
                <c:pt idx="7">
                  <c:v>576.15</c:v>
                </c:pt>
                <c:pt idx="8">
                  <c:v>563.95000000000005</c:v>
                </c:pt>
                <c:pt idx="9">
                  <c:v>542.65</c:v>
                </c:pt>
                <c:pt idx="10">
                  <c:v>525.1</c:v>
                </c:pt>
                <c:pt idx="11">
                  <c:v>541</c:v>
                </c:pt>
                <c:pt idx="12">
                  <c:v>535.45000000000005</c:v>
                </c:pt>
                <c:pt idx="13">
                  <c:v>538.45000000000005</c:v>
                </c:pt>
                <c:pt idx="14">
                  <c:v>542.29999999999995</c:v>
                </c:pt>
                <c:pt idx="15">
                  <c:v>559.1</c:v>
                </c:pt>
                <c:pt idx="16">
                  <c:v>566.6</c:v>
                </c:pt>
                <c:pt idx="17">
                  <c:v>560.25</c:v>
                </c:pt>
                <c:pt idx="18">
                  <c:v>574.45000000000005</c:v>
                </c:pt>
                <c:pt idx="19">
                  <c:v>572.54999999999995</c:v>
                </c:pt>
                <c:pt idx="20">
                  <c:v>567.15</c:v>
                </c:pt>
                <c:pt idx="21">
                  <c:v>553.95000000000005</c:v>
                </c:pt>
                <c:pt idx="22">
                  <c:v>559.20000000000005</c:v>
                </c:pt>
                <c:pt idx="23">
                  <c:v>566.6</c:v>
                </c:pt>
                <c:pt idx="24">
                  <c:v>562.85</c:v>
                </c:pt>
                <c:pt idx="25">
                  <c:v>567.6</c:v>
                </c:pt>
                <c:pt idx="26">
                  <c:v>560.20000000000005</c:v>
                </c:pt>
                <c:pt idx="27">
                  <c:v>560.6</c:v>
                </c:pt>
                <c:pt idx="28">
                  <c:v>553.85</c:v>
                </c:pt>
                <c:pt idx="29">
                  <c:v>551.4</c:v>
                </c:pt>
                <c:pt idx="30">
                  <c:v>543.85</c:v>
                </c:pt>
                <c:pt idx="31">
                  <c:v>548.29999999999995</c:v>
                </c:pt>
                <c:pt idx="32">
                  <c:v>549.79999999999995</c:v>
                </c:pt>
                <c:pt idx="33">
                  <c:v>546.4</c:v>
                </c:pt>
                <c:pt idx="34">
                  <c:v>527.54999999999995</c:v>
                </c:pt>
                <c:pt idx="35">
                  <c:v>517.04999999999995</c:v>
                </c:pt>
                <c:pt idx="36">
                  <c:v>513.35</c:v>
                </c:pt>
                <c:pt idx="37">
                  <c:v>492.35</c:v>
                </c:pt>
                <c:pt idx="38">
                  <c:v>468.55</c:v>
                </c:pt>
                <c:pt idx="39">
                  <c:v>444.15</c:v>
                </c:pt>
                <c:pt idx="40">
                  <c:v>459.95</c:v>
                </c:pt>
                <c:pt idx="41">
                  <c:v>451.45</c:v>
                </c:pt>
                <c:pt idx="42">
                  <c:v>459.6</c:v>
                </c:pt>
                <c:pt idx="43">
                  <c:v>466.6</c:v>
                </c:pt>
                <c:pt idx="44">
                  <c:v>467.05</c:v>
                </c:pt>
                <c:pt idx="45">
                  <c:v>468.7</c:v>
                </c:pt>
                <c:pt idx="46">
                  <c:v>466.6</c:v>
                </c:pt>
                <c:pt idx="47">
                  <c:v>464.5</c:v>
                </c:pt>
                <c:pt idx="48">
                  <c:v>466.25</c:v>
                </c:pt>
                <c:pt idx="49">
                  <c:v>468.9</c:v>
                </c:pt>
                <c:pt idx="50">
                  <c:v>463.3</c:v>
                </c:pt>
                <c:pt idx="51">
                  <c:v>468.8</c:v>
                </c:pt>
                <c:pt idx="52">
                  <c:v>490.75</c:v>
                </c:pt>
                <c:pt idx="53">
                  <c:v>487.4</c:v>
                </c:pt>
                <c:pt idx="54">
                  <c:v>491.75</c:v>
                </c:pt>
                <c:pt idx="55">
                  <c:v>492.1</c:v>
                </c:pt>
                <c:pt idx="56">
                  <c:v>512.54999999999995</c:v>
                </c:pt>
                <c:pt idx="57">
                  <c:v>521.6</c:v>
                </c:pt>
                <c:pt idx="58">
                  <c:v>522.54999999999995</c:v>
                </c:pt>
                <c:pt idx="59">
                  <c:v>505.25</c:v>
                </c:pt>
                <c:pt idx="60">
                  <c:v>509</c:v>
                </c:pt>
                <c:pt idx="61">
                  <c:v>514.5</c:v>
                </c:pt>
                <c:pt idx="62">
                  <c:v>511.9</c:v>
                </c:pt>
                <c:pt idx="63">
                  <c:v>509</c:v>
                </c:pt>
                <c:pt idx="64">
                  <c:v>497.1</c:v>
                </c:pt>
                <c:pt idx="65">
                  <c:v>484.4</c:v>
                </c:pt>
                <c:pt idx="66">
                  <c:v>514.5</c:v>
                </c:pt>
                <c:pt idx="67">
                  <c:v>524.70000000000005</c:v>
                </c:pt>
                <c:pt idx="68">
                  <c:v>522.75</c:v>
                </c:pt>
                <c:pt idx="69">
                  <c:v>525.65</c:v>
                </c:pt>
                <c:pt idx="70">
                  <c:v>520.9</c:v>
                </c:pt>
                <c:pt idx="71">
                  <c:v>522.54999999999995</c:v>
                </c:pt>
                <c:pt idx="72">
                  <c:v>543.79999999999995</c:v>
                </c:pt>
                <c:pt idx="73">
                  <c:v>545.25</c:v>
                </c:pt>
                <c:pt idx="74">
                  <c:v>550.79999999999995</c:v>
                </c:pt>
                <c:pt idx="75">
                  <c:v>558.70000000000005</c:v>
                </c:pt>
                <c:pt idx="76">
                  <c:v>565.04999999999995</c:v>
                </c:pt>
                <c:pt idx="77">
                  <c:v>565.75</c:v>
                </c:pt>
                <c:pt idx="78">
                  <c:v>577.4</c:v>
                </c:pt>
                <c:pt idx="79">
                  <c:v>591.45000000000005</c:v>
                </c:pt>
                <c:pt idx="80">
                  <c:v>590.25</c:v>
                </c:pt>
                <c:pt idx="81">
                  <c:v>581.79999999999995</c:v>
                </c:pt>
                <c:pt idx="82">
                  <c:v>571.29999999999995</c:v>
                </c:pt>
                <c:pt idx="83">
                  <c:v>583.4</c:v>
                </c:pt>
                <c:pt idx="84">
                  <c:v>582.5</c:v>
                </c:pt>
                <c:pt idx="85">
                  <c:v>573.65</c:v>
                </c:pt>
                <c:pt idx="86">
                  <c:v>567.15</c:v>
                </c:pt>
                <c:pt idx="87">
                  <c:v>576.4</c:v>
                </c:pt>
                <c:pt idx="88">
                  <c:v>578.75</c:v>
                </c:pt>
                <c:pt idx="89">
                  <c:v>574.35</c:v>
                </c:pt>
                <c:pt idx="90">
                  <c:v>569.6</c:v>
                </c:pt>
                <c:pt idx="91">
                  <c:v>562.70000000000005</c:v>
                </c:pt>
                <c:pt idx="92">
                  <c:v>560.70000000000005</c:v>
                </c:pt>
                <c:pt idx="93">
                  <c:v>559.25</c:v>
                </c:pt>
                <c:pt idx="94">
                  <c:v>560.95000000000005</c:v>
                </c:pt>
                <c:pt idx="95">
                  <c:v>554.35</c:v>
                </c:pt>
                <c:pt idx="96">
                  <c:v>546.75</c:v>
                </c:pt>
                <c:pt idx="97">
                  <c:v>552.75</c:v>
                </c:pt>
                <c:pt idx="98">
                  <c:v>548.35</c:v>
                </c:pt>
                <c:pt idx="99">
                  <c:v>531.15</c:v>
                </c:pt>
                <c:pt idx="100">
                  <c:v>516.70000000000005</c:v>
                </c:pt>
                <c:pt idx="101">
                  <c:v>507.5</c:v>
                </c:pt>
                <c:pt idx="102">
                  <c:v>527.54999999999995</c:v>
                </c:pt>
                <c:pt idx="103">
                  <c:v>515.75</c:v>
                </c:pt>
                <c:pt idx="104">
                  <c:v>521.1</c:v>
                </c:pt>
                <c:pt idx="105">
                  <c:v>510.5</c:v>
                </c:pt>
                <c:pt idx="106">
                  <c:v>495.15</c:v>
                </c:pt>
                <c:pt idx="107">
                  <c:v>508.1</c:v>
                </c:pt>
                <c:pt idx="108">
                  <c:v>501.5</c:v>
                </c:pt>
                <c:pt idx="109">
                  <c:v>508.4</c:v>
                </c:pt>
                <c:pt idx="110">
                  <c:v>512.5</c:v>
                </c:pt>
                <c:pt idx="111">
                  <c:v>512.29999999999995</c:v>
                </c:pt>
                <c:pt idx="112">
                  <c:v>523.35</c:v>
                </c:pt>
                <c:pt idx="113">
                  <c:v>526.29999999999995</c:v>
                </c:pt>
                <c:pt idx="114">
                  <c:v>523.65</c:v>
                </c:pt>
                <c:pt idx="115">
                  <c:v>516.5</c:v>
                </c:pt>
                <c:pt idx="116">
                  <c:v>512.25</c:v>
                </c:pt>
                <c:pt idx="117">
                  <c:v>499.05</c:v>
                </c:pt>
                <c:pt idx="118">
                  <c:v>503.8</c:v>
                </c:pt>
                <c:pt idx="119">
                  <c:v>515.95000000000005</c:v>
                </c:pt>
                <c:pt idx="120">
                  <c:v>512.70000000000005</c:v>
                </c:pt>
                <c:pt idx="121">
                  <c:v>510.55</c:v>
                </c:pt>
                <c:pt idx="122">
                  <c:v>528.9</c:v>
                </c:pt>
                <c:pt idx="123">
                  <c:v>526.04999999999995</c:v>
                </c:pt>
                <c:pt idx="124">
                  <c:v>487.45</c:v>
                </c:pt>
                <c:pt idx="125">
                  <c:v>479.75</c:v>
                </c:pt>
                <c:pt idx="126">
                  <c:v>452.9</c:v>
                </c:pt>
                <c:pt idx="127">
                  <c:v>458.7</c:v>
                </c:pt>
                <c:pt idx="128">
                  <c:v>444.65</c:v>
                </c:pt>
                <c:pt idx="129">
                  <c:v>454.6</c:v>
                </c:pt>
                <c:pt idx="130">
                  <c:v>470.6</c:v>
                </c:pt>
                <c:pt idx="131">
                  <c:v>477.65</c:v>
                </c:pt>
                <c:pt idx="132">
                  <c:v>477.75</c:v>
                </c:pt>
                <c:pt idx="133">
                  <c:v>464.7</c:v>
                </c:pt>
                <c:pt idx="134">
                  <c:v>464.15</c:v>
                </c:pt>
                <c:pt idx="135">
                  <c:v>450.9</c:v>
                </c:pt>
                <c:pt idx="136">
                  <c:v>450.7</c:v>
                </c:pt>
                <c:pt idx="137">
                  <c:v>455.15</c:v>
                </c:pt>
                <c:pt idx="138">
                  <c:v>468.85</c:v>
                </c:pt>
                <c:pt idx="139">
                  <c:v>470.25</c:v>
                </c:pt>
                <c:pt idx="140">
                  <c:v>461.55</c:v>
                </c:pt>
                <c:pt idx="141">
                  <c:v>460.2</c:v>
                </c:pt>
                <c:pt idx="142">
                  <c:v>450.15</c:v>
                </c:pt>
                <c:pt idx="143">
                  <c:v>454.85</c:v>
                </c:pt>
                <c:pt idx="144">
                  <c:v>457.45</c:v>
                </c:pt>
                <c:pt idx="145">
                  <c:v>455.7</c:v>
                </c:pt>
                <c:pt idx="146">
                  <c:v>449.35</c:v>
                </c:pt>
                <c:pt idx="147">
                  <c:v>455.05</c:v>
                </c:pt>
                <c:pt idx="148">
                  <c:v>450.5</c:v>
                </c:pt>
                <c:pt idx="149">
                  <c:v>408.45</c:v>
                </c:pt>
                <c:pt idx="150">
                  <c:v>417.45</c:v>
                </c:pt>
                <c:pt idx="151">
                  <c:v>418.4</c:v>
                </c:pt>
                <c:pt idx="152">
                  <c:v>423.7</c:v>
                </c:pt>
                <c:pt idx="153">
                  <c:v>420.55</c:v>
                </c:pt>
                <c:pt idx="154">
                  <c:v>419.65</c:v>
                </c:pt>
                <c:pt idx="155">
                  <c:v>416.4</c:v>
                </c:pt>
                <c:pt idx="156">
                  <c:v>412.55</c:v>
                </c:pt>
                <c:pt idx="157">
                  <c:v>412.8</c:v>
                </c:pt>
                <c:pt idx="158">
                  <c:v>404</c:v>
                </c:pt>
                <c:pt idx="159">
                  <c:v>390.3</c:v>
                </c:pt>
                <c:pt idx="160">
                  <c:v>396.6</c:v>
                </c:pt>
                <c:pt idx="161">
                  <c:v>395.05</c:v>
                </c:pt>
                <c:pt idx="162">
                  <c:v>388.6</c:v>
                </c:pt>
                <c:pt idx="163">
                  <c:v>387.8</c:v>
                </c:pt>
                <c:pt idx="164">
                  <c:v>384.75</c:v>
                </c:pt>
                <c:pt idx="165">
                  <c:v>394</c:v>
                </c:pt>
                <c:pt idx="166">
                  <c:v>391.1</c:v>
                </c:pt>
                <c:pt idx="167">
                  <c:v>384.05</c:v>
                </c:pt>
                <c:pt idx="168">
                  <c:v>381.85</c:v>
                </c:pt>
                <c:pt idx="169">
                  <c:v>374.6</c:v>
                </c:pt>
                <c:pt idx="170">
                  <c:v>373.15</c:v>
                </c:pt>
                <c:pt idx="171">
                  <c:v>372.9</c:v>
                </c:pt>
                <c:pt idx="172">
                  <c:v>375.15</c:v>
                </c:pt>
                <c:pt idx="173">
                  <c:v>373.4</c:v>
                </c:pt>
                <c:pt idx="174">
                  <c:v>377.75</c:v>
                </c:pt>
                <c:pt idx="175">
                  <c:v>374.15</c:v>
                </c:pt>
                <c:pt idx="176">
                  <c:v>378.55</c:v>
                </c:pt>
                <c:pt idx="177">
                  <c:v>373.8</c:v>
                </c:pt>
                <c:pt idx="178">
                  <c:v>378.85</c:v>
                </c:pt>
                <c:pt idx="179">
                  <c:v>378.7</c:v>
                </c:pt>
                <c:pt idx="180">
                  <c:v>366.4</c:v>
                </c:pt>
                <c:pt idx="181">
                  <c:v>360.75</c:v>
                </c:pt>
                <c:pt idx="182">
                  <c:v>357.05</c:v>
                </c:pt>
                <c:pt idx="183">
                  <c:v>354.25</c:v>
                </c:pt>
                <c:pt idx="184">
                  <c:v>352.5</c:v>
                </c:pt>
                <c:pt idx="185">
                  <c:v>354.65</c:v>
                </c:pt>
                <c:pt idx="186">
                  <c:v>351.5</c:v>
                </c:pt>
                <c:pt idx="187">
                  <c:v>347.25</c:v>
                </c:pt>
                <c:pt idx="188">
                  <c:v>348.25</c:v>
                </c:pt>
                <c:pt idx="189">
                  <c:v>345.8</c:v>
                </c:pt>
                <c:pt idx="190">
                  <c:v>342</c:v>
                </c:pt>
                <c:pt idx="191">
                  <c:v>341.85</c:v>
                </c:pt>
                <c:pt idx="192">
                  <c:v>341.85</c:v>
                </c:pt>
                <c:pt idx="193">
                  <c:v>330.4</c:v>
                </c:pt>
                <c:pt idx="194">
                  <c:v>334.55</c:v>
                </c:pt>
                <c:pt idx="195">
                  <c:v>338.8</c:v>
                </c:pt>
                <c:pt idx="196">
                  <c:v>331.2</c:v>
                </c:pt>
                <c:pt idx="197">
                  <c:v>334.1</c:v>
                </c:pt>
                <c:pt idx="198">
                  <c:v>330.3</c:v>
                </c:pt>
                <c:pt idx="199">
                  <c:v>338.55</c:v>
                </c:pt>
                <c:pt idx="200">
                  <c:v>338.25</c:v>
                </c:pt>
                <c:pt idx="201">
                  <c:v>340.25</c:v>
                </c:pt>
                <c:pt idx="202">
                  <c:v>332.75</c:v>
                </c:pt>
                <c:pt idx="203">
                  <c:v>331.05</c:v>
                </c:pt>
                <c:pt idx="204">
                  <c:v>334.7</c:v>
                </c:pt>
                <c:pt idx="205">
                  <c:v>335.35</c:v>
                </c:pt>
                <c:pt idx="206">
                  <c:v>329.05</c:v>
                </c:pt>
                <c:pt idx="207">
                  <c:v>331.9</c:v>
                </c:pt>
                <c:pt idx="208">
                  <c:v>326.89999999999998</c:v>
                </c:pt>
                <c:pt idx="209">
                  <c:v>317.39999999999998</c:v>
                </c:pt>
                <c:pt idx="210">
                  <c:v>316.39999999999998</c:v>
                </c:pt>
                <c:pt idx="211">
                  <c:v>316.64999999999998</c:v>
                </c:pt>
                <c:pt idx="212">
                  <c:v>315.05</c:v>
                </c:pt>
                <c:pt idx="213">
                  <c:v>314.14999999999998</c:v>
                </c:pt>
                <c:pt idx="214">
                  <c:v>314.2</c:v>
                </c:pt>
                <c:pt idx="215">
                  <c:v>306.5</c:v>
                </c:pt>
                <c:pt idx="216">
                  <c:v>311.89999999999998</c:v>
                </c:pt>
                <c:pt idx="217">
                  <c:v>320.8</c:v>
                </c:pt>
                <c:pt idx="218">
                  <c:v>316.39999999999998</c:v>
                </c:pt>
                <c:pt idx="219">
                  <c:v>313.7</c:v>
                </c:pt>
                <c:pt idx="220">
                  <c:v>308.75</c:v>
                </c:pt>
                <c:pt idx="221">
                  <c:v>303.89999999999998</c:v>
                </c:pt>
                <c:pt idx="222">
                  <c:v>305.35000000000002</c:v>
                </c:pt>
                <c:pt idx="223">
                  <c:v>305.35000000000002</c:v>
                </c:pt>
                <c:pt idx="224">
                  <c:v>305.85000000000002</c:v>
                </c:pt>
                <c:pt idx="225">
                  <c:v>303.05</c:v>
                </c:pt>
                <c:pt idx="226">
                  <c:v>302.39999999999998</c:v>
                </c:pt>
                <c:pt idx="227">
                  <c:v>305.25</c:v>
                </c:pt>
                <c:pt idx="228">
                  <c:v>305.2</c:v>
                </c:pt>
                <c:pt idx="229">
                  <c:v>303.05</c:v>
                </c:pt>
                <c:pt idx="230">
                  <c:v>299.14999999999998</c:v>
                </c:pt>
                <c:pt idx="231">
                  <c:v>298.39999999999998</c:v>
                </c:pt>
                <c:pt idx="232">
                  <c:v>289.64999999999998</c:v>
                </c:pt>
                <c:pt idx="233">
                  <c:v>296.7</c:v>
                </c:pt>
                <c:pt idx="234">
                  <c:v>293</c:v>
                </c:pt>
                <c:pt idx="235">
                  <c:v>304.60000000000002</c:v>
                </c:pt>
                <c:pt idx="236">
                  <c:v>305.75</c:v>
                </c:pt>
                <c:pt idx="237">
                  <c:v>304.45</c:v>
                </c:pt>
                <c:pt idx="238">
                  <c:v>304.10000000000002</c:v>
                </c:pt>
                <c:pt idx="239">
                  <c:v>302.5</c:v>
                </c:pt>
                <c:pt idx="240">
                  <c:v>323</c:v>
                </c:pt>
                <c:pt idx="241">
                  <c:v>313.89999999999998</c:v>
                </c:pt>
                <c:pt idx="242">
                  <c:v>304.8</c:v>
                </c:pt>
                <c:pt idx="243">
                  <c:v>309.25</c:v>
                </c:pt>
                <c:pt idx="244">
                  <c:v>311.85000000000002</c:v>
                </c:pt>
                <c:pt idx="245">
                  <c:v>306.3</c:v>
                </c:pt>
                <c:pt idx="246">
                  <c:v>303.05</c:v>
                </c:pt>
                <c:pt idx="247">
                  <c:v>298.14999999999998</c:v>
                </c:pt>
                <c:pt idx="248">
                  <c:v>295.45</c:v>
                </c:pt>
                <c:pt idx="249">
                  <c:v>300.05</c:v>
                </c:pt>
                <c:pt idx="250">
                  <c:v>292.25</c:v>
                </c:pt>
                <c:pt idx="251">
                  <c:v>307.64999999999998</c:v>
                </c:pt>
                <c:pt idx="252">
                  <c:v>311.14999999999998</c:v>
                </c:pt>
                <c:pt idx="253">
                  <c:v>321.10000000000002</c:v>
                </c:pt>
                <c:pt idx="254">
                  <c:v>319.10000000000002</c:v>
                </c:pt>
                <c:pt idx="255">
                  <c:v>315.39999999999998</c:v>
                </c:pt>
                <c:pt idx="256">
                  <c:v>330.25</c:v>
                </c:pt>
                <c:pt idx="257">
                  <c:v>334.3</c:v>
                </c:pt>
                <c:pt idx="258">
                  <c:v>332.4</c:v>
                </c:pt>
                <c:pt idx="259">
                  <c:v>321.39999999999998</c:v>
                </c:pt>
                <c:pt idx="260">
                  <c:v>310.64999999999998</c:v>
                </c:pt>
                <c:pt idx="261">
                  <c:v>311.3</c:v>
                </c:pt>
                <c:pt idx="262">
                  <c:v>315</c:v>
                </c:pt>
                <c:pt idx="263">
                  <c:v>312</c:v>
                </c:pt>
                <c:pt idx="264">
                  <c:v>310.3</c:v>
                </c:pt>
                <c:pt idx="265">
                  <c:v>312.45</c:v>
                </c:pt>
                <c:pt idx="266">
                  <c:v>311.89999999999998</c:v>
                </c:pt>
                <c:pt idx="267">
                  <c:v>314.85000000000002</c:v>
                </c:pt>
                <c:pt idx="268">
                  <c:v>334.55</c:v>
                </c:pt>
                <c:pt idx="269">
                  <c:v>332.95</c:v>
                </c:pt>
                <c:pt idx="270">
                  <c:v>335.1</c:v>
                </c:pt>
                <c:pt idx="271">
                  <c:v>334.55</c:v>
                </c:pt>
                <c:pt idx="272">
                  <c:v>331.75</c:v>
                </c:pt>
                <c:pt idx="273">
                  <c:v>330.55</c:v>
                </c:pt>
                <c:pt idx="274">
                  <c:v>340.35</c:v>
                </c:pt>
                <c:pt idx="275">
                  <c:v>347.35</c:v>
                </c:pt>
                <c:pt idx="276">
                  <c:v>341.6</c:v>
                </c:pt>
                <c:pt idx="277">
                  <c:v>342</c:v>
                </c:pt>
                <c:pt idx="278">
                  <c:v>348.5</c:v>
                </c:pt>
                <c:pt idx="279">
                  <c:v>346.95</c:v>
                </c:pt>
                <c:pt idx="280">
                  <c:v>340.9</c:v>
                </c:pt>
                <c:pt idx="281">
                  <c:v>343.6</c:v>
                </c:pt>
                <c:pt idx="282">
                  <c:v>359.8</c:v>
                </c:pt>
                <c:pt idx="283">
                  <c:v>358.85</c:v>
                </c:pt>
                <c:pt idx="284">
                  <c:v>366.8</c:v>
                </c:pt>
                <c:pt idx="285">
                  <c:v>367.6</c:v>
                </c:pt>
                <c:pt idx="286">
                  <c:v>364.55</c:v>
                </c:pt>
                <c:pt idx="287">
                  <c:v>365.45</c:v>
                </c:pt>
                <c:pt idx="288">
                  <c:v>364.55</c:v>
                </c:pt>
                <c:pt idx="289">
                  <c:v>355.75</c:v>
                </c:pt>
                <c:pt idx="290">
                  <c:v>350.45</c:v>
                </c:pt>
                <c:pt idx="291">
                  <c:v>362.05</c:v>
                </c:pt>
                <c:pt idx="292">
                  <c:v>366.7</c:v>
                </c:pt>
                <c:pt idx="293">
                  <c:v>363.15</c:v>
                </c:pt>
                <c:pt idx="294">
                  <c:v>366.5</c:v>
                </c:pt>
                <c:pt idx="295">
                  <c:v>357.15</c:v>
                </c:pt>
                <c:pt idx="296">
                  <c:v>349.65</c:v>
                </c:pt>
                <c:pt idx="297">
                  <c:v>354.5</c:v>
                </c:pt>
                <c:pt idx="298">
                  <c:v>367.45</c:v>
                </c:pt>
                <c:pt idx="299">
                  <c:v>364.75</c:v>
                </c:pt>
                <c:pt idx="300">
                  <c:v>357.95</c:v>
                </c:pt>
                <c:pt idx="301">
                  <c:v>356.5</c:v>
                </c:pt>
                <c:pt idx="302">
                  <c:v>352.75</c:v>
                </c:pt>
                <c:pt idx="303">
                  <c:v>347.3</c:v>
                </c:pt>
                <c:pt idx="304">
                  <c:v>351.1</c:v>
                </c:pt>
                <c:pt idx="305">
                  <c:v>351.4</c:v>
                </c:pt>
                <c:pt idx="306">
                  <c:v>353</c:v>
                </c:pt>
                <c:pt idx="307">
                  <c:v>350.9</c:v>
                </c:pt>
                <c:pt idx="308">
                  <c:v>350.9</c:v>
                </c:pt>
                <c:pt idx="309">
                  <c:v>349.05</c:v>
                </c:pt>
                <c:pt idx="310">
                  <c:v>348.55</c:v>
                </c:pt>
                <c:pt idx="311">
                  <c:v>346.75</c:v>
                </c:pt>
                <c:pt idx="312">
                  <c:v>341.35</c:v>
                </c:pt>
                <c:pt idx="313">
                  <c:v>343.8</c:v>
                </c:pt>
                <c:pt idx="314">
                  <c:v>338.15</c:v>
                </c:pt>
                <c:pt idx="315">
                  <c:v>352.1</c:v>
                </c:pt>
                <c:pt idx="316">
                  <c:v>358.2</c:v>
                </c:pt>
                <c:pt idx="317">
                  <c:v>364.8</c:v>
                </c:pt>
                <c:pt idx="318">
                  <c:v>384.25</c:v>
                </c:pt>
                <c:pt idx="319">
                  <c:v>392.25</c:v>
                </c:pt>
                <c:pt idx="320">
                  <c:v>400.3</c:v>
                </c:pt>
                <c:pt idx="321">
                  <c:v>411.45</c:v>
                </c:pt>
                <c:pt idx="322">
                  <c:v>410.35</c:v>
                </c:pt>
                <c:pt idx="323">
                  <c:v>398.15</c:v>
                </c:pt>
                <c:pt idx="324">
                  <c:v>388.15</c:v>
                </c:pt>
                <c:pt idx="325">
                  <c:v>384.65</c:v>
                </c:pt>
                <c:pt idx="326">
                  <c:v>390.2</c:v>
                </c:pt>
                <c:pt idx="327">
                  <c:v>386.8</c:v>
                </c:pt>
                <c:pt idx="328">
                  <c:v>381.25</c:v>
                </c:pt>
                <c:pt idx="329">
                  <c:v>388.4</c:v>
                </c:pt>
                <c:pt idx="330">
                  <c:v>391.2</c:v>
                </c:pt>
                <c:pt idx="331">
                  <c:v>395.15</c:v>
                </c:pt>
                <c:pt idx="332">
                  <c:v>390</c:v>
                </c:pt>
                <c:pt idx="333">
                  <c:v>387.55</c:v>
                </c:pt>
                <c:pt idx="334">
                  <c:v>390.05</c:v>
                </c:pt>
                <c:pt idx="335">
                  <c:v>390.9</c:v>
                </c:pt>
                <c:pt idx="336">
                  <c:v>400.3</c:v>
                </c:pt>
                <c:pt idx="337">
                  <c:v>399.7</c:v>
                </c:pt>
                <c:pt idx="338">
                  <c:v>396.25</c:v>
                </c:pt>
                <c:pt idx="339">
                  <c:v>394.55</c:v>
                </c:pt>
                <c:pt idx="340">
                  <c:v>406.4</c:v>
                </c:pt>
                <c:pt idx="341">
                  <c:v>407.15</c:v>
                </c:pt>
                <c:pt idx="342">
                  <c:v>405.05</c:v>
                </c:pt>
                <c:pt idx="343">
                  <c:v>410.3</c:v>
                </c:pt>
                <c:pt idx="344">
                  <c:v>406.85</c:v>
                </c:pt>
                <c:pt idx="345">
                  <c:v>384.25</c:v>
                </c:pt>
                <c:pt idx="346">
                  <c:v>387.95</c:v>
                </c:pt>
                <c:pt idx="347">
                  <c:v>399.05</c:v>
                </c:pt>
                <c:pt idx="348">
                  <c:v>400.8</c:v>
                </c:pt>
                <c:pt idx="349">
                  <c:v>393.6</c:v>
                </c:pt>
                <c:pt idx="350">
                  <c:v>394.8</c:v>
                </c:pt>
                <c:pt idx="351">
                  <c:v>390.55</c:v>
                </c:pt>
                <c:pt idx="352">
                  <c:v>386.65</c:v>
                </c:pt>
                <c:pt idx="353">
                  <c:v>388.7</c:v>
                </c:pt>
                <c:pt idx="354">
                  <c:v>385.65</c:v>
                </c:pt>
                <c:pt idx="355">
                  <c:v>394.6</c:v>
                </c:pt>
                <c:pt idx="356">
                  <c:v>391.1</c:v>
                </c:pt>
                <c:pt idx="357">
                  <c:v>395.2</c:v>
                </c:pt>
                <c:pt idx="358">
                  <c:v>397.4</c:v>
                </c:pt>
                <c:pt idx="359">
                  <c:v>390.65</c:v>
                </c:pt>
                <c:pt idx="360">
                  <c:v>394.6</c:v>
                </c:pt>
                <c:pt idx="361">
                  <c:v>398.55</c:v>
                </c:pt>
                <c:pt idx="362">
                  <c:v>398.15</c:v>
                </c:pt>
                <c:pt idx="363">
                  <c:v>400.15</c:v>
                </c:pt>
                <c:pt idx="364">
                  <c:v>400.4</c:v>
                </c:pt>
                <c:pt idx="365">
                  <c:v>401.4</c:v>
                </c:pt>
                <c:pt idx="366">
                  <c:v>404.1</c:v>
                </c:pt>
                <c:pt idx="367">
                  <c:v>398.55</c:v>
                </c:pt>
                <c:pt idx="368">
                  <c:v>400.15</c:v>
                </c:pt>
                <c:pt idx="369">
                  <c:v>399.1</c:v>
                </c:pt>
                <c:pt idx="370">
                  <c:v>395.9</c:v>
                </c:pt>
                <c:pt idx="371">
                  <c:v>399.65</c:v>
                </c:pt>
                <c:pt idx="372">
                  <c:v>361.6</c:v>
                </c:pt>
                <c:pt idx="373">
                  <c:v>356.6</c:v>
                </c:pt>
                <c:pt idx="374">
                  <c:v>359.5</c:v>
                </c:pt>
                <c:pt idx="375">
                  <c:v>357.05</c:v>
                </c:pt>
                <c:pt idx="376">
                  <c:v>361.8</c:v>
                </c:pt>
                <c:pt idx="377">
                  <c:v>361.5</c:v>
                </c:pt>
                <c:pt idx="378">
                  <c:v>359</c:v>
                </c:pt>
                <c:pt idx="379">
                  <c:v>362.15</c:v>
                </c:pt>
                <c:pt idx="380">
                  <c:v>363.9</c:v>
                </c:pt>
                <c:pt idx="381">
                  <c:v>372.35</c:v>
                </c:pt>
                <c:pt idx="382">
                  <c:v>370.1</c:v>
                </c:pt>
                <c:pt idx="383">
                  <c:v>371.4</c:v>
                </c:pt>
                <c:pt idx="384">
                  <c:v>369.7</c:v>
                </c:pt>
                <c:pt idx="385">
                  <c:v>368.85</c:v>
                </c:pt>
                <c:pt idx="386">
                  <c:v>371.55</c:v>
                </c:pt>
                <c:pt idx="387">
                  <c:v>372.7</c:v>
                </c:pt>
                <c:pt idx="388">
                  <c:v>369.85</c:v>
                </c:pt>
                <c:pt idx="389">
                  <c:v>373.3</c:v>
                </c:pt>
                <c:pt idx="390">
                  <c:v>369.3</c:v>
                </c:pt>
                <c:pt idx="391">
                  <c:v>367.85</c:v>
                </c:pt>
                <c:pt idx="392">
                  <c:v>373.65</c:v>
                </c:pt>
                <c:pt idx="393">
                  <c:v>374.3</c:v>
                </c:pt>
                <c:pt idx="394">
                  <c:v>369.35</c:v>
                </c:pt>
                <c:pt idx="395">
                  <c:v>372.6</c:v>
                </c:pt>
                <c:pt idx="396">
                  <c:v>370.6</c:v>
                </c:pt>
                <c:pt idx="397">
                  <c:v>374.75</c:v>
                </c:pt>
                <c:pt idx="398">
                  <c:v>380.9</c:v>
                </c:pt>
                <c:pt idx="399">
                  <c:v>378.75</c:v>
                </c:pt>
                <c:pt idx="400">
                  <c:v>379.2</c:v>
                </c:pt>
                <c:pt idx="401">
                  <c:v>375.95</c:v>
                </c:pt>
                <c:pt idx="402">
                  <c:v>379.05</c:v>
                </c:pt>
                <c:pt idx="403">
                  <c:v>389.75</c:v>
                </c:pt>
                <c:pt idx="404">
                  <c:v>383.7</c:v>
                </c:pt>
                <c:pt idx="405">
                  <c:v>390.65</c:v>
                </c:pt>
                <c:pt idx="406">
                  <c:v>388.05</c:v>
                </c:pt>
                <c:pt idx="407">
                  <c:v>381.25</c:v>
                </c:pt>
                <c:pt idx="408">
                  <c:v>385.4</c:v>
                </c:pt>
                <c:pt idx="409">
                  <c:v>385.45</c:v>
                </c:pt>
                <c:pt idx="410">
                  <c:v>399.25</c:v>
                </c:pt>
                <c:pt idx="411">
                  <c:v>398.35</c:v>
                </c:pt>
                <c:pt idx="412">
                  <c:v>387.75</c:v>
                </c:pt>
                <c:pt idx="413">
                  <c:v>397.05</c:v>
                </c:pt>
                <c:pt idx="414">
                  <c:v>415.25</c:v>
                </c:pt>
                <c:pt idx="415">
                  <c:v>435.4</c:v>
                </c:pt>
                <c:pt idx="416">
                  <c:v>432.15</c:v>
                </c:pt>
                <c:pt idx="417">
                  <c:v>426.65</c:v>
                </c:pt>
                <c:pt idx="418">
                  <c:v>430.15</c:v>
                </c:pt>
                <c:pt idx="419">
                  <c:v>433.3</c:v>
                </c:pt>
                <c:pt idx="420">
                  <c:v>435.55</c:v>
                </c:pt>
                <c:pt idx="421">
                  <c:v>429.75</c:v>
                </c:pt>
                <c:pt idx="422">
                  <c:v>430.6</c:v>
                </c:pt>
                <c:pt idx="423">
                  <c:v>426.95</c:v>
                </c:pt>
                <c:pt idx="424">
                  <c:v>418.2</c:v>
                </c:pt>
                <c:pt idx="425">
                  <c:v>424.4</c:v>
                </c:pt>
                <c:pt idx="426">
                  <c:v>418.95</c:v>
                </c:pt>
                <c:pt idx="427">
                  <c:v>422.8</c:v>
                </c:pt>
                <c:pt idx="428">
                  <c:v>416.2</c:v>
                </c:pt>
                <c:pt idx="429">
                  <c:v>420.95</c:v>
                </c:pt>
                <c:pt idx="430">
                  <c:v>414.75</c:v>
                </c:pt>
                <c:pt idx="431">
                  <c:v>411.65</c:v>
                </c:pt>
                <c:pt idx="432">
                  <c:v>414.6</c:v>
                </c:pt>
                <c:pt idx="433">
                  <c:v>412.2</c:v>
                </c:pt>
                <c:pt idx="434">
                  <c:v>401.9</c:v>
                </c:pt>
                <c:pt idx="435">
                  <c:v>399.15</c:v>
                </c:pt>
                <c:pt idx="436">
                  <c:v>398.55</c:v>
                </c:pt>
                <c:pt idx="437">
                  <c:v>378.55</c:v>
                </c:pt>
                <c:pt idx="438">
                  <c:v>374.3</c:v>
                </c:pt>
                <c:pt idx="439">
                  <c:v>370.1</c:v>
                </c:pt>
                <c:pt idx="440">
                  <c:v>381.1</c:v>
                </c:pt>
                <c:pt idx="441">
                  <c:v>389.5</c:v>
                </c:pt>
                <c:pt idx="442">
                  <c:v>392.2</c:v>
                </c:pt>
                <c:pt idx="443">
                  <c:v>386.35</c:v>
                </c:pt>
                <c:pt idx="444">
                  <c:v>398.85</c:v>
                </c:pt>
                <c:pt idx="445">
                  <c:v>398.4</c:v>
                </c:pt>
                <c:pt idx="446">
                  <c:v>395.45</c:v>
                </c:pt>
                <c:pt idx="447">
                  <c:v>392.6</c:v>
                </c:pt>
                <c:pt idx="448">
                  <c:v>391.2</c:v>
                </c:pt>
                <c:pt idx="449">
                  <c:v>392.5</c:v>
                </c:pt>
                <c:pt idx="450">
                  <c:v>391.6</c:v>
                </c:pt>
                <c:pt idx="451">
                  <c:v>392.25</c:v>
                </c:pt>
                <c:pt idx="452">
                  <c:v>406.05</c:v>
                </c:pt>
                <c:pt idx="453">
                  <c:v>401.15</c:v>
                </c:pt>
                <c:pt idx="454">
                  <c:v>395.4</c:v>
                </c:pt>
                <c:pt idx="455">
                  <c:v>400.15</c:v>
                </c:pt>
                <c:pt idx="456">
                  <c:v>398.8</c:v>
                </c:pt>
                <c:pt idx="457">
                  <c:v>395.25</c:v>
                </c:pt>
                <c:pt idx="458">
                  <c:v>400.25</c:v>
                </c:pt>
                <c:pt idx="459">
                  <c:v>405.05</c:v>
                </c:pt>
                <c:pt idx="460">
                  <c:v>406.15</c:v>
                </c:pt>
                <c:pt idx="461">
                  <c:v>409.6</c:v>
                </c:pt>
                <c:pt idx="462">
                  <c:v>409.25</c:v>
                </c:pt>
                <c:pt idx="463">
                  <c:v>417.45</c:v>
                </c:pt>
                <c:pt idx="464">
                  <c:v>420</c:v>
                </c:pt>
                <c:pt idx="465">
                  <c:v>410.5</c:v>
                </c:pt>
                <c:pt idx="466">
                  <c:v>422.1</c:v>
                </c:pt>
                <c:pt idx="467">
                  <c:v>409.5</c:v>
                </c:pt>
                <c:pt idx="468">
                  <c:v>412.55</c:v>
                </c:pt>
                <c:pt idx="469">
                  <c:v>400.45</c:v>
                </c:pt>
                <c:pt idx="470">
                  <c:v>400.7</c:v>
                </c:pt>
                <c:pt idx="471">
                  <c:v>399.85</c:v>
                </c:pt>
                <c:pt idx="472">
                  <c:v>397.25</c:v>
                </c:pt>
                <c:pt idx="473">
                  <c:v>387.7</c:v>
                </c:pt>
                <c:pt idx="474">
                  <c:v>378.9</c:v>
                </c:pt>
                <c:pt idx="475">
                  <c:v>383.85</c:v>
                </c:pt>
                <c:pt idx="476">
                  <c:v>397.35</c:v>
                </c:pt>
                <c:pt idx="477">
                  <c:v>392.2</c:v>
                </c:pt>
                <c:pt idx="478">
                  <c:v>391.75</c:v>
                </c:pt>
                <c:pt idx="479">
                  <c:v>405.35</c:v>
                </c:pt>
                <c:pt idx="480">
                  <c:v>415.15</c:v>
                </c:pt>
                <c:pt idx="481">
                  <c:v>439.7</c:v>
                </c:pt>
                <c:pt idx="482">
                  <c:v>437.2</c:v>
                </c:pt>
                <c:pt idx="483">
                  <c:v>438.65</c:v>
                </c:pt>
                <c:pt idx="484">
                  <c:v>461.95</c:v>
                </c:pt>
                <c:pt idx="485">
                  <c:v>453.9</c:v>
                </c:pt>
                <c:pt idx="486">
                  <c:v>458.9</c:v>
                </c:pt>
                <c:pt idx="487">
                  <c:v>442</c:v>
                </c:pt>
                <c:pt idx="488">
                  <c:v>430.05</c:v>
                </c:pt>
                <c:pt idx="489">
                  <c:v>442.85</c:v>
                </c:pt>
                <c:pt idx="490">
                  <c:v>431.7</c:v>
                </c:pt>
                <c:pt idx="491">
                  <c:v>426.25</c:v>
                </c:pt>
                <c:pt idx="492">
                  <c:v>430.1</c:v>
                </c:pt>
                <c:pt idx="493">
                  <c:v>433</c:v>
                </c:pt>
                <c:pt idx="494">
                  <c:v>434.4</c:v>
                </c:pt>
                <c:pt idx="495">
                  <c:v>425.3</c:v>
                </c:pt>
                <c:pt idx="496">
                  <c:v>437.1</c:v>
                </c:pt>
                <c:pt idx="497">
                  <c:v>443.4</c:v>
                </c:pt>
                <c:pt idx="498">
                  <c:v>450.25</c:v>
                </c:pt>
                <c:pt idx="499">
                  <c:v>449.7</c:v>
                </c:pt>
                <c:pt idx="500">
                  <c:v>447.3</c:v>
                </c:pt>
                <c:pt idx="501">
                  <c:v>438.7</c:v>
                </c:pt>
                <c:pt idx="502">
                  <c:v>429.35</c:v>
                </c:pt>
                <c:pt idx="503">
                  <c:v>434.15</c:v>
                </c:pt>
                <c:pt idx="504">
                  <c:v>427.05</c:v>
                </c:pt>
                <c:pt idx="505">
                  <c:v>437.4</c:v>
                </c:pt>
                <c:pt idx="506">
                  <c:v>433.1</c:v>
                </c:pt>
                <c:pt idx="507">
                  <c:v>433.4</c:v>
                </c:pt>
                <c:pt idx="508">
                  <c:v>437.55</c:v>
                </c:pt>
                <c:pt idx="509">
                  <c:v>442.75</c:v>
                </c:pt>
                <c:pt idx="510">
                  <c:v>439.95</c:v>
                </c:pt>
                <c:pt idx="511">
                  <c:v>444.5</c:v>
                </c:pt>
                <c:pt idx="512">
                  <c:v>453.4</c:v>
                </c:pt>
                <c:pt idx="513">
                  <c:v>456.5</c:v>
                </c:pt>
                <c:pt idx="514">
                  <c:v>449.85</c:v>
                </c:pt>
                <c:pt idx="515">
                  <c:v>438.45</c:v>
                </c:pt>
                <c:pt idx="516">
                  <c:v>440.95</c:v>
                </c:pt>
                <c:pt idx="517">
                  <c:v>446.25</c:v>
                </c:pt>
                <c:pt idx="518">
                  <c:v>440.15</c:v>
                </c:pt>
                <c:pt idx="519">
                  <c:v>427.1</c:v>
                </c:pt>
                <c:pt idx="520">
                  <c:v>419.05</c:v>
                </c:pt>
                <c:pt idx="521">
                  <c:v>427</c:v>
                </c:pt>
                <c:pt idx="522">
                  <c:v>403.9</c:v>
                </c:pt>
                <c:pt idx="523">
                  <c:v>426.65</c:v>
                </c:pt>
                <c:pt idx="524">
                  <c:v>428.25</c:v>
                </c:pt>
                <c:pt idx="525">
                  <c:v>438.15</c:v>
                </c:pt>
                <c:pt idx="526">
                  <c:v>443.55</c:v>
                </c:pt>
                <c:pt idx="527">
                  <c:v>441.8</c:v>
                </c:pt>
                <c:pt idx="528">
                  <c:v>438.9</c:v>
                </c:pt>
                <c:pt idx="529">
                  <c:v>439.6</c:v>
                </c:pt>
                <c:pt idx="530">
                  <c:v>434.55</c:v>
                </c:pt>
                <c:pt idx="531">
                  <c:v>428</c:v>
                </c:pt>
                <c:pt idx="532">
                  <c:v>430.1</c:v>
                </c:pt>
                <c:pt idx="533">
                  <c:v>432.65</c:v>
                </c:pt>
                <c:pt idx="534">
                  <c:v>429.75</c:v>
                </c:pt>
                <c:pt idx="535">
                  <c:v>429.3</c:v>
                </c:pt>
                <c:pt idx="536">
                  <c:v>427.15</c:v>
                </c:pt>
                <c:pt idx="537">
                  <c:v>427.25</c:v>
                </c:pt>
                <c:pt idx="538">
                  <c:v>423.75</c:v>
                </c:pt>
                <c:pt idx="539">
                  <c:v>424.25</c:v>
                </c:pt>
                <c:pt idx="540">
                  <c:v>431.25</c:v>
                </c:pt>
                <c:pt idx="541">
                  <c:v>437.45</c:v>
                </c:pt>
                <c:pt idx="542">
                  <c:v>436.45</c:v>
                </c:pt>
                <c:pt idx="543">
                  <c:v>454.25</c:v>
                </c:pt>
                <c:pt idx="544">
                  <c:v>477.25</c:v>
                </c:pt>
                <c:pt idx="545">
                  <c:v>474.65</c:v>
                </c:pt>
                <c:pt idx="546">
                  <c:v>479.55</c:v>
                </c:pt>
                <c:pt idx="547">
                  <c:v>472.5</c:v>
                </c:pt>
                <c:pt idx="548">
                  <c:v>471.35</c:v>
                </c:pt>
                <c:pt idx="549">
                  <c:v>463.3</c:v>
                </c:pt>
                <c:pt idx="550">
                  <c:v>466.2</c:v>
                </c:pt>
                <c:pt idx="551">
                  <c:v>464.8</c:v>
                </c:pt>
                <c:pt idx="552">
                  <c:v>456.85</c:v>
                </c:pt>
                <c:pt idx="553">
                  <c:v>440.15</c:v>
                </c:pt>
                <c:pt idx="554">
                  <c:v>442.15</c:v>
                </c:pt>
                <c:pt idx="555">
                  <c:v>430.1</c:v>
                </c:pt>
                <c:pt idx="556">
                  <c:v>435.9</c:v>
                </c:pt>
                <c:pt idx="557">
                  <c:v>432.45</c:v>
                </c:pt>
                <c:pt idx="558">
                  <c:v>448.8</c:v>
                </c:pt>
                <c:pt idx="559">
                  <c:v>451</c:v>
                </c:pt>
                <c:pt idx="560">
                  <c:v>458.4</c:v>
                </c:pt>
                <c:pt idx="561">
                  <c:v>463.5</c:v>
                </c:pt>
                <c:pt idx="562">
                  <c:v>451.8</c:v>
                </c:pt>
                <c:pt idx="563">
                  <c:v>447.15</c:v>
                </c:pt>
                <c:pt idx="564">
                  <c:v>429.05</c:v>
                </c:pt>
                <c:pt idx="565">
                  <c:v>422.8</c:v>
                </c:pt>
                <c:pt idx="566">
                  <c:v>431.85</c:v>
                </c:pt>
                <c:pt idx="567">
                  <c:v>431.9</c:v>
                </c:pt>
                <c:pt idx="568">
                  <c:v>426.35</c:v>
                </c:pt>
                <c:pt idx="569">
                  <c:v>426.25</c:v>
                </c:pt>
                <c:pt idx="570">
                  <c:v>419.6</c:v>
                </c:pt>
                <c:pt idx="571">
                  <c:v>430.9</c:v>
                </c:pt>
                <c:pt idx="572">
                  <c:v>430.2</c:v>
                </c:pt>
                <c:pt idx="573">
                  <c:v>436.45</c:v>
                </c:pt>
                <c:pt idx="574">
                  <c:v>437</c:v>
                </c:pt>
                <c:pt idx="575">
                  <c:v>445.3</c:v>
                </c:pt>
                <c:pt idx="576">
                  <c:v>449.65</c:v>
                </c:pt>
                <c:pt idx="577">
                  <c:v>446</c:v>
                </c:pt>
                <c:pt idx="578">
                  <c:v>448</c:v>
                </c:pt>
                <c:pt idx="579">
                  <c:v>452.75</c:v>
                </c:pt>
                <c:pt idx="580">
                  <c:v>457.65</c:v>
                </c:pt>
                <c:pt idx="581">
                  <c:v>458.1</c:v>
                </c:pt>
                <c:pt idx="582">
                  <c:v>469.9</c:v>
                </c:pt>
                <c:pt idx="583">
                  <c:v>462.4</c:v>
                </c:pt>
                <c:pt idx="584">
                  <c:v>470.2</c:v>
                </c:pt>
                <c:pt idx="585">
                  <c:v>475.4</c:v>
                </c:pt>
                <c:pt idx="586">
                  <c:v>489</c:v>
                </c:pt>
                <c:pt idx="587">
                  <c:v>481.4</c:v>
                </c:pt>
                <c:pt idx="588">
                  <c:v>490.65</c:v>
                </c:pt>
                <c:pt idx="589">
                  <c:v>506.95</c:v>
                </c:pt>
                <c:pt idx="590">
                  <c:v>506.45</c:v>
                </c:pt>
                <c:pt idx="591">
                  <c:v>506.95</c:v>
                </c:pt>
                <c:pt idx="592">
                  <c:v>505.7</c:v>
                </c:pt>
                <c:pt idx="593">
                  <c:v>504.55</c:v>
                </c:pt>
                <c:pt idx="594">
                  <c:v>501.3</c:v>
                </c:pt>
                <c:pt idx="595">
                  <c:v>484.9</c:v>
                </c:pt>
                <c:pt idx="596">
                  <c:v>470.2</c:v>
                </c:pt>
                <c:pt idx="597">
                  <c:v>467.3</c:v>
                </c:pt>
                <c:pt idx="598">
                  <c:v>474.45</c:v>
                </c:pt>
                <c:pt idx="599">
                  <c:v>470</c:v>
                </c:pt>
                <c:pt idx="600">
                  <c:v>461.35</c:v>
                </c:pt>
                <c:pt idx="601">
                  <c:v>463.45</c:v>
                </c:pt>
                <c:pt idx="602">
                  <c:v>464</c:v>
                </c:pt>
                <c:pt idx="603">
                  <c:v>462.75</c:v>
                </c:pt>
                <c:pt idx="604">
                  <c:v>468.45</c:v>
                </c:pt>
                <c:pt idx="605">
                  <c:v>460.35</c:v>
                </c:pt>
                <c:pt idx="606">
                  <c:v>445.35</c:v>
                </c:pt>
                <c:pt idx="607">
                  <c:v>431.4</c:v>
                </c:pt>
                <c:pt idx="608">
                  <c:v>439.1</c:v>
                </c:pt>
                <c:pt idx="609">
                  <c:v>453.2</c:v>
                </c:pt>
                <c:pt idx="610">
                  <c:v>465.3</c:v>
                </c:pt>
                <c:pt idx="611">
                  <c:v>474.05</c:v>
                </c:pt>
                <c:pt idx="612">
                  <c:v>478.65</c:v>
                </c:pt>
                <c:pt idx="613">
                  <c:v>481.75</c:v>
                </c:pt>
                <c:pt idx="614">
                  <c:v>480.2</c:v>
                </c:pt>
                <c:pt idx="615">
                  <c:v>466.45</c:v>
                </c:pt>
                <c:pt idx="616">
                  <c:v>475.1</c:v>
                </c:pt>
                <c:pt idx="617">
                  <c:v>464.8</c:v>
                </c:pt>
                <c:pt idx="618">
                  <c:v>448.2</c:v>
                </c:pt>
                <c:pt idx="619">
                  <c:v>449.35</c:v>
                </c:pt>
                <c:pt idx="620">
                  <c:v>446</c:v>
                </c:pt>
                <c:pt idx="621">
                  <c:v>465.95</c:v>
                </c:pt>
                <c:pt idx="622">
                  <c:v>492.95</c:v>
                </c:pt>
                <c:pt idx="623">
                  <c:v>488.6</c:v>
                </c:pt>
                <c:pt idx="624">
                  <c:v>485.15</c:v>
                </c:pt>
                <c:pt idx="625">
                  <c:v>491.9</c:v>
                </c:pt>
                <c:pt idx="626">
                  <c:v>499.5</c:v>
                </c:pt>
                <c:pt idx="627">
                  <c:v>487.5</c:v>
                </c:pt>
                <c:pt idx="628">
                  <c:v>488.85</c:v>
                </c:pt>
                <c:pt idx="629">
                  <c:v>496.4</c:v>
                </c:pt>
                <c:pt idx="630">
                  <c:v>494.95</c:v>
                </c:pt>
                <c:pt idx="631">
                  <c:v>499</c:v>
                </c:pt>
                <c:pt idx="632">
                  <c:v>494.45</c:v>
                </c:pt>
                <c:pt idx="633">
                  <c:v>489.95</c:v>
                </c:pt>
                <c:pt idx="634">
                  <c:v>476.8</c:v>
                </c:pt>
                <c:pt idx="635">
                  <c:v>485.75</c:v>
                </c:pt>
                <c:pt idx="636">
                  <c:v>483.8</c:v>
                </c:pt>
                <c:pt idx="637">
                  <c:v>489.15</c:v>
                </c:pt>
                <c:pt idx="638">
                  <c:v>489.05</c:v>
                </c:pt>
                <c:pt idx="639">
                  <c:v>512.45000000000005</c:v>
                </c:pt>
                <c:pt idx="640">
                  <c:v>532.15</c:v>
                </c:pt>
                <c:pt idx="641">
                  <c:v>546.25</c:v>
                </c:pt>
                <c:pt idx="642">
                  <c:v>543.54999999999995</c:v>
                </c:pt>
                <c:pt idx="643">
                  <c:v>551.45000000000005</c:v>
                </c:pt>
                <c:pt idx="644">
                  <c:v>566.70000000000005</c:v>
                </c:pt>
                <c:pt idx="645">
                  <c:v>576.4</c:v>
                </c:pt>
                <c:pt idx="646">
                  <c:v>580.5</c:v>
                </c:pt>
                <c:pt idx="647">
                  <c:v>583.45000000000005</c:v>
                </c:pt>
                <c:pt idx="648">
                  <c:v>588.15</c:v>
                </c:pt>
                <c:pt idx="649">
                  <c:v>589.6</c:v>
                </c:pt>
                <c:pt idx="650">
                  <c:v>572.1</c:v>
                </c:pt>
                <c:pt idx="651">
                  <c:v>571.45000000000005</c:v>
                </c:pt>
                <c:pt idx="652">
                  <c:v>572.65</c:v>
                </c:pt>
                <c:pt idx="653">
                  <c:v>563.85</c:v>
                </c:pt>
                <c:pt idx="654">
                  <c:v>573.15</c:v>
                </c:pt>
                <c:pt idx="655">
                  <c:v>573.54999999999995</c:v>
                </c:pt>
                <c:pt idx="656">
                  <c:v>571.35</c:v>
                </c:pt>
                <c:pt idx="657">
                  <c:v>567.29999999999995</c:v>
                </c:pt>
                <c:pt idx="658">
                  <c:v>572.70000000000005</c:v>
                </c:pt>
                <c:pt idx="659">
                  <c:v>559.20000000000005</c:v>
                </c:pt>
                <c:pt idx="660">
                  <c:v>565.04999999999995</c:v>
                </c:pt>
                <c:pt idx="661">
                  <c:v>567.15</c:v>
                </c:pt>
                <c:pt idx="662">
                  <c:v>570.79999999999995</c:v>
                </c:pt>
                <c:pt idx="663">
                  <c:v>586.4</c:v>
                </c:pt>
                <c:pt idx="664">
                  <c:v>587.54999999999995</c:v>
                </c:pt>
                <c:pt idx="665">
                  <c:v>602.35</c:v>
                </c:pt>
                <c:pt idx="666">
                  <c:v>615.04999999999995</c:v>
                </c:pt>
                <c:pt idx="667">
                  <c:v>613.35</c:v>
                </c:pt>
                <c:pt idx="668">
                  <c:v>610.79999999999995</c:v>
                </c:pt>
                <c:pt idx="669">
                  <c:v>599.75</c:v>
                </c:pt>
                <c:pt idx="670">
                  <c:v>612.70000000000005</c:v>
                </c:pt>
                <c:pt idx="671">
                  <c:v>610.85</c:v>
                </c:pt>
                <c:pt idx="672">
                  <c:v>613.45000000000005</c:v>
                </c:pt>
                <c:pt idx="673">
                  <c:v>583.5</c:v>
                </c:pt>
                <c:pt idx="674">
                  <c:v>558.79999999999995</c:v>
                </c:pt>
                <c:pt idx="675">
                  <c:v>568.25</c:v>
                </c:pt>
                <c:pt idx="676">
                  <c:v>556.9</c:v>
                </c:pt>
                <c:pt idx="677">
                  <c:v>557.79999999999995</c:v>
                </c:pt>
                <c:pt idx="678">
                  <c:v>568.04999999999995</c:v>
                </c:pt>
                <c:pt idx="679">
                  <c:v>584.29999999999995</c:v>
                </c:pt>
                <c:pt idx="680">
                  <c:v>576.9</c:v>
                </c:pt>
                <c:pt idx="681">
                  <c:v>571.45000000000005</c:v>
                </c:pt>
                <c:pt idx="682">
                  <c:v>584.95000000000005</c:v>
                </c:pt>
                <c:pt idx="683">
                  <c:v>601.25</c:v>
                </c:pt>
                <c:pt idx="684">
                  <c:v>535.1</c:v>
                </c:pt>
                <c:pt idx="685">
                  <c:v>510.55</c:v>
                </c:pt>
                <c:pt idx="686">
                  <c:v>545.6</c:v>
                </c:pt>
                <c:pt idx="687">
                  <c:v>588.1</c:v>
                </c:pt>
                <c:pt idx="688">
                  <c:v>583.85</c:v>
                </c:pt>
                <c:pt idx="689">
                  <c:v>595.45000000000005</c:v>
                </c:pt>
                <c:pt idx="690">
                  <c:v>586.6</c:v>
                </c:pt>
                <c:pt idx="691">
                  <c:v>612</c:v>
                </c:pt>
                <c:pt idx="692">
                  <c:v>631.1</c:v>
                </c:pt>
                <c:pt idx="693">
                  <c:v>636.25</c:v>
                </c:pt>
                <c:pt idx="694">
                  <c:v>641.35</c:v>
                </c:pt>
                <c:pt idx="695">
                  <c:v>625.5</c:v>
                </c:pt>
                <c:pt idx="696">
                  <c:v>608</c:v>
                </c:pt>
                <c:pt idx="697">
                  <c:v>602.5</c:v>
                </c:pt>
                <c:pt idx="698">
                  <c:v>600.85</c:v>
                </c:pt>
                <c:pt idx="699">
                  <c:v>546.54999999999995</c:v>
                </c:pt>
                <c:pt idx="700">
                  <c:v>555.35</c:v>
                </c:pt>
                <c:pt idx="701">
                  <c:v>545.65</c:v>
                </c:pt>
                <c:pt idx="702">
                  <c:v>546.45000000000005</c:v>
                </c:pt>
                <c:pt idx="703">
                  <c:v>536.45000000000005</c:v>
                </c:pt>
                <c:pt idx="704">
                  <c:v>521.04999999999995</c:v>
                </c:pt>
                <c:pt idx="705">
                  <c:v>537.45000000000005</c:v>
                </c:pt>
                <c:pt idx="706">
                  <c:v>550.04999999999995</c:v>
                </c:pt>
                <c:pt idx="707">
                  <c:v>542.95000000000005</c:v>
                </c:pt>
                <c:pt idx="708">
                  <c:v>527.85</c:v>
                </c:pt>
                <c:pt idx="709">
                  <c:v>528.29999999999995</c:v>
                </c:pt>
                <c:pt idx="710">
                  <c:v>545.29999999999995</c:v>
                </c:pt>
                <c:pt idx="711">
                  <c:v>566.54999999999995</c:v>
                </c:pt>
                <c:pt idx="712">
                  <c:v>580</c:v>
                </c:pt>
                <c:pt idx="713">
                  <c:v>570.5</c:v>
                </c:pt>
                <c:pt idx="714">
                  <c:v>558.45000000000005</c:v>
                </c:pt>
                <c:pt idx="715">
                  <c:v>574.04999999999995</c:v>
                </c:pt>
                <c:pt idx="716">
                  <c:v>584.25</c:v>
                </c:pt>
                <c:pt idx="717">
                  <c:v>573.45000000000005</c:v>
                </c:pt>
                <c:pt idx="718">
                  <c:v>581.45000000000005</c:v>
                </c:pt>
                <c:pt idx="719">
                  <c:v>586.79999999999995</c:v>
                </c:pt>
                <c:pt idx="720">
                  <c:v>605.95000000000005</c:v>
                </c:pt>
                <c:pt idx="721">
                  <c:v>604.20000000000005</c:v>
                </c:pt>
                <c:pt idx="722">
                  <c:v>610.9</c:v>
                </c:pt>
                <c:pt idx="723">
                  <c:v>623.4</c:v>
                </c:pt>
                <c:pt idx="724">
                  <c:v>614.70000000000005</c:v>
                </c:pt>
                <c:pt idx="725">
                  <c:v>614.70000000000005</c:v>
                </c:pt>
                <c:pt idx="726">
                  <c:v>617.9</c:v>
                </c:pt>
                <c:pt idx="727">
                  <c:v>613.79999999999995</c:v>
                </c:pt>
                <c:pt idx="728">
                  <c:v>598.35</c:v>
                </c:pt>
                <c:pt idx="729">
                  <c:v>608.5</c:v>
                </c:pt>
                <c:pt idx="730">
                  <c:v>620.35</c:v>
                </c:pt>
                <c:pt idx="731">
                  <c:v>574.45000000000005</c:v>
                </c:pt>
                <c:pt idx="732">
                  <c:v>560.5</c:v>
                </c:pt>
                <c:pt idx="733">
                  <c:v>579.20000000000005</c:v>
                </c:pt>
                <c:pt idx="734">
                  <c:v>563.4</c:v>
                </c:pt>
                <c:pt idx="735">
                  <c:v>606.1</c:v>
                </c:pt>
                <c:pt idx="736">
                  <c:v>625.4</c:v>
                </c:pt>
                <c:pt idx="737">
                  <c:v>626.79999999999995</c:v>
                </c:pt>
                <c:pt idx="738">
                  <c:v>627.35</c:v>
                </c:pt>
                <c:pt idx="739">
                  <c:v>640.25</c:v>
                </c:pt>
                <c:pt idx="740">
                  <c:v>651.65</c:v>
                </c:pt>
                <c:pt idx="741">
                  <c:v>650.45000000000005</c:v>
                </c:pt>
                <c:pt idx="742">
                  <c:v>647.15</c:v>
                </c:pt>
              </c:numCache>
            </c:numRef>
          </c:val>
          <c:smooth val="1"/>
          <c:extLst>
            <c:ext xmlns:c16="http://schemas.microsoft.com/office/drawing/2014/chart" uri="{C3380CC4-5D6E-409C-BE32-E72D297353CC}">
              <c16:uniqueId val="{00000000-7688-46EC-8841-9950C9B21EF9}"/>
            </c:ext>
          </c:extLst>
        </c:ser>
        <c:dLbls>
          <c:showLegendKey val="0"/>
          <c:showVal val="0"/>
          <c:showCatName val="0"/>
          <c:showSerName val="0"/>
          <c:showPercent val="0"/>
          <c:showBubbleSize val="0"/>
        </c:dLbls>
        <c:smooth val="0"/>
        <c:axId val="215413504"/>
        <c:axId val="215415040"/>
      </c:lineChart>
      <c:dateAx>
        <c:axId val="215413504"/>
        <c:scaling>
          <c:orientation val="minMax"/>
        </c:scaling>
        <c:delete val="0"/>
        <c:axPos val="b"/>
        <c:numFmt formatCode="mmm\-yy" sourceLinked="0"/>
        <c:majorTickMark val="out"/>
        <c:minorTickMark val="none"/>
        <c:tickLblPos val="nextTo"/>
        <c:spPr>
          <a:noFill/>
          <a:ln w="9525" cap="flat" cmpd="sng" algn="ctr">
            <a:solidFill>
              <a:srgbClr val="44546A">
                <a:lumMod val="50000"/>
              </a:srgbClr>
            </a:solidFill>
            <a:round/>
          </a:ln>
          <a:effectLst/>
        </c:spPr>
        <c:txPr>
          <a:bodyPr rot="-5400000" vert="horz"/>
          <a:lstStyle/>
          <a:p>
            <a:pPr>
              <a:defRPr>
                <a:solidFill>
                  <a:schemeClr val="tx1"/>
                </a:solidFill>
              </a:defRPr>
            </a:pPr>
            <a:endParaRPr lang="en-US"/>
          </a:p>
        </c:txPr>
        <c:crossAx val="215415040"/>
        <c:crosses val="autoZero"/>
        <c:auto val="1"/>
        <c:lblOffset val="100"/>
        <c:baseTimeUnit val="days"/>
        <c:majorUnit val="3"/>
        <c:majorTimeUnit val="months"/>
        <c:minorUnit val="1"/>
        <c:minorTimeUnit val="years"/>
      </c:dateAx>
      <c:valAx>
        <c:axId val="215415040"/>
        <c:scaling>
          <c:orientation val="minMax"/>
        </c:scaling>
        <c:delete val="0"/>
        <c:axPos val="l"/>
        <c:numFmt formatCode="#,##0" sourceLinked="1"/>
        <c:majorTickMark val="out"/>
        <c:minorTickMark val="none"/>
        <c:tickLblPos val="nextTo"/>
        <c:spPr>
          <a:noFill/>
          <a:ln w="9525">
            <a:solidFill>
              <a:srgbClr val="44546A">
                <a:lumMod val="50000"/>
              </a:srgbClr>
            </a:solidFill>
          </a:ln>
          <a:effectLst/>
        </c:spPr>
        <c:txPr>
          <a:bodyPr rot="-60000000" vert="horz"/>
          <a:lstStyle/>
          <a:p>
            <a:pPr>
              <a:defRPr>
                <a:solidFill>
                  <a:schemeClr val="tx1"/>
                </a:solidFill>
              </a:defRPr>
            </a:pPr>
            <a:endParaRPr lang="en-US"/>
          </a:p>
        </c:txPr>
        <c:crossAx val="215413504"/>
        <c:crosses val="autoZero"/>
        <c:crossBetween val="between"/>
      </c:valAx>
      <c:spPr>
        <a:noFill/>
        <a:ln>
          <a:noFill/>
        </a:ln>
        <a:effectLst/>
      </c:spPr>
    </c:plotArea>
    <c:plotVisOnly val="1"/>
    <c:dispBlanksAs val="gap"/>
    <c:showDLblsOverMax val="0"/>
  </c:chart>
  <c:spPr>
    <a:noFill/>
    <a:ln w="6350" cap="flat" cmpd="sng" algn="ctr">
      <a:solidFill>
        <a:srgbClr val="FFC000"/>
      </a:solidFill>
      <a:round/>
    </a:ln>
    <a:effectLst/>
  </c:spPr>
  <c:txPr>
    <a:bodyPr/>
    <a:lstStyle/>
    <a:p>
      <a:pPr>
        <a:defRPr sz="7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'[Laurus Labs_Q4FY25.xlsx]Quarterly_Charts'!$B$57</c:f>
              <c:strCache>
                <c:ptCount val="1"/>
                <c:pt idx="0">
                  <c:v>Q4FY25</c:v>
                </c:pt>
              </c:strCache>
            </c:strRef>
          </c:tx>
          <c:dPt>
            <c:idx val="0"/>
            <c:bubble3D val="0"/>
            <c:spPr>
              <a:solidFill>
                <a:schemeClr val="accent4"/>
              </a:solidFill>
              <a:ln w="19050">
                <a:solidFill>
                  <a:schemeClr val="lt1"/>
                </a:solidFill>
              </a:ln>
              <a:effectLst/>
            </c:spPr>
            <c:extLst>
              <c:ext xmlns:c16="http://schemas.microsoft.com/office/drawing/2014/chart" uri="{C3380CC4-5D6E-409C-BE32-E72D297353CC}">
                <c16:uniqueId val="{00000001-45A3-4A1B-8C9B-64EFD977B789}"/>
              </c:ext>
            </c:extLst>
          </c:dPt>
          <c:dPt>
            <c:idx val="1"/>
            <c:bubble3D val="0"/>
            <c:spPr>
              <a:solidFill>
                <a:schemeClr val="accent4">
                  <a:lumMod val="60000"/>
                  <a:lumOff val="40000"/>
                </a:schemeClr>
              </a:solidFill>
              <a:ln w="19050">
                <a:solidFill>
                  <a:schemeClr val="lt1"/>
                </a:solidFill>
              </a:ln>
              <a:effectLst/>
            </c:spPr>
            <c:extLst>
              <c:ext xmlns:c16="http://schemas.microsoft.com/office/drawing/2014/chart" uri="{C3380CC4-5D6E-409C-BE32-E72D297353CC}">
                <c16:uniqueId val="{00000003-45A3-4A1B-8C9B-64EFD977B789}"/>
              </c:ext>
            </c:extLst>
          </c:dPt>
          <c:dPt>
            <c:idx val="2"/>
            <c:bubble3D val="0"/>
            <c:spPr>
              <a:solidFill>
                <a:schemeClr val="accent4">
                  <a:lumMod val="40000"/>
                  <a:lumOff val="60000"/>
                </a:schemeClr>
              </a:solidFill>
              <a:ln w="19050">
                <a:solidFill>
                  <a:schemeClr val="lt1"/>
                </a:solidFill>
              </a:ln>
              <a:effectLst/>
            </c:spPr>
            <c:extLst>
              <c:ext xmlns:c16="http://schemas.microsoft.com/office/drawing/2014/chart" uri="{C3380CC4-5D6E-409C-BE32-E72D297353CC}">
                <c16:uniqueId val="{00000005-45A3-4A1B-8C9B-64EFD977B789}"/>
              </c:ext>
            </c:extLst>
          </c:dPt>
          <c:dPt>
            <c:idx val="3"/>
            <c:bubble3D val="0"/>
            <c:spPr>
              <a:solidFill>
                <a:schemeClr val="bg1">
                  <a:lumMod val="65000"/>
                </a:schemeClr>
              </a:solidFill>
              <a:ln w="19050">
                <a:solidFill>
                  <a:schemeClr val="lt1"/>
                </a:solidFill>
              </a:ln>
              <a:effectLst/>
            </c:spPr>
            <c:extLst>
              <c:ext xmlns:c16="http://schemas.microsoft.com/office/drawing/2014/chart" uri="{C3380CC4-5D6E-409C-BE32-E72D297353CC}">
                <c16:uniqueId val="{00000007-45A3-4A1B-8C9B-64EFD977B789}"/>
              </c:ext>
            </c:extLst>
          </c:dPt>
          <c:dPt>
            <c:idx val="4"/>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9-45A3-4A1B-8C9B-64EFD977B789}"/>
              </c:ext>
            </c:extLst>
          </c:dPt>
          <c:dPt>
            <c:idx val="5"/>
            <c:bubble3D val="0"/>
            <c:spPr>
              <a:solidFill>
                <a:srgbClr val="0070C0"/>
              </a:solidFill>
              <a:ln w="19050">
                <a:solidFill>
                  <a:schemeClr val="lt1"/>
                </a:solidFill>
              </a:ln>
              <a:effectLst/>
            </c:spPr>
            <c:extLst>
              <c:ext xmlns:c16="http://schemas.microsoft.com/office/drawing/2014/chart" uri="{C3380CC4-5D6E-409C-BE32-E72D297353CC}">
                <c16:uniqueId val="{0000000B-45A3-4A1B-8C9B-64EFD977B789}"/>
              </c:ext>
            </c:extLst>
          </c:dPt>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'[Laurus Labs_Q4FY25.xlsx]Quarterly_Charts'!$A$58:$A$61</c:f>
              <c:strCache>
                <c:ptCount val="4"/>
                <c:pt idx="0">
                  <c:v>API</c:v>
                </c:pt>
                <c:pt idx="1">
                  <c:v>Formulations</c:v>
                </c:pt>
                <c:pt idx="2">
                  <c:v>Synthesis</c:v>
                </c:pt>
                <c:pt idx="3">
                  <c:v>Laurus Bio</c:v>
                </c:pt>
              </c:strCache>
            </c:strRef>
          </c:cat>
          <c:val>
            <c:numRef>
              <c:f>'[Laurus Labs_Q4FY25.xlsx]Quarterly_Charts'!$B$58:$B$61</c:f>
              <c:numCache>
                <c:formatCode>#,##0.0</c:formatCode>
                <c:ptCount val="4"/>
                <c:pt idx="0">
                  <c:v>39.883720930232556</c:v>
                </c:pt>
                <c:pt idx="1">
                  <c:v>31.627906976744185</c:v>
                </c:pt>
                <c:pt idx="2">
                  <c:v>26.802325581395348</c:v>
                </c:pt>
                <c:pt idx="3">
                  <c:v>1.6860465116279071</c:v>
                </c:pt>
              </c:numCache>
            </c:numRef>
          </c:val>
          <c:extLst>
            <c:ext xmlns:c16="http://schemas.microsoft.com/office/drawing/2014/chart" uri="{C3380CC4-5D6E-409C-BE32-E72D297353CC}">
              <c16:uniqueId val="{0000000C-45A3-4A1B-8C9B-64EFD977B78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59184051186017483"/>
          <c:y val="0.14181190476190475"/>
          <c:w val="0.38437671660424472"/>
          <c:h val="0.7163761904761905"/>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3175" cap="flat" cmpd="sng" algn="ctr">
      <a:solidFill>
        <a:schemeClr val="accent4"/>
      </a:solidFill>
      <a:round/>
    </a:ln>
    <a:effectLst/>
  </c:spPr>
  <c:txPr>
    <a:bodyPr/>
    <a:lstStyle/>
    <a:p>
      <a:pPr>
        <a:defRPr sz="800">
          <a:solidFill>
            <a:schemeClr val="tx1"/>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Labs_Q4FY25.xlsx]Quarterly_Charts'!$A$76</c:f>
              <c:strCache>
                <c:ptCount val="1"/>
                <c:pt idx="0">
                  <c:v>Revenue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Labs_Q4FY25.xlsx]Quarterly_Charts'!$B$75:$J$75</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Labs_Q4FY25.xlsx]Quarterly_Charts'!$B$76:$J$76</c:f>
              <c:numCache>
                <c:formatCode>_ * #,##0_ ;_ * \-#,##0_ ;_ * "-"??_ ;_ @_ </c:formatCode>
                <c:ptCount val="9"/>
                <c:pt idx="0">
                  <c:v>13809</c:v>
                </c:pt>
                <c:pt idx="1">
                  <c:v>11817.9</c:v>
                </c:pt>
                <c:pt idx="2">
                  <c:v>12244.5</c:v>
                </c:pt>
                <c:pt idx="3">
                  <c:v>11949.2</c:v>
                </c:pt>
                <c:pt idx="4">
                  <c:v>14396.7</c:v>
                </c:pt>
                <c:pt idx="5">
                  <c:v>11949.1</c:v>
                </c:pt>
                <c:pt idx="6">
                  <c:v>12240</c:v>
                </c:pt>
                <c:pt idx="7">
                  <c:v>14150.5</c:v>
                </c:pt>
                <c:pt idx="8">
                  <c:v>17203</c:v>
                </c:pt>
              </c:numCache>
            </c:numRef>
          </c:val>
          <c:extLst>
            <c:ext xmlns:c16="http://schemas.microsoft.com/office/drawing/2014/chart" uri="{C3380CC4-5D6E-409C-BE32-E72D297353CC}">
              <c16:uniqueId val="{00000000-F1CB-4C78-8E46-E32382C25709}"/>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Labs_Q4FY25.xlsx]Quarterly_Charts'!$A$77</c:f>
              <c:strCache>
                <c:ptCount val="1"/>
                <c:pt idx="0">
                  <c:v>QoQ Growth (%) - RHS</c:v>
                </c:pt>
              </c:strCache>
            </c:strRef>
          </c:tx>
          <c:spPr>
            <a:ln w="12700" cap="rnd">
              <a:solidFill>
                <a:sysClr val="window" lastClr="FFFFFF">
                  <a:lumMod val="65000"/>
                </a:sysClr>
              </a:solidFill>
              <a:round/>
            </a:ln>
            <a:effectLst/>
          </c:spPr>
          <c:marker>
            <c:symbol val="none"/>
          </c:marker>
          <c:dLbls>
            <c:dLbl>
              <c:idx val="0"/>
              <c:layout>
                <c:manualLayout>
                  <c:x val="-6.70991238970019E-2"/>
                  <c:y val="-0.30706196133317054"/>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1AD-41D0-9EA7-4721B126B4F2}"/>
                </c:ext>
              </c:extLst>
            </c:dLbl>
            <c:dLbl>
              <c:idx val="1"/>
              <c:layout>
                <c:manualLayout>
                  <c:x val="-7.5015247888436262E-2"/>
                  <c:y val="-0.29658158027641801"/>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1AD-41D0-9EA7-4721B126B4F2}"/>
                </c:ext>
              </c:extLst>
            </c:dLbl>
            <c:dLbl>
              <c:idx val="3"/>
              <c:layout>
                <c:manualLayout>
                  <c:x val="-5.8292280127318775E-2"/>
                  <c:y val="-0.14461605495350677"/>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1AD-41D0-9EA7-4721B126B4F2}"/>
                </c:ext>
              </c:extLst>
            </c:dLbl>
            <c:dLbl>
              <c:idx val="5"/>
              <c:layout>
                <c:manualLayout>
                  <c:x val="-7.5015247888436332E-2"/>
                  <c:y val="-0.3385031045034280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1AD-41D0-9EA7-4721B126B4F2}"/>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Labs_Q4FY25.xlsx]Quarterly_Charts'!$B$75:$J$75</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Labs_Q4FY25.xlsx]Quarterly_Charts'!$B$77:$J$77</c:f>
              <c:numCache>
                <c:formatCode>_-* #,##0.0_-;\(#,##0.0\)_-;_-* "-"_-;_-@_-</c:formatCode>
                <c:ptCount val="9"/>
                <c:pt idx="0">
                  <c:v>-10.610944964461888</c:v>
                </c:pt>
                <c:pt idx="1">
                  <c:v>-14.418857266999785</c:v>
                </c:pt>
                <c:pt idx="2">
                  <c:v>3.6097783870230771</c:v>
                </c:pt>
                <c:pt idx="3">
                  <c:v>-2.4116950467556797</c:v>
                </c:pt>
                <c:pt idx="4">
                  <c:v>20.48254276436916</c:v>
                </c:pt>
                <c:pt idx="5">
                  <c:v>-17.001118311835349</c:v>
                </c:pt>
                <c:pt idx="6">
                  <c:v>2.4344929743662647</c:v>
                </c:pt>
                <c:pt idx="7">
                  <c:v>15.608660130718954</c:v>
                </c:pt>
                <c:pt idx="8">
                  <c:v>21.571675912511921</c:v>
                </c:pt>
              </c:numCache>
            </c:numRef>
          </c:val>
          <c:smooth val="1"/>
          <c:extLst>
            <c:ext xmlns:c16="http://schemas.microsoft.com/office/drawing/2014/chart" uri="{C3380CC4-5D6E-409C-BE32-E72D297353CC}">
              <c16:uniqueId val="{00000001-F1CB-4C78-8E46-E32382C25709}"/>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_ * #,##0_ ;_ * \-#,##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_-* #,##0.0_-;\(#,##0.0\)_-;_-* &quot;-&quot;_-;_-@_-"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Labs_Q4FY25.xlsx]Quarterly_Charts'!$A$93</c:f>
              <c:strCache>
                <c:ptCount val="1"/>
                <c:pt idx="0">
                  <c:v>Gross Profit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Labs_Q4FY25.xlsx]Quarterly_Charts'!$B$92:$J$92</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Labs_Q4FY25.xlsx]Quarterly_Charts'!$B$93:$J$93</c:f>
              <c:numCache>
                <c:formatCode>_ * #,##0_ ;_ * \-#,##0_ ;_ * "-"??_ ;_ @_ </c:formatCode>
                <c:ptCount val="9"/>
                <c:pt idx="0">
                  <c:v>6863.2</c:v>
                </c:pt>
                <c:pt idx="1">
                  <c:v>5978.6999999999989</c:v>
                </c:pt>
                <c:pt idx="2">
                  <c:v>6433.7</c:v>
                </c:pt>
                <c:pt idx="3">
                  <c:v>6495.1000000000013</c:v>
                </c:pt>
                <c:pt idx="4">
                  <c:v>7176.6</c:v>
                </c:pt>
                <c:pt idx="5">
                  <c:v>6580.6</c:v>
                </c:pt>
                <c:pt idx="6">
                  <c:v>6757.0000000000009</c:v>
                </c:pt>
                <c:pt idx="7">
                  <c:v>8049</c:v>
                </c:pt>
                <c:pt idx="8">
                  <c:v>9376.1999999999989</c:v>
                </c:pt>
              </c:numCache>
            </c:numRef>
          </c:val>
          <c:extLst>
            <c:ext xmlns:c16="http://schemas.microsoft.com/office/drawing/2014/chart" uri="{C3380CC4-5D6E-409C-BE32-E72D297353CC}">
              <c16:uniqueId val="{00000000-B21F-462F-A2B5-45FD38E341C6}"/>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Labs_Q4FY25.xlsx]Quarterly_Charts'!$A$94</c:f>
              <c:strCache>
                <c:ptCount val="1"/>
                <c:pt idx="0">
                  <c:v>Gross Margin (%)</c:v>
                </c:pt>
              </c:strCache>
            </c:strRef>
          </c:tx>
          <c:spPr>
            <a:ln w="12700" cap="rnd">
              <a:solidFill>
                <a:sysClr val="window" lastClr="FFFFFF">
                  <a:lumMod val="65000"/>
                </a:sysClr>
              </a:solidFill>
              <a:round/>
            </a:ln>
            <a:effectLst/>
          </c:spPr>
          <c:marker>
            <c:symbol val="none"/>
          </c:marker>
          <c:dLbls>
            <c:dLbl>
              <c:idx val="0"/>
              <c:layout>
                <c:manualLayout>
                  <c:x val="-7.6907853541076335E-2"/>
                  <c:y val="-0.24445796605030451"/>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E4B1-400D-989A-23EFC6BE3A82}"/>
                </c:ext>
              </c:extLst>
            </c:dLbl>
            <c:dLbl>
              <c:idx val="1"/>
              <c:layout>
                <c:manualLayout>
                  <c:x val="-6.8979208846119994E-2"/>
                  <c:y val="-0.18675017566383578"/>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E4B1-400D-989A-23EFC6BE3A82}"/>
                </c:ext>
              </c:extLst>
            </c:dLbl>
            <c:dLbl>
              <c:idx val="2"/>
              <c:layout>
                <c:manualLayout>
                  <c:x val="-6.8979208846119994E-2"/>
                  <c:y val="-8.70730831781171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4B1-400D-989A-23EFC6BE3A82}"/>
                </c:ext>
              </c:extLst>
            </c:dLbl>
            <c:dLbl>
              <c:idx val="4"/>
              <c:layout>
                <c:manualLayout>
                  <c:x val="-6.1050564151163667E-2"/>
                  <c:y val="-0.26019645433752325"/>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E4B1-400D-989A-23EFC6BE3A82}"/>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Labs_Q4FY25.xlsx]Quarterly_Charts'!$B$92:$J$92</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Labs_Q4FY25.xlsx]Quarterly_Charts'!$B$94:$J$94</c:f>
              <c:numCache>
                <c:formatCode>_ * #,##0.0_ ;_ * \-#,##0.0_ ;_ * "-"??_ ;_ @_ </c:formatCode>
                <c:ptCount val="9"/>
                <c:pt idx="0">
                  <c:v>49.700919690057212</c:v>
                </c:pt>
                <c:pt idx="1">
                  <c:v>50.590206381844482</c:v>
                </c:pt>
                <c:pt idx="2">
                  <c:v>52.543591000040834</c:v>
                </c:pt>
                <c:pt idx="3">
                  <c:v>54.355940146620711</c:v>
                </c:pt>
                <c:pt idx="4">
                  <c:v>49.848923711683931</c:v>
                </c:pt>
                <c:pt idx="5">
                  <c:v>55.07193010352244</c:v>
                </c:pt>
                <c:pt idx="6">
                  <c:v>55.204248366013076</c:v>
                </c:pt>
                <c:pt idx="7">
                  <c:v>56.881382283311545</c:v>
                </c:pt>
                <c:pt idx="8">
                  <c:v>54.503284310875998</c:v>
                </c:pt>
              </c:numCache>
            </c:numRef>
          </c:val>
          <c:smooth val="1"/>
          <c:extLst>
            <c:ext xmlns:c16="http://schemas.microsoft.com/office/drawing/2014/chart" uri="{C3380CC4-5D6E-409C-BE32-E72D297353CC}">
              <c16:uniqueId val="{00000001-B21F-462F-A2B5-45FD38E341C6}"/>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_ * #,##0_ ;_ * \-#,##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_ * #,##0.0_ ;_ * \-#,##0.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Labs_Q4FY25.xlsx]Quarterly_Charts'!$A$110</c:f>
              <c:strCache>
                <c:ptCount val="1"/>
                <c:pt idx="0">
                  <c:v>EBITDA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Labs_Q4FY25.xlsx]Quarterly_Charts'!$B$109:$J$109</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Labs_Q4FY25.xlsx]Quarterly_Charts'!$B$110:$J$110</c:f>
              <c:numCache>
                <c:formatCode>_ * #,##0_ ;_ * \-#,##0_ ;_ * "-"??_ ;_ @_ </c:formatCode>
                <c:ptCount val="9"/>
                <c:pt idx="0">
                  <c:v>2855.4000000000005</c:v>
                </c:pt>
                <c:pt idx="1">
                  <c:v>1667.1999999999991</c:v>
                </c:pt>
                <c:pt idx="2">
                  <c:v>1878.7</c:v>
                </c:pt>
                <c:pt idx="3">
                  <c:v>1814.2000000000012</c:v>
                </c:pt>
                <c:pt idx="4">
                  <c:v>2414.9000000000005</c:v>
                </c:pt>
                <c:pt idx="5">
                  <c:v>1712.0000000000002</c:v>
                </c:pt>
                <c:pt idx="6">
                  <c:v>1786.3000000000009</c:v>
                </c:pt>
                <c:pt idx="7">
                  <c:v>2851.5</c:v>
                </c:pt>
                <c:pt idx="8">
                  <c:v>4205.9999999999991</c:v>
                </c:pt>
              </c:numCache>
            </c:numRef>
          </c:val>
          <c:extLst>
            <c:ext xmlns:c16="http://schemas.microsoft.com/office/drawing/2014/chart" uri="{C3380CC4-5D6E-409C-BE32-E72D297353CC}">
              <c16:uniqueId val="{00000000-EC6D-4FB1-B7FB-6653D619797F}"/>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Labs_Q4FY25.xlsx]Quarterly_Charts'!$A$111</c:f>
              <c:strCache>
                <c:ptCount val="1"/>
                <c:pt idx="0">
                  <c:v>EBITDA Margin (%) - RHS</c:v>
                </c:pt>
              </c:strCache>
            </c:strRef>
          </c:tx>
          <c:spPr>
            <a:ln w="12700" cap="rnd">
              <a:solidFill>
                <a:sysClr val="window" lastClr="FFFFFF">
                  <a:lumMod val="65000"/>
                </a:sysClr>
              </a:solidFill>
              <a:round/>
            </a:ln>
            <a:effectLst/>
          </c:spPr>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Labs_Q4FY25.xlsx]Quarterly_Charts'!$B$109:$J$109</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Labs_Q4FY25.xlsx]Quarterly_Charts'!$B$111:$J$111</c:f>
              <c:numCache>
                <c:formatCode>0.0</c:formatCode>
                <c:ptCount val="9"/>
                <c:pt idx="0">
                  <c:v>20.67781881381708</c:v>
                </c:pt>
                <c:pt idx="1">
                  <c:v>14.107413330625571</c:v>
                </c:pt>
                <c:pt idx="2">
                  <c:v>15.343215321164605</c:v>
                </c:pt>
                <c:pt idx="3">
                  <c:v>15.182606366953443</c:v>
                </c:pt>
                <c:pt idx="4">
                  <c:v>16.773982926642912</c:v>
                </c:pt>
                <c:pt idx="5">
                  <c:v>14.327438886610707</c:v>
                </c:pt>
                <c:pt idx="6">
                  <c:v>14.593954248366019</c:v>
                </c:pt>
                <c:pt idx="7">
                  <c:v>20.151231405250698</c:v>
                </c:pt>
                <c:pt idx="8">
                  <c:v>24.449223972562919</c:v>
                </c:pt>
              </c:numCache>
            </c:numRef>
          </c:val>
          <c:smooth val="1"/>
          <c:extLst>
            <c:ext xmlns:c16="http://schemas.microsoft.com/office/drawing/2014/chart" uri="{C3380CC4-5D6E-409C-BE32-E72D297353CC}">
              <c16:uniqueId val="{00000001-EC6D-4FB1-B7FB-6653D619797F}"/>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_ * #,##0_ ;_ * \-#,##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0.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Labs_Q4FY25.xlsx]Quarterly_Charts'!$A$127</c:f>
              <c:strCache>
                <c:ptCount val="1"/>
                <c:pt idx="0">
                  <c:v>PAT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Labs_Q4FY25.xlsx]Quarterly_Charts'!$B$126:$J$126</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Labs_Q4FY25.xlsx]Quarterly_Charts'!$B$127:$J$127</c:f>
              <c:numCache>
                <c:formatCode>0</c:formatCode>
                <c:ptCount val="9"/>
                <c:pt idx="0">
                  <c:v>1052.7000000000005</c:v>
                </c:pt>
                <c:pt idx="1">
                  <c:v>267.89999999999912</c:v>
                </c:pt>
                <c:pt idx="2">
                  <c:v>371.2</c:v>
                </c:pt>
                <c:pt idx="3">
                  <c:v>233.40000000000117</c:v>
                </c:pt>
                <c:pt idx="4">
                  <c:v>750.2000000000005</c:v>
                </c:pt>
                <c:pt idx="5">
                  <c:v>126.80000000000034</c:v>
                </c:pt>
                <c:pt idx="6">
                  <c:v>202.50000000000094</c:v>
                </c:pt>
                <c:pt idx="7">
                  <c:v>929.39999999999986</c:v>
                </c:pt>
                <c:pt idx="8">
                  <c:v>2327.6999999999989</c:v>
                </c:pt>
              </c:numCache>
            </c:numRef>
          </c:val>
          <c:extLst>
            <c:ext xmlns:c16="http://schemas.microsoft.com/office/drawing/2014/chart" uri="{C3380CC4-5D6E-409C-BE32-E72D297353CC}">
              <c16:uniqueId val="{00000000-77F7-44D6-BAA3-E2A6D84B41B2}"/>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Labs_Q4FY25.xlsx]Quarterly_Charts'!$A$128</c:f>
              <c:strCache>
                <c:ptCount val="1"/>
                <c:pt idx="0">
                  <c:v>PAT Margin (%) - RHS</c:v>
                </c:pt>
              </c:strCache>
            </c:strRef>
          </c:tx>
          <c:spPr>
            <a:ln w="12700" cap="rnd">
              <a:solidFill>
                <a:sysClr val="window" lastClr="FFFFFF">
                  <a:lumMod val="65000"/>
                </a:sysClr>
              </a:solidFill>
              <a:round/>
            </a:ln>
            <a:effectLst/>
          </c:spPr>
          <c:marker>
            <c:symbol val="none"/>
          </c:marker>
          <c:dLbls>
            <c:dLbl>
              <c:idx val="5"/>
              <c:layout>
                <c:manualLayout>
                  <c:x val="-6.0158728920034647E-2"/>
                  <c:y val="-0.10860312372854616"/>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357-44BB-8936-8FEDE7CA1C4B}"/>
                </c:ext>
              </c:extLst>
            </c:dLbl>
            <c:dLbl>
              <c:idx val="6"/>
              <c:layout>
                <c:manualLayout>
                  <c:x val="-6.0158728920034724E-2"/>
                  <c:y val="-9.2785200069748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357-44BB-8936-8FEDE7CA1C4B}"/>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Labs_Q4FY25.xlsx]Quarterly_Charts'!$B$126:$J$126</c:f>
              <c:strCache>
                <c:ptCount val="9"/>
                <c:pt idx="0">
                  <c:v>Q4FY23</c:v>
                </c:pt>
                <c:pt idx="1">
                  <c:v>Q1FY24</c:v>
                </c:pt>
                <c:pt idx="2">
                  <c:v>Q2FY24</c:v>
                </c:pt>
                <c:pt idx="3">
                  <c:v>Q3FY24</c:v>
                </c:pt>
                <c:pt idx="4">
                  <c:v>Q4FY24</c:v>
                </c:pt>
                <c:pt idx="5">
                  <c:v>Q1FY25</c:v>
                </c:pt>
                <c:pt idx="6">
                  <c:v>Q2FY25</c:v>
                </c:pt>
                <c:pt idx="7">
                  <c:v>Q3FY25</c:v>
                </c:pt>
                <c:pt idx="8">
                  <c:v>Q4FY25</c:v>
                </c:pt>
              </c:strCache>
            </c:strRef>
          </c:cat>
          <c:val>
            <c:numRef>
              <c:f>'[Laurus Labs_Q4FY25.xlsx]Quarterly_Charts'!$B$128:$J$128</c:f>
              <c:numCache>
                <c:formatCode>_ * #,##0.0_ ;_ * \-#,##0.0_ ;_ * "-"??_ ;_ @_ </c:formatCode>
                <c:ptCount val="9"/>
                <c:pt idx="0">
                  <c:v>7.6232891592439751</c:v>
                </c:pt>
                <c:pt idx="1">
                  <c:v>2.2669002106973246</c:v>
                </c:pt>
                <c:pt idx="2">
                  <c:v>3.0315651925354241</c:v>
                </c:pt>
                <c:pt idx="3">
                  <c:v>1.95326883808122</c:v>
                </c:pt>
                <c:pt idx="4">
                  <c:v>5.2109163905617288</c:v>
                </c:pt>
                <c:pt idx="5">
                  <c:v>1.0611677866952349</c:v>
                </c:pt>
                <c:pt idx="6">
                  <c:v>1.65441176470589</c:v>
                </c:pt>
                <c:pt idx="7">
                  <c:v>6.5679657962616158</c:v>
                </c:pt>
                <c:pt idx="8">
                  <c:v>13.53077951520083</c:v>
                </c:pt>
              </c:numCache>
            </c:numRef>
          </c:val>
          <c:smooth val="1"/>
          <c:extLst>
            <c:ext xmlns:c16="http://schemas.microsoft.com/office/drawing/2014/chart" uri="{C3380CC4-5D6E-409C-BE32-E72D297353CC}">
              <c16:uniqueId val="{00000001-77F7-44D6-BAA3-E2A6D84B41B2}"/>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_ * #,##0.0_ ;_ * \-#,##0.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Labs_Q4FY25.xlsx]Quarterly_Charts'!$A$20</c:f>
              <c:strCache>
                <c:ptCount val="1"/>
                <c:pt idx="0">
                  <c:v>CDMO Sales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Labs_Q4FY25.xlsx]Quarterly_Charts'!$B$19:$J$19</c:f>
              <c:strCache>
                <c:ptCount val="9"/>
                <c:pt idx="0">
                  <c:v>Q4FY23</c:v>
                </c:pt>
                <c:pt idx="1">
                  <c:v>Q1FY24</c:v>
                </c:pt>
                <c:pt idx="2">
                  <c:v>Q2FY24</c:v>
                </c:pt>
                <c:pt idx="3">
                  <c:v>Q3FY24</c:v>
                </c:pt>
                <c:pt idx="4">
                  <c:v>Q4FY24</c:v>
                </c:pt>
                <c:pt idx="5">
                  <c:v>Q1FY25</c:v>
                </c:pt>
                <c:pt idx="6">
                  <c:v>Q2FY25</c:v>
                </c:pt>
                <c:pt idx="7">
                  <c:v>Q3FY25</c:v>
                </c:pt>
                <c:pt idx="8">
                  <c:v>Q4FY25E</c:v>
                </c:pt>
              </c:strCache>
            </c:strRef>
          </c:cat>
          <c:val>
            <c:numRef>
              <c:f>'[Laurus Labs_Q4FY25.xlsx]Quarterly_Charts'!$B$20:$J$20</c:f>
              <c:numCache>
                <c:formatCode>#,##0</c:formatCode>
                <c:ptCount val="9"/>
                <c:pt idx="0">
                  <c:v>2280</c:v>
                </c:pt>
                <c:pt idx="1">
                  <c:v>2500</c:v>
                </c:pt>
                <c:pt idx="2">
                  <c:v>2240</c:v>
                </c:pt>
                <c:pt idx="3">
                  <c:v>2120</c:v>
                </c:pt>
                <c:pt idx="4">
                  <c:v>2360</c:v>
                </c:pt>
                <c:pt idx="5">
                  <c:v>2140</c:v>
                </c:pt>
                <c:pt idx="6">
                  <c:v>2990</c:v>
                </c:pt>
                <c:pt idx="7">
                  <c:v>4000</c:v>
                </c:pt>
                <c:pt idx="8">
                  <c:v>4610</c:v>
                </c:pt>
              </c:numCache>
            </c:numRef>
          </c:val>
          <c:extLst>
            <c:ext xmlns:c16="http://schemas.microsoft.com/office/drawing/2014/chart" uri="{C3380CC4-5D6E-409C-BE32-E72D297353CC}">
              <c16:uniqueId val="{00000000-4F4A-4A9E-A853-265793BFBEE7}"/>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Labs_Q4FY25.xlsx]Quarterly_Charts'!$A$21</c:f>
              <c:strCache>
                <c:ptCount val="1"/>
                <c:pt idx="0">
                  <c:v>YoY Growth (%)- RHS</c:v>
                </c:pt>
              </c:strCache>
            </c:strRef>
          </c:tx>
          <c:spPr>
            <a:ln w="12700" cap="rnd">
              <a:solidFill>
                <a:sysClr val="window" lastClr="FFFFFF">
                  <a:lumMod val="65000"/>
                </a:sysClr>
              </a:solidFill>
              <a:round/>
            </a:ln>
            <a:effectLst/>
          </c:spPr>
          <c:marker>
            <c:symbol val="none"/>
          </c:marker>
          <c:dLbls>
            <c:dLbl>
              <c:idx val="0"/>
              <c:layout>
                <c:manualLayout>
                  <c:x val="-6.9851337958374629E-2"/>
                  <c:y val="-0.11852969127713028"/>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59B-4068-A961-0278596A95F9}"/>
                </c:ext>
              </c:extLst>
            </c:dLbl>
            <c:dLbl>
              <c:idx val="1"/>
              <c:layout>
                <c:manualLayout>
                  <c:x val="-6.9851337958374671E-2"/>
                  <c:y val="-0.20245387370814788"/>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59B-4068-A961-0278596A95F9}"/>
                </c:ext>
              </c:extLst>
            </c:dLbl>
            <c:dLbl>
              <c:idx val="2"/>
              <c:layout>
                <c:manualLayout>
                  <c:x val="-6.9851337958374671E-2"/>
                  <c:y val="-0.22868018071784091"/>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A59B-4068-A961-0278596A95F9}"/>
                </c:ext>
              </c:extLst>
            </c:dLbl>
            <c:dLbl>
              <c:idx val="3"/>
              <c:layout>
                <c:manualLayout>
                  <c:x val="-6.9851337958374629E-2"/>
                  <c:y val="-0.20769913511008647"/>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59B-4068-A961-0278596A95F9}"/>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Labs_Q4FY25.xlsx]Quarterly_Charts'!$B$19:$J$19</c:f>
              <c:strCache>
                <c:ptCount val="9"/>
                <c:pt idx="0">
                  <c:v>Q4FY23</c:v>
                </c:pt>
                <c:pt idx="1">
                  <c:v>Q1FY24</c:v>
                </c:pt>
                <c:pt idx="2">
                  <c:v>Q2FY24</c:v>
                </c:pt>
                <c:pt idx="3">
                  <c:v>Q3FY24</c:v>
                </c:pt>
                <c:pt idx="4">
                  <c:v>Q4FY24</c:v>
                </c:pt>
                <c:pt idx="5">
                  <c:v>Q1FY25</c:v>
                </c:pt>
                <c:pt idx="6">
                  <c:v>Q2FY25</c:v>
                </c:pt>
                <c:pt idx="7">
                  <c:v>Q3FY25</c:v>
                </c:pt>
                <c:pt idx="8">
                  <c:v>Q4FY25E</c:v>
                </c:pt>
              </c:strCache>
            </c:strRef>
          </c:cat>
          <c:val>
            <c:numRef>
              <c:f>'[Laurus Labs_Q4FY25.xlsx]Quarterly_Charts'!$B$21:$J$21</c:f>
              <c:numCache>
                <c:formatCode>#,##0.0</c:formatCode>
                <c:ptCount val="9"/>
                <c:pt idx="0">
                  <c:v>-36.666666666666671</c:v>
                </c:pt>
                <c:pt idx="1">
                  <c:v>-56.672443674176776</c:v>
                </c:pt>
                <c:pt idx="2">
                  <c:v>-68.888888888888886</c:v>
                </c:pt>
                <c:pt idx="3">
                  <c:v>-66.978193146417439</c:v>
                </c:pt>
                <c:pt idx="4">
                  <c:v>3.5087719298245723</c:v>
                </c:pt>
                <c:pt idx="5">
                  <c:v>-14.400000000000002</c:v>
                </c:pt>
                <c:pt idx="6">
                  <c:v>33.482142857142861</c:v>
                </c:pt>
                <c:pt idx="7">
                  <c:v>88.679245283018872</c:v>
                </c:pt>
                <c:pt idx="8">
                  <c:v>95.338983050847446</c:v>
                </c:pt>
              </c:numCache>
            </c:numRef>
          </c:val>
          <c:smooth val="1"/>
          <c:extLst>
            <c:ext xmlns:c16="http://schemas.microsoft.com/office/drawing/2014/chart" uri="{C3380CC4-5D6E-409C-BE32-E72D297353CC}">
              <c16:uniqueId val="{00000001-4F4A-4A9E-A853-265793BFBEE7}"/>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0.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386551865518655"/>
          <c:y val="8.0011454753722788E-2"/>
          <c:w val="0.71815884190604862"/>
          <c:h val="0.57112923138313398"/>
        </c:manualLayout>
      </c:layout>
      <c:barChart>
        <c:barDir val="col"/>
        <c:grouping val="clustered"/>
        <c:varyColors val="0"/>
        <c:ser>
          <c:idx val="0"/>
          <c:order val="0"/>
          <c:tx>
            <c:strRef>
              <c:f>'[Laurus Labs_Q4FY25.xlsx]Quarterly_Charts'!$A$179</c:f>
              <c:strCache>
                <c:ptCount val="1"/>
                <c:pt idx="0">
                  <c:v>Revenue (INR Mn)</c:v>
                </c:pt>
              </c:strCache>
            </c:strRef>
          </c:tx>
          <c:spPr>
            <a:solidFill>
              <a:srgbClr val="FFC000"/>
            </a:solidFill>
            <a:ln>
              <a:noFill/>
            </a:ln>
            <a:effectLst/>
          </c:spPr>
          <c:invertIfNegative val="0"/>
          <c:dLbls>
            <c:spPr>
              <a:noFill/>
              <a:ln>
                <a:noFill/>
              </a:ln>
              <a:effectLst/>
            </c:spPr>
            <c:txPr>
              <a:bodyPr rot="-5400000" vert="horz"/>
              <a:lstStyle/>
              <a:p>
                <a:pPr>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'[Laurus Labs_Q4FY25.xlsx]Quarterly_Charts'!$B$178:$G$178</c:f>
              <c:strCache>
                <c:ptCount val="6"/>
                <c:pt idx="0">
                  <c:v>FY22</c:v>
                </c:pt>
                <c:pt idx="1">
                  <c:v>FY23</c:v>
                </c:pt>
                <c:pt idx="2">
                  <c:v>FY24</c:v>
                </c:pt>
                <c:pt idx="3">
                  <c:v>FY25E</c:v>
                </c:pt>
                <c:pt idx="4">
                  <c:v>FY26E</c:v>
                </c:pt>
                <c:pt idx="5">
                  <c:v>FY27E</c:v>
                </c:pt>
              </c:strCache>
            </c:strRef>
          </c:cat>
          <c:val>
            <c:numRef>
              <c:f>'[Laurus Labs_Q4FY25.xlsx]Quarterly_Charts'!$B$179:$G$179</c:f>
              <c:numCache>
                <c:formatCode>_ * #,##0_ ;_ * \-#,##0_ ;_ * "-"??_ ;_ @_ </c:formatCode>
                <c:ptCount val="6"/>
                <c:pt idx="0">
                  <c:v>49355.899999999994</c:v>
                </c:pt>
                <c:pt idx="1">
                  <c:v>60405.5</c:v>
                </c:pt>
                <c:pt idx="2">
                  <c:v>50411</c:v>
                </c:pt>
                <c:pt idx="3">
                  <c:v>55540</c:v>
                </c:pt>
                <c:pt idx="4">
                  <c:v>64642.2</c:v>
                </c:pt>
                <c:pt idx="5">
                  <c:v>76587.140000000014</c:v>
                </c:pt>
              </c:numCache>
            </c:numRef>
          </c:val>
          <c:extLst>
            <c:ext xmlns:c16="http://schemas.microsoft.com/office/drawing/2014/chart" uri="{C3380CC4-5D6E-409C-BE32-E72D297353CC}">
              <c16:uniqueId val="{00000000-CD02-4E96-8E4B-0A4696ECB4BA}"/>
            </c:ext>
          </c:extLst>
        </c:ser>
        <c:dLbls>
          <c:showLegendKey val="0"/>
          <c:showVal val="1"/>
          <c:showCatName val="0"/>
          <c:showSerName val="0"/>
          <c:showPercent val="0"/>
          <c:showBubbleSize val="0"/>
        </c:dLbls>
        <c:gapWidth val="50"/>
        <c:overlap val="-27"/>
        <c:axId val="202570368"/>
        <c:axId val="216617344"/>
      </c:barChart>
      <c:lineChart>
        <c:grouping val="standard"/>
        <c:varyColors val="0"/>
        <c:ser>
          <c:idx val="1"/>
          <c:order val="1"/>
          <c:tx>
            <c:strRef>
              <c:f>'[Laurus Labs_Q4FY25.xlsx]Quarterly_Charts'!$A$180</c:f>
              <c:strCache>
                <c:ptCount val="1"/>
                <c:pt idx="0">
                  <c:v>YoY Growth (%) - RHS</c:v>
                </c:pt>
              </c:strCache>
            </c:strRef>
          </c:tx>
          <c:spPr>
            <a:ln w="12700" cap="rnd">
              <a:solidFill>
                <a:sysClr val="window" lastClr="FFFFFF">
                  <a:lumMod val="65000"/>
                </a:sysClr>
              </a:solidFill>
              <a:round/>
            </a:ln>
            <a:effectLst/>
          </c:spPr>
          <c:marker>
            <c:symbol val="none"/>
          </c:marker>
          <c:dLbls>
            <c:dLbl>
              <c:idx val="2"/>
              <c:layout>
                <c:manualLayout>
                  <c:x val="-6.5782990368819766E-2"/>
                  <c:y val="-0.32719468727603251"/>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90F-420F-A781-02E1C346B9C9}"/>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'[Laurus Labs_Q4FY25.xlsx]Quarterly_Charts'!$B$178:$G$178</c:f>
              <c:strCache>
                <c:ptCount val="6"/>
                <c:pt idx="0">
                  <c:v>FY22</c:v>
                </c:pt>
                <c:pt idx="1">
                  <c:v>FY23</c:v>
                </c:pt>
                <c:pt idx="2">
                  <c:v>FY24</c:v>
                </c:pt>
                <c:pt idx="3">
                  <c:v>FY25E</c:v>
                </c:pt>
                <c:pt idx="4">
                  <c:v>FY26E</c:v>
                </c:pt>
                <c:pt idx="5">
                  <c:v>FY27E</c:v>
                </c:pt>
              </c:strCache>
            </c:strRef>
          </c:cat>
          <c:val>
            <c:numRef>
              <c:f>'[Laurus Labs_Q4FY25.xlsx]Quarterly_Charts'!$B$180:$G$180</c:f>
              <c:numCache>
                <c:formatCode>0.0</c:formatCode>
                <c:ptCount val="6"/>
                <c:pt idx="0">
                  <c:v>2.5577142857142743</c:v>
                </c:pt>
                <c:pt idx="1">
                  <c:v>22.387597024874452</c:v>
                </c:pt>
                <c:pt idx="2">
                  <c:v>-16.545678787527628</c:v>
                </c:pt>
                <c:pt idx="3">
                  <c:v>10.174366705679304</c:v>
                </c:pt>
                <c:pt idx="4">
                  <c:v>16.388548793662228</c:v>
                </c:pt>
                <c:pt idx="5">
                  <c:v>18.478548069217958</c:v>
                </c:pt>
              </c:numCache>
            </c:numRef>
          </c:val>
          <c:smooth val="1"/>
          <c:extLst>
            <c:ext xmlns:c16="http://schemas.microsoft.com/office/drawing/2014/chart" uri="{C3380CC4-5D6E-409C-BE32-E72D297353CC}">
              <c16:uniqueId val="{00000001-CD02-4E96-8E4B-0A4696ECB4BA}"/>
            </c:ext>
          </c:extLst>
        </c:ser>
        <c:dLbls>
          <c:showLegendKey val="0"/>
          <c:showVal val="1"/>
          <c:showCatName val="0"/>
          <c:showSerName val="0"/>
          <c:showPercent val="0"/>
          <c:showBubbleSize val="0"/>
        </c:dLbls>
        <c:marker val="1"/>
        <c:smooth val="0"/>
        <c:axId val="216620416"/>
        <c:axId val="216618880"/>
      </c:lineChart>
      <c:catAx>
        <c:axId val="20257036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vert="horz"/>
          <a:lstStyle/>
          <a:p>
            <a:pPr>
              <a:defRPr/>
            </a:pPr>
            <a:endParaRPr lang="en-US"/>
          </a:p>
        </c:txPr>
        <c:crossAx val="216617344"/>
        <c:crosses val="autoZero"/>
        <c:auto val="1"/>
        <c:lblAlgn val="ctr"/>
        <c:lblOffset val="100"/>
        <c:noMultiLvlLbl val="0"/>
      </c:catAx>
      <c:valAx>
        <c:axId val="216617344"/>
        <c:scaling>
          <c:orientation val="minMax"/>
        </c:scaling>
        <c:delete val="0"/>
        <c:axPos val="l"/>
        <c:numFmt formatCode="_ * #,##0_ ;_ * \-#,##0_ ;_ * &quot;-&quot;??_ ;_ @_ "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02570368"/>
        <c:crosses val="autoZero"/>
        <c:crossBetween val="between"/>
      </c:valAx>
      <c:valAx>
        <c:axId val="216618880"/>
        <c:scaling>
          <c:orientation val="minMax"/>
        </c:scaling>
        <c:delete val="0"/>
        <c:axPos val="r"/>
        <c:numFmt formatCode="0.0" sourceLinked="1"/>
        <c:majorTickMark val="out"/>
        <c:minorTickMark val="none"/>
        <c:tickLblPos val="nextTo"/>
        <c:spPr>
          <a:noFill/>
          <a:ln w="9525">
            <a:solidFill>
              <a:sysClr val="windowText" lastClr="000000"/>
            </a:solidFill>
          </a:ln>
          <a:effectLst/>
        </c:spPr>
        <c:txPr>
          <a:bodyPr rot="-60000000" vert="horz"/>
          <a:lstStyle/>
          <a:p>
            <a:pPr>
              <a:defRPr/>
            </a:pPr>
            <a:endParaRPr lang="en-US"/>
          </a:p>
        </c:txPr>
        <c:crossAx val="216620416"/>
        <c:crosses val="max"/>
        <c:crossBetween val="between"/>
      </c:valAx>
      <c:catAx>
        <c:axId val="216620416"/>
        <c:scaling>
          <c:orientation val="minMax"/>
        </c:scaling>
        <c:delete val="1"/>
        <c:axPos val="b"/>
        <c:numFmt formatCode="General" sourceLinked="1"/>
        <c:majorTickMark val="none"/>
        <c:minorTickMark val="none"/>
        <c:tickLblPos val="nextTo"/>
        <c:crossAx val="216618880"/>
        <c:crosses val="autoZero"/>
        <c:auto val="1"/>
        <c:lblAlgn val="ctr"/>
        <c:lblOffset val="100"/>
        <c:noMultiLvlLbl val="0"/>
      </c:catAx>
      <c:spPr>
        <a:noFill/>
        <a:ln>
          <a:noFill/>
        </a:ln>
        <a:effectLst/>
      </c:spPr>
    </c:plotArea>
    <c:legend>
      <c:legendPos val="b"/>
      <c:layout>
        <c:manualLayout>
          <c:xMode val="edge"/>
          <c:yMode val="edge"/>
          <c:x val="2.8072184560822395E-3"/>
          <c:y val="0.88278677740962197"/>
          <c:w val="0.97843012109346228"/>
          <c:h val="0.11721322259037795"/>
        </c:manualLayout>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3175" cap="flat" cmpd="sng" algn="ctr">
      <a:solidFill>
        <a:srgbClr val="FFC000"/>
      </a:solidFill>
      <a:round/>
    </a:ln>
    <a:effectLst/>
  </c:spPr>
  <c:txPr>
    <a:bodyPr/>
    <a:lstStyle/>
    <a:p>
      <a:pPr>
        <a:defRPr sz="800">
          <a:latin typeface="Arial" panose="020B0604020202020204" pitchFamily="34" charset="0"/>
          <a:cs typeface="Arial" panose="020B0604020202020204"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'[Laurus Labs_Q4FY25.xlsx]Quarterly_Charts'!$A$196</c:f>
              <c:strCache>
                <c:ptCount val="1"/>
                <c:pt idx="0">
                  <c:v>API</c:v>
                </c:pt>
              </c:strCache>
            </c:strRef>
          </c:tx>
          <c:spPr>
            <a:solidFill>
              <a:srgbClr val="0070C0"/>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'[Laurus Labs_Q4FY25.xlsx]Quarterly_Charts'!$B$195:$G$195</c:f>
              <c:strCache>
                <c:ptCount val="6"/>
                <c:pt idx="0">
                  <c:v>FY22</c:v>
                </c:pt>
                <c:pt idx="1">
                  <c:v>FY23</c:v>
                </c:pt>
                <c:pt idx="2">
                  <c:v>FY24</c:v>
                </c:pt>
                <c:pt idx="3">
                  <c:v>FY25E</c:v>
                </c:pt>
                <c:pt idx="4">
                  <c:v>FY26E</c:v>
                </c:pt>
                <c:pt idx="5">
                  <c:v>FY27E</c:v>
                </c:pt>
              </c:strCache>
            </c:strRef>
          </c:cat>
          <c:val>
            <c:numRef>
              <c:f>'[Laurus Labs_Q4FY25.xlsx]Quarterly_Charts'!$B$196:$G$196</c:f>
              <c:numCache>
                <c:formatCode>#,##0.0</c:formatCode>
                <c:ptCount val="6"/>
                <c:pt idx="0">
                  <c:v>41.300427532267541</c:v>
                </c:pt>
                <c:pt idx="1">
                  <c:v>43.188213871875519</c:v>
                </c:pt>
                <c:pt idx="2">
                  <c:v>50.483029497530296</c:v>
                </c:pt>
                <c:pt idx="3">
                  <c:v>43.896290961469205</c:v>
                </c:pt>
                <c:pt idx="4">
                  <c:v>39.978218563105841</c:v>
                </c:pt>
                <c:pt idx="5">
                  <c:v>37.117301938680569</c:v>
                </c:pt>
              </c:numCache>
            </c:numRef>
          </c:val>
          <c:extLst>
            <c:ext xmlns:c16="http://schemas.microsoft.com/office/drawing/2014/chart" uri="{C3380CC4-5D6E-409C-BE32-E72D297353CC}">
              <c16:uniqueId val="{00000000-76F3-4906-9DB9-1F4B292C98D0}"/>
            </c:ext>
          </c:extLst>
        </c:ser>
        <c:ser>
          <c:idx val="1"/>
          <c:order val="1"/>
          <c:tx>
            <c:strRef>
              <c:f>'[Laurus Labs_Q4FY25.xlsx]Quarterly_Charts'!$A$197</c:f>
              <c:strCache>
                <c:ptCount val="1"/>
                <c:pt idx="0">
                  <c:v>Formulations</c:v>
                </c:pt>
              </c:strCache>
            </c:strRef>
          </c:tx>
          <c:spPr>
            <a:solidFill>
              <a:srgbClr val="FFC000"/>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'[Laurus Labs_Q4FY25.xlsx]Quarterly_Charts'!$B$195:$G$195</c:f>
              <c:strCache>
                <c:ptCount val="6"/>
                <c:pt idx="0">
                  <c:v>FY22</c:v>
                </c:pt>
                <c:pt idx="1">
                  <c:v>FY23</c:v>
                </c:pt>
                <c:pt idx="2">
                  <c:v>FY24</c:v>
                </c:pt>
                <c:pt idx="3">
                  <c:v>FY25E</c:v>
                </c:pt>
                <c:pt idx="4">
                  <c:v>FY26E</c:v>
                </c:pt>
                <c:pt idx="5">
                  <c:v>FY27E</c:v>
                </c:pt>
              </c:strCache>
            </c:strRef>
          </c:cat>
          <c:val>
            <c:numRef>
              <c:f>'[Laurus Labs_Q4FY25.xlsx]Quarterly_Charts'!$B$197:$G$197</c:f>
              <c:numCache>
                <c:formatCode>#,##0.0</c:formatCode>
                <c:ptCount val="6"/>
                <c:pt idx="0">
                  <c:v>38.092922416063871</c:v>
                </c:pt>
                <c:pt idx="1">
                  <c:v>18.87104783976163</c:v>
                </c:pt>
                <c:pt idx="2">
                  <c:v>28.049433655353003</c:v>
                </c:pt>
                <c:pt idx="3">
                  <c:v>28.483975513143676</c:v>
                </c:pt>
                <c:pt idx="4">
                  <c:v>28.14415350962684</c:v>
                </c:pt>
                <c:pt idx="5">
                  <c:v>28.030476134766218</c:v>
                </c:pt>
              </c:numCache>
            </c:numRef>
          </c:val>
          <c:extLst>
            <c:ext xmlns:c16="http://schemas.microsoft.com/office/drawing/2014/chart" uri="{C3380CC4-5D6E-409C-BE32-E72D297353CC}">
              <c16:uniqueId val="{00000001-76F3-4906-9DB9-1F4B292C98D0}"/>
            </c:ext>
          </c:extLst>
        </c:ser>
        <c:ser>
          <c:idx val="2"/>
          <c:order val="2"/>
          <c:tx>
            <c:strRef>
              <c:f>'[Laurus Labs_Q4FY25.xlsx]Quarterly_Charts'!$A$198</c:f>
              <c:strCache>
                <c:ptCount val="1"/>
                <c:pt idx="0">
                  <c:v>Synthesis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'[Laurus Labs_Q4FY25.xlsx]Quarterly_Charts'!$B$195:$G$195</c:f>
              <c:strCache>
                <c:ptCount val="6"/>
                <c:pt idx="0">
                  <c:v>FY22</c:v>
                </c:pt>
                <c:pt idx="1">
                  <c:v>FY23</c:v>
                </c:pt>
                <c:pt idx="2">
                  <c:v>FY24</c:v>
                </c:pt>
                <c:pt idx="3">
                  <c:v>FY25E</c:v>
                </c:pt>
                <c:pt idx="4">
                  <c:v>FY26E</c:v>
                </c:pt>
                <c:pt idx="5">
                  <c:v>FY27E</c:v>
                </c:pt>
              </c:strCache>
            </c:strRef>
          </c:cat>
          <c:val>
            <c:numRef>
              <c:f>'[Laurus Labs_Q4FY25.xlsx]Quarterly_Charts'!$B$198:$G$198</c:f>
              <c:numCache>
                <c:formatCode>#,##0.0</c:formatCode>
                <c:ptCount val="6"/>
                <c:pt idx="0">
                  <c:v>18.580430774218389</c:v>
                </c:pt>
                <c:pt idx="1">
                  <c:v>35.871544446283728</c:v>
                </c:pt>
                <c:pt idx="2">
                  <c:v>18.289659002995379</c:v>
                </c:pt>
                <c:pt idx="3">
                  <c:v>24.738926899531869</c:v>
                </c:pt>
                <c:pt idx="4">
                  <c:v>28.907431987153902</c:v>
                </c:pt>
                <c:pt idx="5">
                  <c:v>31.718536558487486</c:v>
                </c:pt>
              </c:numCache>
            </c:numRef>
          </c:val>
          <c:extLst>
            <c:ext xmlns:c16="http://schemas.microsoft.com/office/drawing/2014/chart" uri="{C3380CC4-5D6E-409C-BE32-E72D297353CC}">
              <c16:uniqueId val="{00000002-76F3-4906-9DB9-1F4B292C98D0}"/>
            </c:ext>
          </c:extLst>
        </c:ser>
        <c:ser>
          <c:idx val="3"/>
          <c:order val="3"/>
          <c:tx>
            <c:strRef>
              <c:f>'[Laurus Labs_Q4FY25.xlsx]Quarterly_Charts'!$A$199</c:f>
              <c:strCache>
                <c:ptCount val="1"/>
                <c:pt idx="0">
                  <c:v>Laurus Bio</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'[Laurus Labs_Q4FY25.xlsx]Quarterly_Charts'!$B$195:$G$195</c:f>
              <c:strCache>
                <c:ptCount val="6"/>
                <c:pt idx="0">
                  <c:v>FY22</c:v>
                </c:pt>
                <c:pt idx="1">
                  <c:v>FY23</c:v>
                </c:pt>
                <c:pt idx="2">
                  <c:v>FY24</c:v>
                </c:pt>
                <c:pt idx="3">
                  <c:v>FY25E</c:v>
                </c:pt>
                <c:pt idx="4">
                  <c:v>FY26E</c:v>
                </c:pt>
                <c:pt idx="5">
                  <c:v>FY27E</c:v>
                </c:pt>
              </c:strCache>
            </c:strRef>
          </c:cat>
          <c:val>
            <c:numRef>
              <c:f>'[Laurus Labs_Q4FY25.xlsx]Quarterly_Charts'!$B$199:$G$199</c:f>
              <c:numCache>
                <c:formatCode>#,##0.0</c:formatCode>
                <c:ptCount val="6"/>
                <c:pt idx="0">
                  <c:v>2.0262192774502057</c:v>
                </c:pt>
                <c:pt idx="1">
                  <c:v>2.0691938420791258</c:v>
                </c:pt>
                <c:pt idx="2">
                  <c:v>3.1778778441213227</c:v>
                </c:pt>
                <c:pt idx="3">
                  <c:v>2.8808066258552394</c:v>
                </c:pt>
                <c:pt idx="4">
                  <c:v>2.9701959401134244</c:v>
                </c:pt>
                <c:pt idx="5">
                  <c:v>3.1336853680657084</c:v>
                </c:pt>
              </c:numCache>
            </c:numRef>
          </c:val>
          <c:extLst>
            <c:ext xmlns:c16="http://schemas.microsoft.com/office/drawing/2014/chart" uri="{C3380CC4-5D6E-409C-BE32-E72D297353CC}">
              <c16:uniqueId val="{00000003-76F3-4906-9DB9-1F4B292C98D0}"/>
            </c:ext>
          </c:extLst>
        </c:ser>
        <c:dLbls>
          <c:dLblPos val="ctr"/>
          <c:showLegendKey val="0"/>
          <c:showVal val="1"/>
          <c:showCatName val="0"/>
          <c:showSerName val="0"/>
          <c:showPercent val="0"/>
          <c:showBubbleSize val="0"/>
        </c:dLbls>
        <c:gapWidth val="150"/>
        <c:overlap val="100"/>
        <c:axId val="396464496"/>
        <c:axId val="396474480"/>
      </c:barChart>
      <c:catAx>
        <c:axId val="39646449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396474480"/>
        <c:crosses val="autoZero"/>
        <c:auto val="1"/>
        <c:lblAlgn val="ctr"/>
        <c:lblOffset val="100"/>
        <c:noMultiLvlLbl val="0"/>
      </c:catAx>
      <c:valAx>
        <c:axId val="396474480"/>
        <c:scaling>
          <c:orientation val="minMax"/>
          <c:max val="100"/>
        </c:scaling>
        <c:delete val="0"/>
        <c:axPos val="l"/>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396464496"/>
        <c:crosses val="autoZero"/>
        <c:crossBetween val="between"/>
        <c:majorUnit val="2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6350">
      <a:solidFill>
        <a:schemeClr val="accent4"/>
      </a:solidFill>
    </a:ln>
    <a:effectLst/>
  </c:spPr>
  <c:txPr>
    <a:bodyPr/>
    <a:lstStyle/>
    <a:p>
      <a:pPr>
        <a:defRPr sz="8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571ABE-7C35-49F0-B2FA-32DA73B2163F}" type="datetimeFigureOut">
              <a:rPr lang="en-IN" smtClean="0"/>
              <a:t>24-04-2025</a:t>
            </a:fld>
            <a:endParaRPr lang="en-IN"/>
          </a:p>
        </p:txBody>
      </p:sp>
      <p:sp>
        <p:nvSpPr>
          <p:cNvPr id="4" name="Slide Image Placeholder 3"/>
          <p:cNvSpPr>
            <a:spLocks noGrp="1" noRot="1" noChangeAspect="1"/>
          </p:cNvSpPr>
          <p:nvPr>
            <p:ph type="sldImg" idx="2"/>
          </p:nvPr>
        </p:nvSpPr>
        <p:spPr>
          <a:xfrm>
            <a:off x="2354263" y="1143000"/>
            <a:ext cx="2149475"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CC0A2B-67D4-4529-997F-A28CBA5C1B94}" type="slidenum">
              <a:rPr lang="en-IN" smtClean="0"/>
              <a:t>‹#›</a:t>
            </a:fld>
            <a:endParaRPr lang="en-IN"/>
          </a:p>
        </p:txBody>
      </p:sp>
    </p:spTree>
    <p:extLst>
      <p:ext uri="{BB962C8B-B14F-4D97-AF65-F5344CB8AC3E}">
        <p14:creationId xmlns:p14="http://schemas.microsoft.com/office/powerpoint/2010/main" val="1945746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4"/>
          </p:nvPr>
        </p:nvSpPr>
        <p:spPr/>
        <p:txBody>
          <a:bodyPr/>
          <a:lstStyle/>
          <a:p>
            <a:r>
              <a:rPr lang="en-US"/>
              <a:t>ﬁnd CIER (Choice Inst Equity Research) on Bloomberg | FACTSET | REFINITIV EIKON</a:t>
            </a:r>
            <a:endParaRPr lang="en-IN"/>
          </a:p>
        </p:txBody>
      </p:sp>
      <p:sp>
        <p:nvSpPr>
          <p:cNvPr id="5" name="Slide Number Placeholder 4"/>
          <p:cNvSpPr>
            <a:spLocks noGrp="1"/>
          </p:cNvSpPr>
          <p:nvPr>
            <p:ph type="sldNum" sz="quarter" idx="5"/>
          </p:nvPr>
        </p:nvSpPr>
        <p:spPr/>
        <p:txBody>
          <a:bodyPr/>
          <a:lstStyle/>
          <a:p>
            <a:fld id="{267D71BD-B3E1-4196-8600-DF679D378C16}" type="slidenum">
              <a:rPr lang="en-IN" smtClean="0"/>
              <a:t>4</a:t>
            </a:fld>
            <a:endParaRPr lang="en-IN"/>
          </a:p>
        </p:txBody>
      </p:sp>
    </p:spTree>
    <p:extLst>
      <p:ext uri="{BB962C8B-B14F-4D97-AF65-F5344CB8AC3E}">
        <p14:creationId xmlns:p14="http://schemas.microsoft.com/office/powerpoint/2010/main" val="653503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26495" y="1649770"/>
            <a:ext cx="5966936" cy="3509551"/>
          </a:xfrm>
        </p:spPr>
        <p:txBody>
          <a:bodyPr anchor="b"/>
          <a:lstStyle>
            <a:lvl1pPr algn="ctr">
              <a:defRPr sz="4606"/>
            </a:lvl1pPr>
          </a:lstStyle>
          <a:p>
            <a:r>
              <a:rPr lang="en-US" smtClean="0"/>
              <a:t>Click to edit Master title style</a:t>
            </a:r>
            <a:endParaRPr lang="en-US" dirty="0"/>
          </a:p>
        </p:txBody>
      </p:sp>
      <p:sp>
        <p:nvSpPr>
          <p:cNvPr id="3" name="Subtitle 2"/>
          <p:cNvSpPr>
            <a:spLocks noGrp="1"/>
          </p:cNvSpPr>
          <p:nvPr>
            <p:ph type="subTitle" idx="1"/>
          </p:nvPr>
        </p:nvSpPr>
        <p:spPr>
          <a:xfrm>
            <a:off x="877491" y="5294662"/>
            <a:ext cx="5264944" cy="2433817"/>
          </a:xfrm>
        </p:spPr>
        <p:txBody>
          <a:bodyPr/>
          <a:lstStyle>
            <a:lvl1pPr marL="0" indent="0" algn="ctr">
              <a:buNone/>
              <a:defRPr sz="1842"/>
            </a:lvl1pPr>
            <a:lvl2pPr marL="350992" indent="0" algn="ctr">
              <a:buNone/>
              <a:defRPr sz="1535"/>
            </a:lvl2pPr>
            <a:lvl3pPr marL="701985" indent="0" algn="ctr">
              <a:buNone/>
              <a:defRPr sz="1382"/>
            </a:lvl3pPr>
            <a:lvl4pPr marL="1052977" indent="0" algn="ctr">
              <a:buNone/>
              <a:defRPr sz="1228"/>
            </a:lvl4pPr>
            <a:lvl5pPr marL="1403970" indent="0" algn="ctr">
              <a:buNone/>
              <a:defRPr sz="1228"/>
            </a:lvl5pPr>
            <a:lvl6pPr marL="1754962" indent="0" algn="ctr">
              <a:buNone/>
              <a:defRPr sz="1228"/>
            </a:lvl6pPr>
            <a:lvl7pPr marL="2105955" indent="0" algn="ctr">
              <a:buNone/>
              <a:defRPr sz="1228"/>
            </a:lvl7pPr>
            <a:lvl8pPr marL="2456947" indent="0" algn="ctr">
              <a:buNone/>
              <a:defRPr sz="1228"/>
            </a:lvl8pPr>
            <a:lvl9pPr marL="2807940" indent="0" algn="ctr">
              <a:buNone/>
              <a:defRPr sz="1228"/>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24-04-2025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63592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24-04-2025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8697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23634" y="536700"/>
            <a:ext cx="1513671" cy="854286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2620" y="536700"/>
            <a:ext cx="4453265" cy="854286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24-04-2025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2072040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0"/>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72"/>
          </a:p>
        </p:txBody>
      </p:sp>
    </p:spTree>
    <p:extLst>
      <p:ext uri="{BB962C8B-B14F-4D97-AF65-F5344CB8AC3E}">
        <p14:creationId xmlns:p14="http://schemas.microsoft.com/office/powerpoint/2010/main" val="2057154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0"/>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72"/>
          </a:p>
        </p:txBody>
      </p:sp>
    </p:spTree>
    <p:extLst>
      <p:ext uri="{BB962C8B-B14F-4D97-AF65-F5344CB8AC3E}">
        <p14:creationId xmlns:p14="http://schemas.microsoft.com/office/powerpoint/2010/main" val="1704023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0"/>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72"/>
          </a:p>
        </p:txBody>
      </p:sp>
    </p:spTree>
    <p:extLst>
      <p:ext uri="{BB962C8B-B14F-4D97-AF65-F5344CB8AC3E}">
        <p14:creationId xmlns:p14="http://schemas.microsoft.com/office/powerpoint/2010/main" val="15023701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0"/>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72"/>
          </a:p>
        </p:txBody>
      </p:sp>
    </p:spTree>
    <p:extLst>
      <p:ext uri="{BB962C8B-B14F-4D97-AF65-F5344CB8AC3E}">
        <p14:creationId xmlns:p14="http://schemas.microsoft.com/office/powerpoint/2010/main" val="24064095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0"/>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72"/>
          </a:p>
        </p:txBody>
      </p:sp>
    </p:spTree>
    <p:extLst>
      <p:ext uri="{BB962C8B-B14F-4D97-AF65-F5344CB8AC3E}">
        <p14:creationId xmlns:p14="http://schemas.microsoft.com/office/powerpoint/2010/main" val="3464316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0"/>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72"/>
          </a:p>
        </p:txBody>
      </p:sp>
    </p:spTree>
    <p:extLst>
      <p:ext uri="{BB962C8B-B14F-4D97-AF65-F5344CB8AC3E}">
        <p14:creationId xmlns:p14="http://schemas.microsoft.com/office/powerpoint/2010/main" val="2440085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24-04-2025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4174421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78964" y="2513159"/>
            <a:ext cx="6054685" cy="4193259"/>
          </a:xfrm>
        </p:spPr>
        <p:txBody>
          <a:bodyPr anchor="b"/>
          <a:lstStyle>
            <a:lvl1pPr>
              <a:defRPr sz="4606"/>
            </a:lvl1pPr>
          </a:lstStyle>
          <a:p>
            <a:r>
              <a:rPr lang="en-US" smtClean="0"/>
              <a:t>Click to edit Master title style</a:t>
            </a:r>
            <a:endParaRPr lang="en-US" dirty="0"/>
          </a:p>
        </p:txBody>
      </p:sp>
      <p:sp>
        <p:nvSpPr>
          <p:cNvPr id="3" name="Text Placeholder 2"/>
          <p:cNvSpPr>
            <a:spLocks noGrp="1"/>
          </p:cNvSpPr>
          <p:nvPr>
            <p:ph type="body" idx="1"/>
          </p:nvPr>
        </p:nvSpPr>
        <p:spPr>
          <a:xfrm>
            <a:off x="478964" y="6746088"/>
            <a:ext cx="6054685" cy="2205136"/>
          </a:xfrm>
        </p:spPr>
        <p:txBody>
          <a:bodyPr/>
          <a:lstStyle>
            <a:lvl1pPr marL="0" indent="0">
              <a:buNone/>
              <a:defRPr sz="1842">
                <a:solidFill>
                  <a:schemeClr val="tx1"/>
                </a:solidFill>
              </a:defRPr>
            </a:lvl1pPr>
            <a:lvl2pPr marL="350992" indent="0">
              <a:buNone/>
              <a:defRPr sz="1535">
                <a:solidFill>
                  <a:schemeClr val="tx1">
                    <a:tint val="75000"/>
                  </a:schemeClr>
                </a:solidFill>
              </a:defRPr>
            </a:lvl2pPr>
            <a:lvl3pPr marL="701985" indent="0">
              <a:buNone/>
              <a:defRPr sz="1382">
                <a:solidFill>
                  <a:schemeClr val="tx1">
                    <a:tint val="75000"/>
                  </a:schemeClr>
                </a:solidFill>
              </a:defRPr>
            </a:lvl3pPr>
            <a:lvl4pPr marL="1052977" indent="0">
              <a:buNone/>
              <a:defRPr sz="1228">
                <a:solidFill>
                  <a:schemeClr val="tx1">
                    <a:tint val="75000"/>
                  </a:schemeClr>
                </a:solidFill>
              </a:defRPr>
            </a:lvl4pPr>
            <a:lvl5pPr marL="1403970" indent="0">
              <a:buNone/>
              <a:defRPr sz="1228">
                <a:solidFill>
                  <a:schemeClr val="tx1">
                    <a:tint val="75000"/>
                  </a:schemeClr>
                </a:solidFill>
              </a:defRPr>
            </a:lvl5pPr>
            <a:lvl6pPr marL="1754962" indent="0">
              <a:buNone/>
              <a:defRPr sz="1228">
                <a:solidFill>
                  <a:schemeClr val="tx1">
                    <a:tint val="75000"/>
                  </a:schemeClr>
                </a:solidFill>
              </a:defRPr>
            </a:lvl6pPr>
            <a:lvl7pPr marL="2105955" indent="0">
              <a:buNone/>
              <a:defRPr sz="1228">
                <a:solidFill>
                  <a:schemeClr val="tx1">
                    <a:tint val="75000"/>
                  </a:schemeClr>
                </a:solidFill>
              </a:defRPr>
            </a:lvl7pPr>
            <a:lvl8pPr marL="2456947" indent="0">
              <a:buNone/>
              <a:defRPr sz="1228">
                <a:solidFill>
                  <a:schemeClr val="tx1">
                    <a:tint val="75000"/>
                  </a:schemeClr>
                </a:solidFill>
              </a:defRPr>
            </a:lvl8pPr>
            <a:lvl9pPr marL="2807940" indent="0">
              <a:buNone/>
              <a:defRPr sz="1228">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FC4402-9D5A-494D-9EA1-5464BAE0ED5B}" type="datetimeFigureOut">
              <a:rPr lang="en-IN" smtClean="0"/>
              <a:t>24-04-2025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476721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82620" y="2683500"/>
            <a:ext cx="2983468" cy="639606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53837" y="2683500"/>
            <a:ext cx="2983468" cy="639606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FC4402-9D5A-494D-9EA1-5464BAE0ED5B}" type="datetimeFigureOut">
              <a:rPr lang="en-IN" smtClean="0"/>
              <a:t>24-04-2025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03536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3534" y="536702"/>
            <a:ext cx="6054685" cy="194845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83535" y="2471154"/>
            <a:ext cx="2969757" cy="1211074"/>
          </a:xfrm>
        </p:spPr>
        <p:txBody>
          <a:bodyPr anchor="b"/>
          <a:lstStyle>
            <a:lvl1pPr marL="0" indent="0">
              <a:buNone/>
              <a:defRPr sz="1842" b="1"/>
            </a:lvl1pPr>
            <a:lvl2pPr marL="350992" indent="0">
              <a:buNone/>
              <a:defRPr sz="1535" b="1"/>
            </a:lvl2pPr>
            <a:lvl3pPr marL="701985" indent="0">
              <a:buNone/>
              <a:defRPr sz="1382" b="1"/>
            </a:lvl3pPr>
            <a:lvl4pPr marL="1052977" indent="0">
              <a:buNone/>
              <a:defRPr sz="1228" b="1"/>
            </a:lvl4pPr>
            <a:lvl5pPr marL="1403970" indent="0">
              <a:buNone/>
              <a:defRPr sz="1228" b="1"/>
            </a:lvl5pPr>
            <a:lvl6pPr marL="1754962" indent="0">
              <a:buNone/>
              <a:defRPr sz="1228" b="1"/>
            </a:lvl6pPr>
            <a:lvl7pPr marL="2105955" indent="0">
              <a:buNone/>
              <a:defRPr sz="1228" b="1"/>
            </a:lvl7pPr>
            <a:lvl8pPr marL="2456947" indent="0">
              <a:buNone/>
              <a:defRPr sz="1228" b="1"/>
            </a:lvl8pPr>
            <a:lvl9pPr marL="2807940" indent="0">
              <a:buNone/>
              <a:defRPr sz="1228" b="1"/>
            </a:lvl9pPr>
          </a:lstStyle>
          <a:p>
            <a:pPr lvl="0"/>
            <a:r>
              <a:rPr lang="en-US" smtClean="0"/>
              <a:t>Edit Master text styles</a:t>
            </a:r>
          </a:p>
        </p:txBody>
      </p:sp>
      <p:sp>
        <p:nvSpPr>
          <p:cNvPr id="4" name="Content Placeholder 3"/>
          <p:cNvSpPr>
            <a:spLocks noGrp="1"/>
          </p:cNvSpPr>
          <p:nvPr>
            <p:ph sz="half" idx="2"/>
          </p:nvPr>
        </p:nvSpPr>
        <p:spPr>
          <a:xfrm>
            <a:off x="483535" y="3682228"/>
            <a:ext cx="2969757" cy="54160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53838" y="2471154"/>
            <a:ext cx="2984382" cy="1211074"/>
          </a:xfrm>
        </p:spPr>
        <p:txBody>
          <a:bodyPr anchor="b"/>
          <a:lstStyle>
            <a:lvl1pPr marL="0" indent="0">
              <a:buNone/>
              <a:defRPr sz="1842" b="1"/>
            </a:lvl1pPr>
            <a:lvl2pPr marL="350992" indent="0">
              <a:buNone/>
              <a:defRPr sz="1535" b="1"/>
            </a:lvl2pPr>
            <a:lvl3pPr marL="701985" indent="0">
              <a:buNone/>
              <a:defRPr sz="1382" b="1"/>
            </a:lvl3pPr>
            <a:lvl4pPr marL="1052977" indent="0">
              <a:buNone/>
              <a:defRPr sz="1228" b="1"/>
            </a:lvl4pPr>
            <a:lvl5pPr marL="1403970" indent="0">
              <a:buNone/>
              <a:defRPr sz="1228" b="1"/>
            </a:lvl5pPr>
            <a:lvl6pPr marL="1754962" indent="0">
              <a:buNone/>
              <a:defRPr sz="1228" b="1"/>
            </a:lvl6pPr>
            <a:lvl7pPr marL="2105955" indent="0">
              <a:buNone/>
              <a:defRPr sz="1228" b="1"/>
            </a:lvl7pPr>
            <a:lvl8pPr marL="2456947" indent="0">
              <a:buNone/>
              <a:defRPr sz="1228" b="1"/>
            </a:lvl8pPr>
            <a:lvl9pPr marL="2807940" indent="0">
              <a:buNone/>
              <a:defRPr sz="1228" b="1"/>
            </a:lvl9pPr>
          </a:lstStyle>
          <a:p>
            <a:pPr lvl="0"/>
            <a:r>
              <a:rPr lang="en-US" smtClean="0"/>
              <a:t>Edit Master text styles</a:t>
            </a:r>
          </a:p>
        </p:txBody>
      </p:sp>
      <p:sp>
        <p:nvSpPr>
          <p:cNvPr id="6" name="Content Placeholder 5"/>
          <p:cNvSpPr>
            <a:spLocks noGrp="1"/>
          </p:cNvSpPr>
          <p:nvPr>
            <p:ph sz="quarter" idx="4"/>
          </p:nvPr>
        </p:nvSpPr>
        <p:spPr>
          <a:xfrm>
            <a:off x="3553838" y="3682228"/>
            <a:ext cx="2984382" cy="54160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FC4402-9D5A-494D-9EA1-5464BAE0ED5B}" type="datetimeFigureOut">
              <a:rPr lang="en-IN" smtClean="0"/>
              <a:t>24-04-2025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698364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FC4402-9D5A-494D-9EA1-5464BAE0ED5B}" type="datetimeFigureOut">
              <a:rPr lang="en-IN" smtClean="0"/>
              <a:t>24-04-2025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297861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C4402-9D5A-494D-9EA1-5464BAE0ED5B}" type="datetimeFigureOut">
              <a:rPr lang="en-IN" smtClean="0"/>
              <a:t>24-04-2025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84364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3534" y="672042"/>
            <a:ext cx="2264109" cy="2352146"/>
          </a:xfrm>
        </p:spPr>
        <p:txBody>
          <a:bodyPr anchor="b"/>
          <a:lstStyle>
            <a:lvl1pPr>
              <a:defRPr sz="2457"/>
            </a:lvl1pPr>
          </a:lstStyle>
          <a:p>
            <a:r>
              <a:rPr lang="en-US" smtClean="0"/>
              <a:t>Click to edit Master title style</a:t>
            </a:r>
            <a:endParaRPr lang="en-US" dirty="0"/>
          </a:p>
        </p:txBody>
      </p:sp>
      <p:sp>
        <p:nvSpPr>
          <p:cNvPr id="3" name="Content Placeholder 2"/>
          <p:cNvSpPr>
            <a:spLocks noGrp="1"/>
          </p:cNvSpPr>
          <p:nvPr>
            <p:ph idx="1"/>
          </p:nvPr>
        </p:nvSpPr>
        <p:spPr>
          <a:xfrm>
            <a:off x="2984382" y="1451426"/>
            <a:ext cx="3553837" cy="7163777"/>
          </a:xfrm>
        </p:spPr>
        <p:txBody>
          <a:bodyPr/>
          <a:lstStyle>
            <a:lvl1pPr>
              <a:defRPr sz="2457"/>
            </a:lvl1pPr>
            <a:lvl2pPr>
              <a:defRPr sz="2150"/>
            </a:lvl2pPr>
            <a:lvl3pPr>
              <a:defRPr sz="1842"/>
            </a:lvl3pPr>
            <a:lvl4pPr>
              <a:defRPr sz="1535"/>
            </a:lvl4pPr>
            <a:lvl5pPr>
              <a:defRPr sz="1535"/>
            </a:lvl5pPr>
            <a:lvl6pPr>
              <a:defRPr sz="1535"/>
            </a:lvl6pPr>
            <a:lvl7pPr>
              <a:defRPr sz="1535"/>
            </a:lvl7pPr>
            <a:lvl8pPr>
              <a:defRPr sz="1535"/>
            </a:lvl8pPr>
            <a:lvl9pPr>
              <a:defRPr sz="153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83534" y="3024188"/>
            <a:ext cx="2264109" cy="5602681"/>
          </a:xfrm>
        </p:spPr>
        <p:txBody>
          <a:bodyPr/>
          <a:lstStyle>
            <a:lvl1pPr marL="0" indent="0">
              <a:buNone/>
              <a:defRPr sz="1228"/>
            </a:lvl1pPr>
            <a:lvl2pPr marL="350992" indent="0">
              <a:buNone/>
              <a:defRPr sz="1075"/>
            </a:lvl2pPr>
            <a:lvl3pPr marL="701985" indent="0">
              <a:buNone/>
              <a:defRPr sz="921"/>
            </a:lvl3pPr>
            <a:lvl4pPr marL="1052977" indent="0">
              <a:buNone/>
              <a:defRPr sz="768"/>
            </a:lvl4pPr>
            <a:lvl5pPr marL="1403970" indent="0">
              <a:buNone/>
              <a:defRPr sz="768"/>
            </a:lvl5pPr>
            <a:lvl6pPr marL="1754962" indent="0">
              <a:buNone/>
              <a:defRPr sz="768"/>
            </a:lvl6pPr>
            <a:lvl7pPr marL="2105955" indent="0">
              <a:buNone/>
              <a:defRPr sz="768"/>
            </a:lvl7pPr>
            <a:lvl8pPr marL="2456947" indent="0">
              <a:buNone/>
              <a:defRPr sz="768"/>
            </a:lvl8pPr>
            <a:lvl9pPr marL="2807940" indent="0">
              <a:buNone/>
              <a:defRPr sz="768"/>
            </a:lvl9pPr>
          </a:lstStyle>
          <a:p>
            <a:pPr lvl="0"/>
            <a:r>
              <a:rPr lang="en-US" smtClean="0"/>
              <a:t>Edit Master text styles</a:t>
            </a:r>
          </a:p>
        </p:txBody>
      </p:sp>
      <p:sp>
        <p:nvSpPr>
          <p:cNvPr id="5" name="Date Placeholder 4"/>
          <p:cNvSpPr>
            <a:spLocks noGrp="1"/>
          </p:cNvSpPr>
          <p:nvPr>
            <p:ph type="dt" sz="half" idx="10"/>
          </p:nvPr>
        </p:nvSpPr>
        <p:spPr/>
        <p:txBody>
          <a:bodyPr/>
          <a:lstStyle/>
          <a:p>
            <a:fld id="{6BFC4402-9D5A-494D-9EA1-5464BAE0ED5B}" type="datetimeFigureOut">
              <a:rPr lang="en-IN" smtClean="0"/>
              <a:t>24-04-2025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40425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3534" y="672042"/>
            <a:ext cx="2264109" cy="2352146"/>
          </a:xfrm>
        </p:spPr>
        <p:txBody>
          <a:bodyPr anchor="b"/>
          <a:lstStyle>
            <a:lvl1pPr>
              <a:defRPr sz="2457"/>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84382" y="1451426"/>
            <a:ext cx="3553837" cy="7163777"/>
          </a:xfrm>
        </p:spPr>
        <p:txBody>
          <a:bodyPr anchor="t"/>
          <a:lstStyle>
            <a:lvl1pPr marL="0" indent="0">
              <a:buNone/>
              <a:defRPr sz="2457"/>
            </a:lvl1pPr>
            <a:lvl2pPr marL="350992" indent="0">
              <a:buNone/>
              <a:defRPr sz="2150"/>
            </a:lvl2pPr>
            <a:lvl3pPr marL="701985" indent="0">
              <a:buNone/>
              <a:defRPr sz="1842"/>
            </a:lvl3pPr>
            <a:lvl4pPr marL="1052977" indent="0">
              <a:buNone/>
              <a:defRPr sz="1535"/>
            </a:lvl4pPr>
            <a:lvl5pPr marL="1403970" indent="0">
              <a:buNone/>
              <a:defRPr sz="1535"/>
            </a:lvl5pPr>
            <a:lvl6pPr marL="1754962" indent="0">
              <a:buNone/>
              <a:defRPr sz="1535"/>
            </a:lvl6pPr>
            <a:lvl7pPr marL="2105955" indent="0">
              <a:buNone/>
              <a:defRPr sz="1535"/>
            </a:lvl7pPr>
            <a:lvl8pPr marL="2456947" indent="0">
              <a:buNone/>
              <a:defRPr sz="1535"/>
            </a:lvl8pPr>
            <a:lvl9pPr marL="2807940" indent="0">
              <a:buNone/>
              <a:defRPr sz="1535"/>
            </a:lvl9pPr>
          </a:lstStyle>
          <a:p>
            <a:r>
              <a:rPr lang="en-US" smtClean="0"/>
              <a:t>Click icon to add picture</a:t>
            </a:r>
            <a:endParaRPr lang="en-US" dirty="0"/>
          </a:p>
        </p:txBody>
      </p:sp>
      <p:sp>
        <p:nvSpPr>
          <p:cNvPr id="4" name="Text Placeholder 3"/>
          <p:cNvSpPr>
            <a:spLocks noGrp="1"/>
          </p:cNvSpPr>
          <p:nvPr>
            <p:ph type="body" sz="half" idx="2"/>
          </p:nvPr>
        </p:nvSpPr>
        <p:spPr>
          <a:xfrm>
            <a:off x="483534" y="3024188"/>
            <a:ext cx="2264109" cy="5602681"/>
          </a:xfrm>
        </p:spPr>
        <p:txBody>
          <a:bodyPr/>
          <a:lstStyle>
            <a:lvl1pPr marL="0" indent="0">
              <a:buNone/>
              <a:defRPr sz="1228"/>
            </a:lvl1pPr>
            <a:lvl2pPr marL="350992" indent="0">
              <a:buNone/>
              <a:defRPr sz="1075"/>
            </a:lvl2pPr>
            <a:lvl3pPr marL="701985" indent="0">
              <a:buNone/>
              <a:defRPr sz="921"/>
            </a:lvl3pPr>
            <a:lvl4pPr marL="1052977" indent="0">
              <a:buNone/>
              <a:defRPr sz="768"/>
            </a:lvl4pPr>
            <a:lvl5pPr marL="1403970" indent="0">
              <a:buNone/>
              <a:defRPr sz="768"/>
            </a:lvl5pPr>
            <a:lvl6pPr marL="1754962" indent="0">
              <a:buNone/>
              <a:defRPr sz="768"/>
            </a:lvl6pPr>
            <a:lvl7pPr marL="2105955" indent="0">
              <a:buNone/>
              <a:defRPr sz="768"/>
            </a:lvl7pPr>
            <a:lvl8pPr marL="2456947" indent="0">
              <a:buNone/>
              <a:defRPr sz="768"/>
            </a:lvl8pPr>
            <a:lvl9pPr marL="2807940" indent="0">
              <a:buNone/>
              <a:defRPr sz="768"/>
            </a:lvl9pPr>
          </a:lstStyle>
          <a:p>
            <a:pPr lvl="0"/>
            <a:r>
              <a:rPr lang="en-US" smtClean="0"/>
              <a:t>Edit Master text styles</a:t>
            </a:r>
          </a:p>
        </p:txBody>
      </p:sp>
      <p:sp>
        <p:nvSpPr>
          <p:cNvPr id="5" name="Date Placeholder 4"/>
          <p:cNvSpPr>
            <a:spLocks noGrp="1"/>
          </p:cNvSpPr>
          <p:nvPr>
            <p:ph type="dt" sz="half" idx="10"/>
          </p:nvPr>
        </p:nvSpPr>
        <p:spPr/>
        <p:txBody>
          <a:bodyPr/>
          <a:lstStyle/>
          <a:p>
            <a:fld id="{6BFC4402-9D5A-494D-9EA1-5464BAE0ED5B}" type="datetimeFigureOut">
              <a:rPr lang="en-IN" smtClean="0"/>
              <a:t>24-04-2025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825404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2620" y="536702"/>
            <a:ext cx="6054685" cy="194845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82620" y="2683500"/>
            <a:ext cx="6054685" cy="639606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82620" y="9343248"/>
            <a:ext cx="1579483" cy="536700"/>
          </a:xfrm>
          <a:prstGeom prst="rect">
            <a:avLst/>
          </a:prstGeom>
        </p:spPr>
        <p:txBody>
          <a:bodyPr vert="horz" lIns="91440" tIns="45720" rIns="91440" bIns="45720" rtlCol="0" anchor="ctr"/>
          <a:lstStyle>
            <a:lvl1pPr algn="l">
              <a:defRPr sz="921">
                <a:solidFill>
                  <a:schemeClr val="tx1">
                    <a:tint val="75000"/>
                  </a:schemeClr>
                </a:solidFill>
              </a:defRPr>
            </a:lvl1pPr>
          </a:lstStyle>
          <a:p>
            <a:fld id="{6BFC4402-9D5A-494D-9EA1-5464BAE0ED5B}" type="datetimeFigureOut">
              <a:rPr lang="en-IN" smtClean="0"/>
              <a:t>25-04-2025</a:t>
            </a:fld>
            <a:endParaRPr lang="en-IN"/>
          </a:p>
        </p:txBody>
      </p:sp>
      <p:sp>
        <p:nvSpPr>
          <p:cNvPr id="5" name="Footer Placeholder 4"/>
          <p:cNvSpPr>
            <a:spLocks noGrp="1"/>
          </p:cNvSpPr>
          <p:nvPr>
            <p:ph type="ftr" sz="quarter" idx="3"/>
          </p:nvPr>
        </p:nvSpPr>
        <p:spPr>
          <a:xfrm>
            <a:off x="2325350" y="9343248"/>
            <a:ext cx="2369225" cy="536700"/>
          </a:xfrm>
          <a:prstGeom prst="rect">
            <a:avLst/>
          </a:prstGeom>
        </p:spPr>
        <p:txBody>
          <a:bodyPr vert="horz" lIns="91440" tIns="45720" rIns="91440" bIns="45720" rtlCol="0" anchor="ctr"/>
          <a:lstStyle>
            <a:lvl1pPr algn="ctr">
              <a:defRPr sz="921">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957822" y="9343248"/>
            <a:ext cx="1579483" cy="536700"/>
          </a:xfrm>
          <a:prstGeom prst="rect">
            <a:avLst/>
          </a:prstGeom>
        </p:spPr>
        <p:txBody>
          <a:bodyPr vert="horz" lIns="91440" tIns="45720" rIns="91440" bIns="45720" rtlCol="0" anchor="ctr"/>
          <a:lstStyle>
            <a:lvl1pPr algn="r">
              <a:defRPr sz="921">
                <a:solidFill>
                  <a:schemeClr val="tx1">
                    <a:tint val="75000"/>
                  </a:schemeClr>
                </a:solidFill>
              </a:defRPr>
            </a:lvl1pPr>
          </a:lstStyle>
          <a:p>
            <a:fld id="{6E9DDC23-60C2-4F15-805E-914C93DC7401}" type="slidenum">
              <a:rPr lang="en-IN" smtClean="0"/>
              <a:t>‹#›</a:t>
            </a:fld>
            <a:endParaRPr lang="en-IN"/>
          </a:p>
        </p:txBody>
      </p:sp>
      <p:sp>
        <p:nvSpPr>
          <p:cNvPr id="7" name="Round Same Side Corner Rectangle 6"/>
          <p:cNvSpPr/>
          <p:nvPr userDrawn="1"/>
        </p:nvSpPr>
        <p:spPr>
          <a:xfrm flipV="1">
            <a:off x="-1" y="9916829"/>
            <a:ext cx="7019925" cy="163796"/>
          </a:xfrm>
          <a:prstGeom prst="round2Same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endParaRPr lang="en-IN" sz="1968"/>
          </a:p>
        </p:txBody>
      </p:sp>
      <p:sp>
        <p:nvSpPr>
          <p:cNvPr id="8" name="Holder 3"/>
          <p:cNvSpPr txBox="1">
            <a:spLocks/>
          </p:cNvSpPr>
          <p:nvPr userDrawn="1"/>
        </p:nvSpPr>
        <p:spPr>
          <a:xfrm>
            <a:off x="193675" y="9935718"/>
            <a:ext cx="6473931" cy="126018"/>
          </a:xfrm>
          <a:prstGeom prst="rect">
            <a:avLst/>
          </a:prstGeom>
        </p:spPr>
        <p:txBody>
          <a:bodyPr lIns="0" tIns="0" rIns="0" bIns="0"/>
          <a:lstStyle>
            <a:defPPr>
              <a:defRPr lang="en-US"/>
            </a:defPPr>
            <a:lvl1pPr marL="0" algn="l" defTabSz="914400" rtl="0" eaLnBrk="1" latinLnBrk="0" hangingPunct="1">
              <a:defRPr sz="800" b="0" i="0" kern="1200">
                <a:solidFill>
                  <a:srgbClr val="2B2A2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3000">
              <a:spcBef>
                <a:spcPts val="123"/>
              </a:spcBef>
              <a:defRPr/>
            </a:pPr>
            <a:r>
              <a:rPr lang="en-US" sz="717" dirty="0" smtClean="0">
                <a:solidFill>
                  <a:schemeClr val="bg1"/>
                </a:solidFill>
              </a:rPr>
              <a:t>Choice Equity Broking Pvt. Ltd.—Research Analyst</a:t>
            </a:r>
            <a:r>
              <a:rPr lang="en-US" sz="717" spc="-5" dirty="0" smtClean="0">
                <a:solidFill>
                  <a:schemeClr val="bg1"/>
                </a:solidFill>
              </a:rPr>
              <a:t> - INH000000222 </a:t>
            </a:r>
            <a:r>
              <a:rPr lang="en-US" sz="717" spc="0" dirty="0" smtClean="0">
                <a:solidFill>
                  <a:schemeClr val="bg1"/>
                </a:solidFill>
              </a:rPr>
              <a:t>|</a:t>
            </a:r>
            <a:r>
              <a:rPr lang="en-US" sz="717" spc="0" baseline="0" dirty="0" smtClean="0">
                <a:solidFill>
                  <a:schemeClr val="bg1"/>
                </a:solidFill>
              </a:rPr>
              <a:t> </a:t>
            </a:r>
            <a:r>
              <a:rPr lang="en-US" sz="717" spc="-5" dirty="0" smtClean="0">
                <a:solidFill>
                  <a:schemeClr val="bg1"/>
                </a:solidFill>
              </a:rPr>
              <a:t>Email: institutional.equities@choiceindia.com</a:t>
            </a:r>
            <a:endParaRPr lang="en-US" sz="717" spc="-10" dirty="0">
              <a:solidFill>
                <a:schemeClr val="bg1"/>
              </a:solidFill>
            </a:endParaRPr>
          </a:p>
        </p:txBody>
      </p:sp>
      <p:sp>
        <p:nvSpPr>
          <p:cNvPr id="9" name="Rectangle 8"/>
          <p:cNvSpPr/>
          <p:nvPr userDrawn="1"/>
        </p:nvSpPr>
        <p:spPr>
          <a:xfrm rot="16200000">
            <a:off x="6099175" y="686752"/>
            <a:ext cx="1609344" cy="2358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r>
              <a:rPr lang="en-US" sz="800" b="1" dirty="0" smtClean="0">
                <a:solidFill>
                  <a:schemeClr val="tx1"/>
                </a:solidFill>
              </a:rPr>
              <a:t>Q4FY25 Results </a:t>
            </a:r>
            <a:r>
              <a:rPr lang="en-US" sz="800" b="1" dirty="0">
                <a:solidFill>
                  <a:schemeClr val="tx1"/>
                </a:solidFill>
              </a:rPr>
              <a:t>Update </a:t>
            </a:r>
          </a:p>
        </p:txBody>
      </p:sp>
    </p:spTree>
    <p:extLst>
      <p:ext uri="{BB962C8B-B14F-4D97-AF65-F5344CB8AC3E}">
        <p14:creationId xmlns:p14="http://schemas.microsoft.com/office/powerpoint/2010/main" val="37981470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703" r:id="rId15"/>
    <p:sldLayoutId id="2147483704" r:id="rId16"/>
    <p:sldLayoutId id="2147483705" r:id="rId17"/>
  </p:sldLayoutIdLst>
  <p:txStyles>
    <p:titleStyle>
      <a:lvl1pPr algn="l" defTabSz="701985" rtl="0" eaLnBrk="1" latinLnBrk="0" hangingPunct="1">
        <a:lnSpc>
          <a:spcPct val="90000"/>
        </a:lnSpc>
        <a:spcBef>
          <a:spcPct val="0"/>
        </a:spcBef>
        <a:buNone/>
        <a:defRPr sz="3378" kern="1200">
          <a:solidFill>
            <a:schemeClr val="tx1"/>
          </a:solidFill>
          <a:latin typeface="+mj-lt"/>
          <a:ea typeface="+mj-ea"/>
          <a:cs typeface="+mj-cs"/>
        </a:defRPr>
      </a:lvl1pPr>
    </p:titleStyle>
    <p:bodyStyle>
      <a:lvl1pPr marL="175496" indent="-175496" algn="l" defTabSz="701985" rtl="0" eaLnBrk="1" latinLnBrk="0" hangingPunct="1">
        <a:lnSpc>
          <a:spcPct val="90000"/>
        </a:lnSpc>
        <a:spcBef>
          <a:spcPts val="768"/>
        </a:spcBef>
        <a:buFont typeface="Arial" panose="020B0604020202020204" pitchFamily="34" charset="0"/>
        <a:buChar char="•"/>
        <a:defRPr sz="2150" kern="1200">
          <a:solidFill>
            <a:schemeClr val="tx1"/>
          </a:solidFill>
          <a:latin typeface="+mn-lt"/>
          <a:ea typeface="+mn-ea"/>
          <a:cs typeface="+mn-cs"/>
        </a:defRPr>
      </a:lvl1pPr>
      <a:lvl2pPr marL="526489" indent="-175496" algn="l" defTabSz="701985" rtl="0" eaLnBrk="1" latinLnBrk="0" hangingPunct="1">
        <a:lnSpc>
          <a:spcPct val="90000"/>
        </a:lnSpc>
        <a:spcBef>
          <a:spcPts val="384"/>
        </a:spcBef>
        <a:buFont typeface="Arial" panose="020B0604020202020204" pitchFamily="34" charset="0"/>
        <a:buChar char="•"/>
        <a:defRPr sz="1842" kern="1200">
          <a:solidFill>
            <a:schemeClr val="tx1"/>
          </a:solidFill>
          <a:latin typeface="+mn-lt"/>
          <a:ea typeface="+mn-ea"/>
          <a:cs typeface="+mn-cs"/>
        </a:defRPr>
      </a:lvl2pPr>
      <a:lvl3pPr marL="877481" indent="-175496" algn="l" defTabSz="701985" rtl="0" eaLnBrk="1" latinLnBrk="0" hangingPunct="1">
        <a:lnSpc>
          <a:spcPct val="90000"/>
        </a:lnSpc>
        <a:spcBef>
          <a:spcPts val="384"/>
        </a:spcBef>
        <a:buFont typeface="Arial" panose="020B0604020202020204" pitchFamily="34" charset="0"/>
        <a:buChar char="•"/>
        <a:defRPr sz="1535" kern="1200">
          <a:solidFill>
            <a:schemeClr val="tx1"/>
          </a:solidFill>
          <a:latin typeface="+mn-lt"/>
          <a:ea typeface="+mn-ea"/>
          <a:cs typeface="+mn-cs"/>
        </a:defRPr>
      </a:lvl3pPr>
      <a:lvl4pPr marL="1228474"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4pPr>
      <a:lvl5pPr marL="1579466"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5pPr>
      <a:lvl6pPr marL="1930458"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6pPr>
      <a:lvl7pPr marL="2281451"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7pPr>
      <a:lvl8pPr marL="2632443"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8pPr>
      <a:lvl9pPr marL="2983436"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9pPr>
    </p:bodyStyle>
    <p:otherStyle>
      <a:defPPr>
        <a:defRPr lang="en-US"/>
      </a:defPPr>
      <a:lvl1pPr marL="0" algn="l" defTabSz="701985" rtl="0" eaLnBrk="1" latinLnBrk="0" hangingPunct="1">
        <a:defRPr sz="1382" kern="1200">
          <a:solidFill>
            <a:schemeClr val="tx1"/>
          </a:solidFill>
          <a:latin typeface="+mn-lt"/>
          <a:ea typeface="+mn-ea"/>
          <a:cs typeface="+mn-cs"/>
        </a:defRPr>
      </a:lvl1pPr>
      <a:lvl2pPr marL="350992" algn="l" defTabSz="701985" rtl="0" eaLnBrk="1" latinLnBrk="0" hangingPunct="1">
        <a:defRPr sz="1382" kern="1200">
          <a:solidFill>
            <a:schemeClr val="tx1"/>
          </a:solidFill>
          <a:latin typeface="+mn-lt"/>
          <a:ea typeface="+mn-ea"/>
          <a:cs typeface="+mn-cs"/>
        </a:defRPr>
      </a:lvl2pPr>
      <a:lvl3pPr marL="701985" algn="l" defTabSz="701985" rtl="0" eaLnBrk="1" latinLnBrk="0" hangingPunct="1">
        <a:defRPr sz="1382" kern="1200">
          <a:solidFill>
            <a:schemeClr val="tx1"/>
          </a:solidFill>
          <a:latin typeface="+mn-lt"/>
          <a:ea typeface="+mn-ea"/>
          <a:cs typeface="+mn-cs"/>
        </a:defRPr>
      </a:lvl3pPr>
      <a:lvl4pPr marL="1052977" algn="l" defTabSz="701985" rtl="0" eaLnBrk="1" latinLnBrk="0" hangingPunct="1">
        <a:defRPr sz="1382" kern="1200">
          <a:solidFill>
            <a:schemeClr val="tx1"/>
          </a:solidFill>
          <a:latin typeface="+mn-lt"/>
          <a:ea typeface="+mn-ea"/>
          <a:cs typeface="+mn-cs"/>
        </a:defRPr>
      </a:lvl4pPr>
      <a:lvl5pPr marL="1403970" algn="l" defTabSz="701985" rtl="0" eaLnBrk="1" latinLnBrk="0" hangingPunct="1">
        <a:defRPr sz="1382" kern="1200">
          <a:solidFill>
            <a:schemeClr val="tx1"/>
          </a:solidFill>
          <a:latin typeface="+mn-lt"/>
          <a:ea typeface="+mn-ea"/>
          <a:cs typeface="+mn-cs"/>
        </a:defRPr>
      </a:lvl5pPr>
      <a:lvl6pPr marL="1754962" algn="l" defTabSz="701985" rtl="0" eaLnBrk="1" latinLnBrk="0" hangingPunct="1">
        <a:defRPr sz="1382" kern="1200">
          <a:solidFill>
            <a:schemeClr val="tx1"/>
          </a:solidFill>
          <a:latin typeface="+mn-lt"/>
          <a:ea typeface="+mn-ea"/>
          <a:cs typeface="+mn-cs"/>
        </a:defRPr>
      </a:lvl6pPr>
      <a:lvl7pPr marL="2105955" algn="l" defTabSz="701985" rtl="0" eaLnBrk="1" latinLnBrk="0" hangingPunct="1">
        <a:defRPr sz="1382" kern="1200">
          <a:solidFill>
            <a:schemeClr val="tx1"/>
          </a:solidFill>
          <a:latin typeface="+mn-lt"/>
          <a:ea typeface="+mn-ea"/>
          <a:cs typeface="+mn-cs"/>
        </a:defRPr>
      </a:lvl7pPr>
      <a:lvl8pPr marL="2456947" algn="l" defTabSz="701985" rtl="0" eaLnBrk="1" latinLnBrk="0" hangingPunct="1">
        <a:defRPr sz="1382" kern="1200">
          <a:solidFill>
            <a:schemeClr val="tx1"/>
          </a:solidFill>
          <a:latin typeface="+mn-lt"/>
          <a:ea typeface="+mn-ea"/>
          <a:cs typeface="+mn-cs"/>
        </a:defRPr>
      </a:lvl8pPr>
      <a:lvl9pPr marL="2807940" algn="l" defTabSz="701985" rtl="0" eaLnBrk="1" latinLnBrk="0" hangingPunct="1">
        <a:defRPr sz="138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tinyurl.com/3b9u5fmd"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image" Target="../media/image3.png"/><Relationship Id="rId7" Type="http://schemas.openxmlformats.org/officeDocument/2006/relationships/chart" Target="../charts/chart1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 Id="rId9" Type="http://schemas.openxmlformats.org/officeDocument/2006/relationships/chart" Target="../charts/char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hyperlink" Target="mailto:ig@choiceindia.com" TargetMode="External"/><Relationship Id="rId2" Type="http://schemas.openxmlformats.org/officeDocument/2006/relationships/image" Target="../media/image3.png"/><Relationship Id="rId1" Type="http://schemas.openxmlformats.org/officeDocument/2006/relationships/slideLayout" Target="../slideLayouts/slideLayout16.xml"/><Relationship Id="rId4" Type="http://schemas.openxmlformats.org/officeDocument/2006/relationships/chart" Target="../charts/chart1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7405" t="27769" r="11047" b="44444"/>
          <a:stretch/>
        </p:blipFill>
        <p:spPr>
          <a:xfrm>
            <a:off x="5449988" y="128390"/>
            <a:ext cx="1267804" cy="432000"/>
          </a:xfrm>
          <a:prstGeom prst="rect">
            <a:avLst/>
          </a:prstGeom>
        </p:spPr>
      </p:pic>
      <p:sp>
        <p:nvSpPr>
          <p:cNvPr id="9" name="Rectangle 8"/>
          <p:cNvSpPr/>
          <p:nvPr/>
        </p:nvSpPr>
        <p:spPr>
          <a:xfrm>
            <a:off x="99580" y="450130"/>
            <a:ext cx="5352747" cy="369332"/>
          </a:xfrm>
          <a:prstGeom prst="rect">
            <a:avLst/>
          </a:prstGeom>
        </p:spPr>
        <p:txBody>
          <a:bodyPr wrap="none">
            <a:spAutoFit/>
          </a:bodyPr>
          <a:lstStyle/>
          <a:p>
            <a:pPr>
              <a:tabLst>
                <a:tab pos="4445904" algn="r"/>
              </a:tabLst>
            </a:pPr>
            <a:r>
              <a:rPr lang="en-US" b="1" dirty="0">
                <a:latin typeface="+mj-lt"/>
              </a:rPr>
              <a:t>Laurus Labs: Capturing the CDMO Opportunity</a:t>
            </a:r>
            <a:endParaRPr lang="en-IN" b="1" dirty="0">
              <a:latin typeface="+mj-lt"/>
            </a:endParaRPr>
          </a:p>
        </p:txBody>
      </p:sp>
      <p:sp>
        <p:nvSpPr>
          <p:cNvPr id="11" name="Rectangle 10"/>
          <p:cNvSpPr/>
          <p:nvPr/>
        </p:nvSpPr>
        <p:spPr>
          <a:xfrm>
            <a:off x="113265" y="186101"/>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 | Healthcare</a:t>
            </a:r>
            <a:endParaRPr lang="en-US" sz="819" b="1" dirty="0">
              <a:latin typeface="+mj-lt"/>
            </a:endParaRPr>
          </a:p>
        </p:txBody>
      </p:sp>
      <p:sp>
        <p:nvSpPr>
          <p:cNvPr id="13" name="TextBox 12"/>
          <p:cNvSpPr txBox="1"/>
          <p:nvPr/>
        </p:nvSpPr>
        <p:spPr>
          <a:xfrm>
            <a:off x="2740267" y="3434435"/>
            <a:ext cx="4015032" cy="3145348"/>
          </a:xfrm>
          <a:prstGeom prst="rect">
            <a:avLst/>
          </a:prstGeom>
          <a:noFill/>
          <a:ln>
            <a:noFill/>
          </a:ln>
        </p:spPr>
        <p:txBody>
          <a:bodyPr wrap="square" rtlCol="0">
            <a:spAutoFit/>
          </a:bodyPr>
          <a:lstStyle/>
          <a:p>
            <a:pPr algn="just">
              <a:lnSpc>
                <a:spcPts val="1100"/>
              </a:lnSpc>
              <a:spcBef>
                <a:spcPts val="400"/>
              </a:spcBef>
            </a:pPr>
            <a:r>
              <a:rPr lang="en-US" sz="800" b="1" dirty="0">
                <a:solidFill>
                  <a:srgbClr val="0070C0"/>
                </a:solidFill>
              </a:rPr>
              <a:t>Broad Beat Backed by CDMO &amp; Formulations; EBITDA Miss, API </a:t>
            </a:r>
            <a:r>
              <a:rPr lang="en-US" sz="800" b="1" dirty="0" smtClean="0">
                <a:solidFill>
                  <a:srgbClr val="0070C0"/>
                </a:solidFill>
              </a:rPr>
              <a:t>Dips: </a:t>
            </a:r>
            <a:r>
              <a:rPr lang="en-US" sz="800" dirty="0" smtClean="0"/>
              <a:t>Revenue grew 19.5% YoY / 21.6% QoQ to INR 17.2 Bn (vs. consensus estimate: INR 16.5 Bn). EBITDA increased 74.2% YoY / 47.5% QoQ to INR 4.3 Bn; margins expanded 768 bps YoY / 430 bps QoQ to 24.4% (vs. consensus: 25.2%). PAT surged 210.3% YoY / 150.5% QoQ to INR 2.3 Bn; PAT margin at 6.6%. One-off gain of INR 0.6 Bn in other income due to land sale to KRKA Pharma Pvt Ltd. </a:t>
            </a:r>
            <a:r>
              <a:rPr lang="en-US" sz="800" dirty="0"/>
              <a:t>Adjusted PAT (ex-one-off) stands at INR 1.7 </a:t>
            </a:r>
            <a:r>
              <a:rPr lang="en-US" sz="800" dirty="0" smtClean="0"/>
              <a:t>Bn.</a:t>
            </a:r>
          </a:p>
          <a:p>
            <a:pPr algn="just">
              <a:lnSpc>
                <a:spcPts val="1100"/>
              </a:lnSpc>
              <a:spcBef>
                <a:spcPts val="400"/>
              </a:spcBef>
            </a:pPr>
            <a:r>
              <a:rPr lang="en-US" sz="800" b="1" dirty="0" smtClean="0">
                <a:solidFill>
                  <a:srgbClr val="0070C0"/>
                </a:solidFill>
              </a:rPr>
              <a:t>CDMO </a:t>
            </a:r>
            <a:r>
              <a:rPr lang="en-US" sz="800" b="1" dirty="0">
                <a:solidFill>
                  <a:srgbClr val="0070C0"/>
                </a:solidFill>
              </a:rPr>
              <a:t>to Drive Long-Term Growth Backed by Pipeline &amp; Capex: </a:t>
            </a:r>
            <a:r>
              <a:rPr lang="en-US" sz="800" dirty="0"/>
              <a:t>The small molecule CDMO (Synthesis) segment continued its robust performance (+95.3% YoY / 15.3% QoQ), supported by multiple mid-to-late-stage deliveries and incremental contribution from new manufacturing assets. </a:t>
            </a:r>
            <a:r>
              <a:rPr lang="en-US" sz="800" dirty="0" smtClean="0"/>
              <a:t>We </a:t>
            </a:r>
            <a:r>
              <a:rPr lang="en-US" sz="800" dirty="0"/>
              <a:t>believe </a:t>
            </a:r>
            <a:r>
              <a:rPr lang="en-US" sz="800" b="1" i="1" dirty="0"/>
              <a:t>this segment holds substantial growth potential</a:t>
            </a:r>
            <a:r>
              <a:rPr lang="en-US" sz="800" dirty="0"/>
              <a:t>, underpinned by a strong </a:t>
            </a:r>
            <a:r>
              <a:rPr lang="en-US" sz="800" dirty="0" smtClean="0"/>
              <a:t>pipeline and recurring </a:t>
            </a:r>
            <a:r>
              <a:rPr lang="en-US" sz="800" dirty="0"/>
              <a:t>revenues from existing </a:t>
            </a:r>
            <a:r>
              <a:rPr lang="en-US" sz="800" dirty="0" smtClean="0"/>
              <a:t>partnerships. </a:t>
            </a:r>
            <a:r>
              <a:rPr lang="en-US" sz="800" dirty="0"/>
              <a:t>The segment currently contributes 24.7% to revenue (up from 10.8% in FY21), and we expect this to increase to 31.7% by FY27Edriving meaningful improvement in EBITDA margins due to its high-margin nature</a:t>
            </a:r>
            <a:r>
              <a:rPr lang="en-US" sz="800" dirty="0" smtClean="0"/>
              <a:t>.</a:t>
            </a:r>
          </a:p>
          <a:p>
            <a:pPr algn="just">
              <a:lnSpc>
                <a:spcPts val="1100"/>
              </a:lnSpc>
              <a:spcBef>
                <a:spcPts val="400"/>
              </a:spcBef>
            </a:pPr>
            <a:r>
              <a:rPr lang="en-US" sz="800" b="1" dirty="0" smtClean="0">
                <a:solidFill>
                  <a:srgbClr val="0070C0"/>
                </a:solidFill>
              </a:rPr>
              <a:t>API </a:t>
            </a:r>
            <a:r>
              <a:rPr lang="en-US" sz="800" b="1" dirty="0">
                <a:solidFill>
                  <a:srgbClr val="0070C0"/>
                </a:solidFill>
              </a:rPr>
              <a:t>Recovery Expected from FY26 with Formulations Growth Boost: </a:t>
            </a:r>
            <a:r>
              <a:rPr lang="en-US" sz="800" dirty="0"/>
              <a:t>After a recent decline, the API segment is set for a revenue recovery from FY26, as price erosion stabilizes and order books convert to sales. In formulations, new </a:t>
            </a:r>
            <a:r>
              <a:rPr lang="en-US" sz="800" dirty="0" smtClean="0"/>
              <a:t>contracts </a:t>
            </a:r>
            <a:r>
              <a:rPr lang="en-US" sz="800" dirty="0"/>
              <a:t>and manufacturing lines coming online by </a:t>
            </a:r>
            <a:r>
              <a:rPr lang="en-US" sz="800" dirty="0" smtClean="0"/>
              <a:t>Dec-25, and </a:t>
            </a:r>
            <a:r>
              <a:rPr lang="en-US" sz="800" dirty="0"/>
              <a:t>non-ARV formulations expected to accelerate from Q3FY26</a:t>
            </a:r>
            <a:r>
              <a:rPr lang="en-US" sz="800" dirty="0" smtClean="0"/>
              <a:t>.</a:t>
            </a:r>
            <a:endParaRPr lang="en-US" sz="800" dirty="0"/>
          </a:p>
        </p:txBody>
      </p:sp>
      <p:graphicFrame>
        <p:nvGraphicFramePr>
          <p:cNvPr id="15" name="Table 14"/>
          <p:cNvGraphicFramePr>
            <a:graphicFrameLocks noGrp="1"/>
          </p:cNvGraphicFramePr>
          <p:nvPr>
            <p:extLst>
              <p:ext uri="{D42A27DB-BD31-4B8C-83A1-F6EECF244321}">
                <p14:modId xmlns:p14="http://schemas.microsoft.com/office/powerpoint/2010/main" val="2730539132"/>
              </p:ext>
            </p:extLst>
          </p:nvPr>
        </p:nvGraphicFramePr>
        <p:xfrm>
          <a:off x="196851" y="1761835"/>
          <a:ext cx="2545446" cy="803910"/>
        </p:xfrm>
        <a:graphic>
          <a:graphicData uri="http://schemas.openxmlformats.org/drawingml/2006/table">
            <a:tbl>
              <a:tblPr firstRow="1">
                <a:tableStyleId>{D27102A9-8310-4765-A935-A1911B00CA55}</a:tableStyleId>
              </a:tblPr>
              <a:tblGrid>
                <a:gridCol w="1520651">
                  <a:extLst>
                    <a:ext uri="{9D8B030D-6E8A-4147-A177-3AD203B41FA5}">
                      <a16:colId xmlns:a16="http://schemas.microsoft.com/office/drawing/2014/main" val="4116378382"/>
                    </a:ext>
                  </a:extLst>
                </a:gridCol>
                <a:gridCol w="1024795">
                  <a:extLst>
                    <a:ext uri="{9D8B030D-6E8A-4147-A177-3AD203B41FA5}">
                      <a16:colId xmlns:a16="http://schemas.microsoft.com/office/drawing/2014/main" val="2030789618"/>
                    </a:ext>
                  </a:extLst>
                </a:gridCol>
              </a:tblGrid>
              <a:tr h="72000">
                <a:tc gridSpan="2">
                  <a:txBody>
                    <a:bodyPr/>
                    <a:lstStyle/>
                    <a:p>
                      <a:pPr algn="l" fontAlgn="b"/>
                      <a:r>
                        <a:rPr lang="en-US" sz="700" u="none" strike="noStrike" dirty="0">
                          <a:effectLst/>
                          <a:latin typeface="+mj-lt"/>
                        </a:rPr>
                        <a:t>Company Info</a:t>
                      </a:r>
                      <a:endParaRPr lang="en-IN"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r" fontAlgn="b"/>
                      <a:endParaRPr lang="en-IN" sz="1400" b="0" i="0" u="none" strike="noStrike" dirty="0">
                        <a:solidFill>
                          <a:schemeClr val="bg1"/>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094212657"/>
                  </a:ext>
                </a:extLst>
              </a:tr>
              <a:tr h="72000">
                <a:tc>
                  <a:txBody>
                    <a:bodyPr/>
                    <a:lstStyle/>
                    <a:p>
                      <a:pPr algn="l" fontAlgn="b"/>
                      <a:r>
                        <a:rPr lang="en-IN" sz="700" u="none" strike="noStrike" kern="1200" dirty="0">
                          <a:solidFill>
                            <a:schemeClr val="tx1"/>
                          </a:solidFill>
                          <a:effectLst/>
                          <a:latin typeface="+mn-lt"/>
                          <a:ea typeface="+mn-ea"/>
                          <a:cs typeface="+mn-cs"/>
                        </a:rPr>
                        <a:t>BB Code</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u="none" strike="noStrike" dirty="0" smtClean="0">
                          <a:effectLst/>
                          <a:latin typeface="+mj-lt"/>
                        </a:rPr>
                        <a:t>LAURUS </a:t>
                      </a:r>
                      <a:r>
                        <a:rPr lang="en-IN" sz="700" u="none" strike="noStrike" dirty="0">
                          <a:effectLst/>
                          <a:latin typeface="+mj-lt"/>
                        </a:rPr>
                        <a:t>IN EQUITY</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460289616"/>
                  </a:ext>
                </a:extLst>
              </a:tr>
              <a:tr h="72000">
                <a:tc>
                  <a:txBody>
                    <a:bodyPr/>
                    <a:lstStyle/>
                    <a:p>
                      <a:pPr algn="l" fontAlgn="b"/>
                      <a:r>
                        <a:rPr lang="en-IN" sz="700" u="none" strike="noStrike" kern="1200" dirty="0">
                          <a:solidFill>
                            <a:schemeClr val="tx1"/>
                          </a:solidFill>
                          <a:effectLst/>
                          <a:latin typeface="+mn-lt"/>
                          <a:ea typeface="+mn-ea"/>
                          <a:cs typeface="+mn-cs"/>
                        </a:rPr>
                        <a:t>Face Value </a:t>
                      </a:r>
                      <a:r>
                        <a:rPr lang="en-IN" sz="700" u="none" strike="noStrike" kern="1200" dirty="0" smtClean="0">
                          <a:solidFill>
                            <a:schemeClr val="tx1"/>
                          </a:solidFill>
                          <a:effectLst/>
                          <a:latin typeface="+mn-lt"/>
                          <a:ea typeface="+mn-ea"/>
                          <a:cs typeface="+mn-cs"/>
                        </a:rPr>
                        <a:t>(INR)</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u="none" strike="noStrike" dirty="0" smtClean="0">
                          <a:effectLst/>
                          <a:latin typeface="+mj-lt"/>
                        </a:rPr>
                        <a:t>2.0</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294639650"/>
                  </a:ext>
                </a:extLst>
              </a:tr>
              <a:tr h="72000">
                <a:tc>
                  <a:txBody>
                    <a:bodyPr/>
                    <a:lstStyle/>
                    <a:p>
                      <a:pPr algn="l" fontAlgn="b"/>
                      <a:r>
                        <a:rPr lang="en-IN" sz="700" u="none" strike="noStrike" kern="1200" dirty="0">
                          <a:solidFill>
                            <a:schemeClr val="tx1"/>
                          </a:solidFill>
                          <a:effectLst/>
                          <a:latin typeface="+mn-lt"/>
                          <a:ea typeface="+mn-ea"/>
                          <a:cs typeface="+mn-cs"/>
                        </a:rPr>
                        <a:t>52 </a:t>
                      </a:r>
                      <a:r>
                        <a:rPr lang="en-IN" sz="700" u="none" strike="noStrike" kern="1200" dirty="0" smtClean="0">
                          <a:solidFill>
                            <a:schemeClr val="tx1"/>
                          </a:solidFill>
                          <a:effectLst/>
                          <a:latin typeface="+mn-lt"/>
                          <a:ea typeface="+mn-ea"/>
                          <a:cs typeface="+mn-cs"/>
                        </a:rPr>
                        <a:t>W High/Low (INR)</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u="none" strike="noStrike" dirty="0" smtClean="0">
                          <a:effectLst/>
                          <a:latin typeface="+mj-lt"/>
                        </a:rPr>
                        <a:t>646/386</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467728185"/>
                  </a:ext>
                </a:extLst>
              </a:tr>
              <a:tr h="72000">
                <a:tc>
                  <a:txBody>
                    <a:bodyPr/>
                    <a:lstStyle/>
                    <a:p>
                      <a:pPr algn="l" fontAlgn="b"/>
                      <a:r>
                        <a:rPr lang="en-IN" sz="700" u="none" strike="noStrike" kern="1200" dirty="0">
                          <a:solidFill>
                            <a:schemeClr val="tx1"/>
                          </a:solidFill>
                          <a:effectLst/>
                          <a:latin typeface="+mn-lt"/>
                          <a:ea typeface="+mn-ea"/>
                          <a:cs typeface="+mn-cs"/>
                        </a:rPr>
                        <a:t>Mkt Cap (</a:t>
                      </a:r>
                      <a:r>
                        <a:rPr lang="en-IN" sz="700" u="none" strike="noStrike" kern="1200" dirty="0" smtClean="0">
                          <a:solidFill>
                            <a:schemeClr val="tx1"/>
                          </a:solidFill>
                          <a:effectLst/>
                          <a:latin typeface="+mn-lt"/>
                          <a:ea typeface="+mn-ea"/>
                          <a:cs typeface="+mn-cs"/>
                        </a:rPr>
                        <a:t>Bn)</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914400" eaLnBrk="1" fontAlgn="b" latinLnBrk="0" hangingPunct="1">
                        <a:lnSpc>
                          <a:spcPct val="100000"/>
                        </a:lnSpc>
                        <a:spcBef>
                          <a:spcPts val="0"/>
                        </a:spcBef>
                        <a:spcAft>
                          <a:spcPts val="0"/>
                        </a:spcAft>
                        <a:buClrTx/>
                        <a:buSzTx/>
                        <a:buFontTx/>
                        <a:buNone/>
                        <a:tabLst/>
                        <a:defRPr/>
                      </a:pPr>
                      <a:r>
                        <a:rPr lang="en-IN" sz="700" u="none" strike="noStrike" dirty="0" smtClean="0">
                          <a:effectLst/>
                          <a:latin typeface="+mj-lt"/>
                        </a:rPr>
                        <a:t>INR</a:t>
                      </a:r>
                      <a:r>
                        <a:rPr lang="en-IN" sz="700" u="none" strike="noStrike" baseline="0" dirty="0" smtClean="0">
                          <a:effectLst/>
                          <a:latin typeface="+mj-lt"/>
                        </a:rPr>
                        <a:t> </a:t>
                      </a:r>
                      <a:r>
                        <a:rPr lang="en-US" sz="700" u="none" strike="noStrike" dirty="0" smtClean="0">
                          <a:solidFill>
                            <a:schemeClr val="tx1"/>
                          </a:solidFill>
                          <a:effectLst/>
                          <a:latin typeface="+mj-lt"/>
                        </a:rPr>
                        <a:t> / </a:t>
                      </a:r>
                      <a:r>
                        <a:rPr lang="en-IN" sz="700" u="none" strike="noStrike" dirty="0" smtClean="0">
                          <a:solidFill>
                            <a:schemeClr val="tx1"/>
                          </a:solidFill>
                          <a:effectLst/>
                          <a:latin typeface="+mj-lt"/>
                        </a:rPr>
                        <a:t>$</a:t>
                      </a:r>
                      <a:endParaRPr lang="en-IN" sz="700" b="0" i="0" u="none" strike="noStrike" dirty="0" smtClean="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729033554"/>
                  </a:ext>
                </a:extLst>
              </a:tr>
              <a:tr h="72000">
                <a:tc>
                  <a:txBody>
                    <a:bodyPr/>
                    <a:lstStyle/>
                    <a:p>
                      <a:pPr algn="l" fontAlgn="b"/>
                      <a:r>
                        <a:rPr lang="en-IN" sz="700" u="none" strike="noStrike" kern="1200" dirty="0">
                          <a:solidFill>
                            <a:schemeClr val="tx1"/>
                          </a:solidFill>
                          <a:effectLst/>
                          <a:latin typeface="+mn-lt"/>
                          <a:ea typeface="+mn-ea"/>
                          <a:cs typeface="+mn-cs"/>
                        </a:rPr>
                        <a:t>Shares o/s </a:t>
                      </a:r>
                      <a:r>
                        <a:rPr lang="en-IN" sz="700" u="none" strike="noStrike" kern="1200" dirty="0" smtClean="0">
                          <a:solidFill>
                            <a:schemeClr val="tx1"/>
                          </a:solidFill>
                          <a:effectLst/>
                          <a:latin typeface="+mn-lt"/>
                          <a:ea typeface="+mn-ea"/>
                          <a:cs typeface="+mn-cs"/>
                        </a:rPr>
                        <a:t>( Mn)                                                                      </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u="none" strike="noStrike" dirty="0" smtClean="0">
                          <a:effectLst/>
                          <a:latin typeface="+mj-lt"/>
                        </a:rPr>
                        <a:t>539.2</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795403085"/>
                  </a:ext>
                </a:extLst>
              </a:tr>
              <a:tr h="72000">
                <a:tc>
                  <a:txBody>
                    <a:bodyPr/>
                    <a:lstStyle/>
                    <a:p>
                      <a:pPr algn="l" fontAlgn="b"/>
                      <a:r>
                        <a:rPr lang="en-IN" sz="700" u="none" strike="noStrike" kern="1200" dirty="0">
                          <a:solidFill>
                            <a:schemeClr val="tx1"/>
                          </a:solidFill>
                          <a:effectLst/>
                          <a:latin typeface="+mn-lt"/>
                          <a:ea typeface="+mn-ea"/>
                          <a:cs typeface="+mn-cs"/>
                        </a:rPr>
                        <a:t>3M Avg. </a:t>
                      </a:r>
                      <a:r>
                        <a:rPr lang="en-IN" sz="700" u="none" strike="noStrike" kern="1200" dirty="0" smtClean="0">
                          <a:solidFill>
                            <a:schemeClr val="tx1"/>
                          </a:solidFill>
                          <a:effectLst/>
                          <a:latin typeface="+mn-lt"/>
                          <a:ea typeface="+mn-ea"/>
                          <a:cs typeface="+mn-cs"/>
                        </a:rPr>
                        <a:t>Daily </a:t>
                      </a:r>
                      <a:r>
                        <a:rPr lang="en-IN" sz="700" u="none" strike="noStrike" kern="1200" dirty="0">
                          <a:solidFill>
                            <a:schemeClr val="tx1"/>
                          </a:solidFill>
                          <a:effectLst/>
                          <a:latin typeface="+mn-lt"/>
                          <a:ea typeface="+mn-ea"/>
                          <a:cs typeface="+mn-cs"/>
                        </a:rPr>
                        <a:t>Volume</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b="0" i="0" u="none" strike="noStrike" dirty="0" smtClean="0">
                          <a:solidFill>
                            <a:schemeClr val="tx1"/>
                          </a:solidFill>
                          <a:effectLst/>
                          <a:latin typeface="+mj-lt"/>
                        </a:rPr>
                        <a:t>32,28,506</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69720859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525514429"/>
              </p:ext>
            </p:extLst>
          </p:nvPr>
        </p:nvGraphicFramePr>
        <p:xfrm>
          <a:off x="196849" y="1350326"/>
          <a:ext cx="2545445" cy="348615"/>
        </p:xfrm>
        <a:graphic>
          <a:graphicData uri="http://schemas.openxmlformats.org/drawingml/2006/table">
            <a:tbl>
              <a:tblPr firstRow="1">
                <a:tableStyleId>{D27102A9-8310-4765-A935-A1911B00CA55}</a:tableStyleId>
              </a:tblPr>
              <a:tblGrid>
                <a:gridCol w="1521589">
                  <a:extLst>
                    <a:ext uri="{9D8B030D-6E8A-4147-A177-3AD203B41FA5}">
                      <a16:colId xmlns:a16="http://schemas.microsoft.com/office/drawing/2014/main" val="4116378382"/>
                    </a:ext>
                  </a:extLst>
                </a:gridCol>
                <a:gridCol w="1023856">
                  <a:extLst>
                    <a:ext uri="{9D8B030D-6E8A-4147-A177-3AD203B41FA5}">
                      <a16:colId xmlns:a16="http://schemas.microsoft.com/office/drawing/2014/main" val="2030789618"/>
                    </a:ext>
                  </a:extLst>
                </a:gridCol>
              </a:tblGrid>
              <a:tr h="72000">
                <a:tc>
                  <a:txBody>
                    <a:bodyPr/>
                    <a:lstStyle/>
                    <a:p>
                      <a:pPr algn="l" fontAlgn="b"/>
                      <a:r>
                        <a:rPr lang="en-IN" sz="700" b="0" u="none" strike="noStrike" kern="1200" dirty="0">
                          <a:solidFill>
                            <a:schemeClr val="tx1"/>
                          </a:solidFill>
                          <a:effectLst/>
                          <a:latin typeface="+mn-lt"/>
                          <a:ea typeface="+mn-ea"/>
                          <a:cs typeface="+mn-cs"/>
                        </a:rPr>
                        <a:t>Change in Estimates</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fontAlgn="b"/>
                      <a:endParaRPr lang="en-IN" sz="700" b="1" i="0" u="none" strike="noStrike" dirty="0">
                        <a:solidFill>
                          <a:srgbClr val="00B05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460289616"/>
                  </a:ext>
                </a:extLst>
              </a:tr>
              <a:tr h="72000">
                <a:tc>
                  <a:txBody>
                    <a:bodyPr/>
                    <a:lstStyle/>
                    <a:p>
                      <a:pPr algn="l" fontAlgn="b"/>
                      <a:r>
                        <a:rPr lang="en-IN" sz="700" u="none" strike="noStrike" kern="1200" dirty="0">
                          <a:solidFill>
                            <a:schemeClr val="tx1"/>
                          </a:solidFill>
                          <a:effectLst/>
                          <a:latin typeface="+mn-lt"/>
                          <a:ea typeface="+mn-ea"/>
                          <a:cs typeface="+mn-cs"/>
                        </a:rPr>
                        <a:t>Target Price Change</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fontAlgn="b"/>
                      <a:endParaRPr lang="en-IN" sz="700" b="1" u="none" strike="noStrike" dirty="0">
                        <a:solidFill>
                          <a:srgbClr val="FF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867638485"/>
                  </a:ext>
                </a:extLst>
              </a:tr>
              <a:tr h="72000">
                <a:tc>
                  <a:txBody>
                    <a:bodyPr/>
                    <a:lstStyle/>
                    <a:p>
                      <a:pPr algn="l" fontAlgn="b"/>
                      <a:r>
                        <a:rPr lang="en-IN" sz="700" u="none" strike="noStrike" kern="1200" dirty="0">
                          <a:solidFill>
                            <a:schemeClr val="tx1"/>
                          </a:solidFill>
                          <a:effectLst/>
                          <a:latin typeface="+mn-lt"/>
                          <a:ea typeface="+mn-ea"/>
                          <a:cs typeface="+mn-cs"/>
                        </a:rPr>
                        <a:t>Recommendation</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fontAlgn="b"/>
                      <a:endParaRPr lang="en-IN" sz="700" b="1" i="0" u="none" strike="noStrike" dirty="0">
                        <a:solidFill>
                          <a:srgbClr val="FF000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174400694"/>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2291691518"/>
              </p:ext>
            </p:extLst>
          </p:nvPr>
        </p:nvGraphicFramePr>
        <p:xfrm>
          <a:off x="196851" y="2623699"/>
          <a:ext cx="2543416" cy="890905"/>
        </p:xfrm>
        <a:graphic>
          <a:graphicData uri="http://schemas.openxmlformats.org/drawingml/2006/table">
            <a:tbl>
              <a:tblPr firstRow="1">
                <a:tableStyleId>{D27102A9-8310-4765-A935-A1911B00CA55}</a:tableStyleId>
              </a:tblPr>
              <a:tblGrid>
                <a:gridCol w="527176">
                  <a:extLst>
                    <a:ext uri="{9D8B030D-6E8A-4147-A177-3AD203B41FA5}">
                      <a16:colId xmlns:a16="http://schemas.microsoft.com/office/drawing/2014/main" val="3708611854"/>
                    </a:ext>
                  </a:extLst>
                </a:gridCol>
                <a:gridCol w="314069">
                  <a:extLst>
                    <a:ext uri="{9D8B030D-6E8A-4147-A177-3AD203B41FA5}">
                      <a16:colId xmlns:a16="http://schemas.microsoft.com/office/drawing/2014/main" val="4248110929"/>
                    </a:ext>
                  </a:extLst>
                </a:gridCol>
                <a:gridCol w="314069">
                  <a:extLst>
                    <a:ext uri="{9D8B030D-6E8A-4147-A177-3AD203B41FA5}">
                      <a16:colId xmlns:a16="http://schemas.microsoft.com/office/drawing/2014/main" val="4246008122"/>
                    </a:ext>
                  </a:extLst>
                </a:gridCol>
                <a:gridCol w="396232">
                  <a:extLst>
                    <a:ext uri="{9D8B030D-6E8A-4147-A177-3AD203B41FA5}">
                      <a16:colId xmlns:a16="http://schemas.microsoft.com/office/drawing/2014/main" val="2639779070"/>
                    </a:ext>
                  </a:extLst>
                </a:gridCol>
                <a:gridCol w="310425">
                  <a:extLst>
                    <a:ext uri="{9D8B030D-6E8A-4147-A177-3AD203B41FA5}">
                      <a16:colId xmlns:a16="http://schemas.microsoft.com/office/drawing/2014/main" val="2432355531"/>
                    </a:ext>
                  </a:extLst>
                </a:gridCol>
                <a:gridCol w="314069">
                  <a:extLst>
                    <a:ext uri="{9D8B030D-6E8A-4147-A177-3AD203B41FA5}">
                      <a16:colId xmlns:a16="http://schemas.microsoft.com/office/drawing/2014/main" val="2913684586"/>
                    </a:ext>
                  </a:extLst>
                </a:gridCol>
                <a:gridCol w="367376">
                  <a:extLst>
                    <a:ext uri="{9D8B030D-6E8A-4147-A177-3AD203B41FA5}">
                      <a16:colId xmlns:a16="http://schemas.microsoft.com/office/drawing/2014/main" val="2174285114"/>
                    </a:ext>
                  </a:extLst>
                </a:gridCol>
              </a:tblGrid>
              <a:tr h="36000">
                <a:tc gridSpan="7">
                  <a:txBody>
                    <a:bodyPr/>
                    <a:lstStyle/>
                    <a:p>
                      <a:pPr algn="l" rtl="0" fontAlgn="b"/>
                      <a:r>
                        <a:rPr lang="en-US" sz="700" u="none" strike="noStrike" dirty="0" smtClean="0">
                          <a:effectLst/>
                          <a:latin typeface="+mj-lt"/>
                        </a:rPr>
                        <a:t>Change in Estimates</a:t>
                      </a:r>
                      <a:endParaRPr lang="en-IN"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rtl="0" fontAlgn="b"/>
                      <a:endParaRPr lang="en-IN" sz="750" b="1" i="0" u="none" strike="noStrike" dirty="0">
                        <a:solidFill>
                          <a:srgbClr val="00206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tc hMerge="1">
                  <a:txBody>
                    <a:bodyPr/>
                    <a:lstStyle/>
                    <a:p>
                      <a:pPr algn="ctr" rtl="0" fontAlgn="b"/>
                      <a:endParaRPr lang="en-US" sz="750" b="1" i="0" u="none" strike="noStrike" dirty="0">
                        <a:solidFill>
                          <a:srgbClr val="00206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extLst>
                  <a:ext uri="{0D108BD9-81ED-4DB2-BD59-A6C34878D82A}">
                    <a16:rowId xmlns:a16="http://schemas.microsoft.com/office/drawing/2014/main" val="3055998252"/>
                  </a:ext>
                </a:extLst>
              </a:tr>
              <a:tr h="36000">
                <a:tc>
                  <a:txBody>
                    <a:bodyPr/>
                    <a:lstStyle/>
                    <a:p>
                      <a:pPr algn="l" rtl="0" fontAlgn="b"/>
                      <a:endParaRPr lang="en-IN" sz="700" b="1" i="0" u="none" strike="noStrike" dirty="0" smtClean="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gridSpan="3">
                  <a:txBody>
                    <a:bodyPr/>
                    <a:lstStyle/>
                    <a:p>
                      <a:pPr algn="ctr" rtl="0" fontAlgn="b"/>
                      <a:r>
                        <a:rPr lang="en-IN" sz="700" b="1" u="none" strike="noStrike" dirty="0">
                          <a:effectLst/>
                          <a:latin typeface="+mj-lt"/>
                        </a:rPr>
                        <a:t>FY26E</a:t>
                      </a:r>
                      <a:endParaRPr lang="en-IN"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tc gridSpan="3">
                  <a:txBody>
                    <a:bodyPr/>
                    <a:lstStyle/>
                    <a:p>
                      <a:pPr algn="ctr" rtl="0" fontAlgn="b"/>
                      <a:r>
                        <a:rPr lang="en-US" sz="700" b="1" u="none" strike="noStrike" dirty="0">
                          <a:effectLst/>
                          <a:latin typeface="+mj-lt"/>
                        </a:rPr>
                        <a:t>FY27E</a:t>
                      </a:r>
                      <a:endParaRPr lang="en-US"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extLst>
                  <a:ext uri="{0D108BD9-81ED-4DB2-BD59-A6C34878D82A}">
                    <a16:rowId xmlns:a16="http://schemas.microsoft.com/office/drawing/2014/main" val="844020324"/>
                  </a:ext>
                </a:extLst>
              </a:tr>
              <a:tr h="36000">
                <a:tc>
                  <a:txBody>
                    <a:bodyPr/>
                    <a:lstStyle/>
                    <a:p>
                      <a:pPr algn="l" rtl="0" fontAlgn="b"/>
                      <a:r>
                        <a:rPr lang="en-IN" sz="700" b="1" i="1" u="none" strike="noStrike" dirty="0" smtClean="0">
                          <a:effectLst/>
                          <a:latin typeface="+mj-lt"/>
                        </a:rPr>
                        <a:t>INR</a:t>
                      </a:r>
                      <a:r>
                        <a:rPr lang="en-IN" sz="700" b="1" i="1" u="none" strike="noStrike" baseline="0" dirty="0" smtClean="0">
                          <a:effectLst/>
                          <a:latin typeface="+mj-lt"/>
                        </a:rPr>
                        <a:t> </a:t>
                      </a:r>
                      <a:r>
                        <a:rPr lang="en-IN" sz="700" b="1" i="1" u="none" strike="noStrike" baseline="0" dirty="0" err="1" smtClean="0">
                          <a:effectLst/>
                          <a:latin typeface="+mj-lt"/>
                        </a:rPr>
                        <a:t>Bn</a:t>
                      </a:r>
                      <a:endParaRPr lang="en-IN" sz="700" b="1" i="1"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New</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Old</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Dev. (%)</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New</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Old</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Dev. (%)</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802870714"/>
                  </a:ext>
                </a:extLst>
              </a:tr>
              <a:tr h="36000">
                <a:tc>
                  <a:txBody>
                    <a:bodyPr/>
                    <a:lstStyle/>
                    <a:p>
                      <a:pPr algn="l" fontAlgn="b"/>
                      <a:r>
                        <a:rPr lang="en-US" sz="700" dirty="0" smtClean="0">
                          <a:latin typeface="+mj-lt"/>
                        </a:rPr>
                        <a:t>Revenue</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64.6</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76.6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75.9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575730625"/>
                  </a:ext>
                </a:extLst>
              </a:tr>
              <a:tr h="36000">
                <a:tc>
                  <a:txBody>
                    <a:bodyPr/>
                    <a:lstStyle/>
                    <a:p>
                      <a:pPr algn="l" fontAlgn="b"/>
                      <a:r>
                        <a:rPr lang="en-IN" sz="700" u="none" strike="noStrike" kern="1200" dirty="0">
                          <a:effectLst/>
                          <a:latin typeface="+mj-lt"/>
                        </a:rPr>
                        <a:t>EBITDA</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18.8</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18.8</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0.3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32430304"/>
                  </a:ext>
                </a:extLst>
              </a:tr>
              <a:tr h="36000">
                <a:tc>
                  <a:txBody>
                    <a:bodyPr/>
                    <a:lstStyle/>
                    <a:p>
                      <a:pPr algn="l" fontAlgn="b"/>
                      <a:r>
                        <a:rPr lang="en-IN" sz="700" u="none" strike="noStrike" kern="1200" dirty="0" smtClean="0">
                          <a:effectLst/>
                          <a:latin typeface="+mj-lt"/>
                        </a:rPr>
                        <a:t>EBITDAM</a:t>
                      </a:r>
                      <a:r>
                        <a:rPr lang="en-IN" sz="700" u="none" strike="noStrike" kern="1200" baseline="0" dirty="0" smtClean="0">
                          <a:effectLst/>
                          <a:latin typeface="+mj-lt"/>
                        </a:rPr>
                        <a:t> </a:t>
                      </a:r>
                      <a:r>
                        <a:rPr lang="en-IN" sz="700" u="none" strike="noStrike" kern="1200" dirty="0" smtClean="0">
                          <a:effectLst/>
                          <a:latin typeface="+mj-lt"/>
                        </a:rPr>
                        <a:t>%</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24.6</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24.8</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IN" sz="7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201714377"/>
                  </a:ext>
                </a:extLst>
              </a:tr>
              <a:tr h="36000">
                <a:tc>
                  <a:txBody>
                    <a:bodyPr/>
                    <a:lstStyle/>
                    <a:p>
                      <a:pPr algn="l" fontAlgn="b"/>
                      <a:r>
                        <a:rPr lang="en-IN" sz="700" u="none" strike="noStrike" kern="1200" dirty="0" smtClean="0">
                          <a:effectLst/>
                          <a:latin typeface="+mj-lt"/>
                        </a:rPr>
                        <a:t>PAT</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084232675"/>
                  </a:ext>
                </a:extLst>
              </a:tr>
              <a:tr h="36000">
                <a:tc>
                  <a:txBody>
                    <a:bodyPr/>
                    <a:lstStyle/>
                    <a:p>
                      <a:pPr algn="l" fontAlgn="b"/>
                      <a:r>
                        <a:rPr lang="en-IN" sz="700" u="none" strike="noStrike" kern="1200" dirty="0">
                          <a:effectLst/>
                          <a:latin typeface="+mj-lt"/>
                        </a:rPr>
                        <a:t>EPS</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2.7</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969070388"/>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181049382"/>
              </p:ext>
            </p:extLst>
          </p:nvPr>
        </p:nvGraphicFramePr>
        <p:xfrm>
          <a:off x="196850" y="3561823"/>
          <a:ext cx="2541269" cy="776732"/>
        </p:xfrm>
        <a:graphic>
          <a:graphicData uri="http://schemas.openxmlformats.org/drawingml/2006/table">
            <a:tbl>
              <a:tblPr firstRow="1">
                <a:tableStyleId>{D27102A9-8310-4765-A935-A1911B00CA55}</a:tableStyleId>
              </a:tblPr>
              <a:tblGrid>
                <a:gridCol w="725586">
                  <a:extLst>
                    <a:ext uri="{9D8B030D-6E8A-4147-A177-3AD203B41FA5}">
                      <a16:colId xmlns:a16="http://schemas.microsoft.com/office/drawing/2014/main" val="20000"/>
                    </a:ext>
                  </a:extLst>
                </a:gridCol>
                <a:gridCol w="653470">
                  <a:extLst>
                    <a:ext uri="{9D8B030D-6E8A-4147-A177-3AD203B41FA5}">
                      <a16:colId xmlns:a16="http://schemas.microsoft.com/office/drawing/2014/main" val="20001"/>
                    </a:ext>
                  </a:extLst>
                </a:gridCol>
                <a:gridCol w="615028">
                  <a:extLst>
                    <a:ext uri="{9D8B030D-6E8A-4147-A177-3AD203B41FA5}">
                      <a16:colId xmlns:a16="http://schemas.microsoft.com/office/drawing/2014/main" val="20002"/>
                    </a:ext>
                  </a:extLst>
                </a:gridCol>
                <a:gridCol w="547185">
                  <a:extLst>
                    <a:ext uri="{9D8B030D-6E8A-4147-A177-3AD203B41FA5}">
                      <a16:colId xmlns:a16="http://schemas.microsoft.com/office/drawing/2014/main" val="20003"/>
                    </a:ext>
                  </a:extLst>
                </a:gridCol>
              </a:tblGrid>
              <a:tr h="36000">
                <a:tc gridSpan="4">
                  <a:txBody>
                    <a:bodyPr/>
                    <a:lstStyle/>
                    <a:p>
                      <a:pPr algn="l"/>
                      <a:r>
                        <a:rPr lang="en-US" sz="700" dirty="0" smtClean="0"/>
                        <a:t>Actual vs Consensus</a:t>
                      </a:r>
                      <a:endParaRPr lang="en-US" sz="700" dirty="0">
                        <a:solidFill>
                          <a:srgbClr val="002060"/>
                        </a:solidFill>
                        <a:latin typeface="+mj-lt"/>
                      </a:endParaRPr>
                    </a:p>
                  </a:txBody>
                  <a:tcPr marL="737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a:endParaRPr lang="en-US" sz="800" dirty="0">
                        <a:solidFill>
                          <a:srgbClr val="002060"/>
                        </a:solidFill>
                        <a:latin typeface="+mn-lt"/>
                      </a:endParaRPr>
                    </a:p>
                  </a:txBody>
                  <a:tcPr marL="7200" marR="72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800" dirty="0">
                        <a:solidFill>
                          <a:srgbClr val="002060"/>
                        </a:solidFill>
                        <a:latin typeface="+mn-lt"/>
                      </a:endParaRPr>
                    </a:p>
                  </a:txBody>
                  <a:tcPr marL="7200" marR="72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800" dirty="0">
                        <a:solidFill>
                          <a:srgbClr val="002060"/>
                        </a:solidFill>
                        <a:latin typeface="+mn-lt"/>
                      </a:endParaRPr>
                    </a:p>
                  </a:txBody>
                  <a:tcPr marL="7200" marR="72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6000">
                <a:tc>
                  <a:txBody>
                    <a:bodyPr/>
                    <a:lstStyle/>
                    <a:p>
                      <a:pPr algn="l"/>
                      <a:r>
                        <a:rPr lang="en-US" sz="700" b="1" i="1" dirty="0" smtClean="0"/>
                        <a:t>INR</a:t>
                      </a:r>
                      <a:r>
                        <a:rPr lang="en-US" sz="700" b="1" i="1" baseline="0" dirty="0" smtClean="0"/>
                        <a:t> </a:t>
                      </a:r>
                      <a:r>
                        <a:rPr lang="en-US" sz="700" b="1" i="1" baseline="0" dirty="0" err="1" smtClean="0"/>
                        <a:t>Bn</a:t>
                      </a:r>
                      <a:endParaRPr lang="en-US" sz="700" b="1" i="1" dirty="0">
                        <a:solidFill>
                          <a:srgbClr val="002060"/>
                        </a:solidFill>
                        <a:latin typeface="+mj-lt"/>
                      </a:endParaRPr>
                    </a:p>
                  </a:txBody>
                  <a:tcPr marL="737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r>
                        <a:rPr lang="en-US" sz="700" b="1" i="1" dirty="0" smtClean="0"/>
                        <a:t>Q4FY25A</a:t>
                      </a:r>
                      <a:endParaRPr lang="en-US" sz="700" b="1" i="1" dirty="0">
                        <a:solidFill>
                          <a:srgbClr val="002060"/>
                        </a:solidFill>
                        <a:latin typeface="+mj-lt"/>
                      </a:endParaRPr>
                    </a:p>
                  </a:txBody>
                  <a:tcPr marL="737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r>
                        <a:rPr lang="en-US" sz="700" b="1" i="1" dirty="0" smtClean="0"/>
                        <a:t>Consensus Est.</a:t>
                      </a:r>
                      <a:endParaRPr lang="en-US" sz="700" b="1" i="1" dirty="0">
                        <a:solidFill>
                          <a:srgbClr val="002060"/>
                        </a:solidFill>
                        <a:latin typeface="+mj-lt"/>
                      </a:endParaRPr>
                    </a:p>
                  </a:txBody>
                  <a:tcPr marL="737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r>
                        <a:rPr lang="en-US" sz="700" b="1" i="1" dirty="0" smtClean="0"/>
                        <a:t>Dev.%</a:t>
                      </a:r>
                      <a:endParaRPr lang="en-US" sz="700" b="1" i="1" dirty="0">
                        <a:solidFill>
                          <a:srgbClr val="002060"/>
                        </a:solidFill>
                        <a:latin typeface="+mj-lt"/>
                      </a:endParaRPr>
                    </a:p>
                  </a:txBody>
                  <a:tcPr marL="737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170923991"/>
                  </a:ext>
                </a:extLst>
              </a:tr>
              <a:tr h="36000">
                <a:tc>
                  <a:txBody>
                    <a:bodyPr/>
                    <a:lstStyle/>
                    <a:p>
                      <a:pPr algn="l"/>
                      <a:r>
                        <a:rPr lang="en-US" sz="700" dirty="0"/>
                        <a:t>Revenue</a:t>
                      </a:r>
                      <a:endParaRPr lang="en-US" sz="700" b="0" dirty="0">
                        <a:latin typeface="+mj-lt"/>
                      </a:endParaRPr>
                    </a:p>
                  </a:txBody>
                  <a:tcPr marL="737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dirty="0">
                          <a:effectLst/>
                          <a:latin typeface="Arial" panose="020B0604020202020204" pitchFamily="34" charset="0"/>
                          <a:ea typeface="Times New Roman" panose="02020603050405020304" pitchFamily="18" charset="0"/>
                          <a:cs typeface="Times New Roman" panose="02020603050405020304" pitchFamily="18" charset="0"/>
                        </a:rPr>
                        <a:t>17.2</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dirty="0">
                          <a:effectLst/>
                          <a:latin typeface="Arial" panose="020B0604020202020204" pitchFamily="34" charset="0"/>
                          <a:ea typeface="Times New Roman" panose="02020603050405020304" pitchFamily="18" charset="0"/>
                          <a:cs typeface="Times New Roman" panose="02020603050405020304" pitchFamily="18" charset="0"/>
                        </a:rPr>
                        <a:t>16.5</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4.6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0001"/>
                  </a:ext>
                </a:extLst>
              </a:tr>
              <a:tr h="36000">
                <a:tc>
                  <a:txBody>
                    <a:bodyPr/>
                    <a:lstStyle/>
                    <a:p>
                      <a:pPr algn="l"/>
                      <a:r>
                        <a:rPr lang="en-US" sz="700" dirty="0"/>
                        <a:t>EBITDA</a:t>
                      </a:r>
                      <a:endParaRPr lang="en-US" sz="700" b="0" dirty="0">
                        <a:latin typeface="+mj-lt"/>
                      </a:endParaRPr>
                    </a:p>
                  </a:txBody>
                  <a:tcPr marL="737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4.2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4.1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0002"/>
                  </a:ext>
                </a:extLst>
              </a:tr>
              <a:tr h="36000">
                <a:tc>
                  <a:txBody>
                    <a:bodyPr/>
                    <a:lstStyle/>
                    <a:p>
                      <a:pPr algn="l"/>
                      <a:r>
                        <a:rPr lang="en-US" sz="700" dirty="0" smtClean="0"/>
                        <a:t>EBITDAM</a:t>
                      </a:r>
                      <a:r>
                        <a:rPr lang="en-US" sz="700" baseline="0" dirty="0" smtClean="0"/>
                        <a:t> </a:t>
                      </a:r>
                      <a:r>
                        <a:rPr lang="en-US" sz="700" dirty="0" smtClean="0"/>
                        <a:t>%</a:t>
                      </a:r>
                      <a:endParaRPr lang="en-US" sz="700" b="0" dirty="0">
                        <a:latin typeface="+mj-lt"/>
                      </a:endParaRPr>
                    </a:p>
                  </a:txBody>
                  <a:tcPr marL="737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24.4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25.2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-73bps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0003"/>
                  </a:ext>
                </a:extLst>
              </a:tr>
              <a:tr h="36000">
                <a:tc>
                  <a:txBody>
                    <a:bodyPr/>
                    <a:lstStyle/>
                    <a:p>
                      <a:pPr algn="l"/>
                      <a:r>
                        <a:rPr lang="en-US" sz="700" dirty="0"/>
                        <a:t>PAT</a:t>
                      </a:r>
                      <a:endParaRPr lang="en-US" sz="700" b="0" dirty="0">
                        <a:latin typeface="+mj-lt"/>
                      </a:endParaRPr>
                    </a:p>
                  </a:txBody>
                  <a:tcPr marL="737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2.3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a:effectLst/>
                          <a:latin typeface="Arial" panose="020B0604020202020204" pitchFamily="34" charset="0"/>
                          <a:ea typeface="Times New Roman" panose="02020603050405020304" pitchFamily="18" charset="0"/>
                          <a:cs typeface="Times New Roman" panose="02020603050405020304" pitchFamily="18" charset="0"/>
                        </a:rPr>
                        <a:t>1.9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dirty="0">
                          <a:effectLst/>
                          <a:latin typeface="Arial" panose="020B0604020202020204" pitchFamily="34" charset="0"/>
                          <a:ea typeface="Times New Roman" panose="02020603050405020304" pitchFamily="18" charset="0"/>
                          <a:cs typeface="Times New Roman" panose="02020603050405020304" pitchFamily="18" charset="0"/>
                        </a:rPr>
                        <a:t>23.0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2342323181"/>
              </p:ext>
            </p:extLst>
          </p:nvPr>
        </p:nvGraphicFramePr>
        <p:xfrm>
          <a:off x="196849" y="4377670"/>
          <a:ext cx="2546351" cy="1734922"/>
        </p:xfrm>
        <a:graphic>
          <a:graphicData uri="http://schemas.openxmlformats.org/drawingml/2006/table">
            <a:tbl>
              <a:tblPr firstRow="1">
                <a:tableStyleId>{D27102A9-8310-4765-A935-A1911B00CA55}</a:tableStyleId>
              </a:tblPr>
              <a:tblGrid>
                <a:gridCol w="535486">
                  <a:extLst>
                    <a:ext uri="{9D8B030D-6E8A-4147-A177-3AD203B41FA5}">
                      <a16:colId xmlns:a16="http://schemas.microsoft.com/office/drawing/2014/main" val="257808506"/>
                    </a:ext>
                  </a:extLst>
                </a:gridCol>
                <a:gridCol w="402173">
                  <a:extLst>
                    <a:ext uri="{9D8B030D-6E8A-4147-A177-3AD203B41FA5}">
                      <a16:colId xmlns:a16="http://schemas.microsoft.com/office/drawing/2014/main" val="4226443754"/>
                    </a:ext>
                  </a:extLst>
                </a:gridCol>
                <a:gridCol w="402173">
                  <a:extLst>
                    <a:ext uri="{9D8B030D-6E8A-4147-A177-3AD203B41FA5}">
                      <a16:colId xmlns:a16="http://schemas.microsoft.com/office/drawing/2014/main" val="2361936164"/>
                    </a:ext>
                  </a:extLst>
                </a:gridCol>
                <a:gridCol w="402173">
                  <a:extLst>
                    <a:ext uri="{9D8B030D-6E8A-4147-A177-3AD203B41FA5}">
                      <a16:colId xmlns:a16="http://schemas.microsoft.com/office/drawing/2014/main" val="1004685396"/>
                    </a:ext>
                  </a:extLst>
                </a:gridCol>
                <a:gridCol w="402173">
                  <a:extLst>
                    <a:ext uri="{9D8B030D-6E8A-4147-A177-3AD203B41FA5}">
                      <a16:colId xmlns:a16="http://schemas.microsoft.com/office/drawing/2014/main" val="4029621442"/>
                    </a:ext>
                  </a:extLst>
                </a:gridCol>
                <a:gridCol w="402173">
                  <a:extLst>
                    <a:ext uri="{9D8B030D-6E8A-4147-A177-3AD203B41FA5}">
                      <a16:colId xmlns:a16="http://schemas.microsoft.com/office/drawing/2014/main" val="2220901622"/>
                    </a:ext>
                  </a:extLst>
                </a:gridCol>
              </a:tblGrid>
              <a:tr h="0">
                <a:tc gridSpan="6">
                  <a:txBody>
                    <a:bodyPr/>
                    <a:lstStyle/>
                    <a:p>
                      <a:pPr algn="l">
                        <a:lnSpc>
                          <a:spcPct val="107000"/>
                        </a:lnSpc>
                        <a:spcAft>
                          <a:spcPts val="0"/>
                        </a:spcAft>
                      </a:pPr>
                      <a:r>
                        <a:rPr lang="en-US" sz="700" dirty="0" smtClean="0">
                          <a:effectLst/>
                        </a:rPr>
                        <a:t>Key Financials</a:t>
                      </a:r>
                      <a:r>
                        <a:rPr lang="en-US" sz="700" baseline="0" dirty="0" smtClean="0">
                          <a:effectLst/>
                        </a:rPr>
                        <a:t> </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909198849"/>
                  </a:ext>
                </a:extLst>
              </a:tr>
              <a:tr h="0">
                <a:tc>
                  <a:txBody>
                    <a:bodyPr/>
                    <a:lstStyle/>
                    <a:p>
                      <a:pPr algn="l">
                        <a:lnSpc>
                          <a:spcPct val="107000"/>
                        </a:lnSpc>
                        <a:spcAft>
                          <a:spcPts val="0"/>
                        </a:spcAft>
                      </a:pPr>
                      <a:r>
                        <a:rPr lang="en-IN" sz="700" b="1" i="1" dirty="0" smtClean="0">
                          <a:effectLst/>
                        </a:rPr>
                        <a:t>INR </a:t>
                      </a:r>
                      <a:r>
                        <a:rPr lang="en-IN" sz="700" b="1" i="1" dirty="0" err="1" smtClean="0">
                          <a:effectLst/>
                        </a:rPr>
                        <a:t>Bn</a:t>
                      </a:r>
                      <a:endParaRPr lang="en-IN" sz="700" b="1" i="1"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1" dirty="0">
                          <a:effectLst/>
                        </a:rPr>
                        <a:t>FY23</a:t>
                      </a:r>
                      <a:endParaRPr lang="en-IN" sz="700" b="1" i="1"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1" dirty="0">
                          <a:effectLst/>
                        </a:rPr>
                        <a:t>FY24</a:t>
                      </a:r>
                      <a:endParaRPr lang="en-IN" sz="700" b="1" i="1"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1" dirty="0" smtClean="0">
                          <a:effectLst/>
                        </a:rPr>
                        <a:t>FY25</a:t>
                      </a:r>
                      <a:endParaRPr lang="en-IN" sz="700" b="1" i="1"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1" dirty="0">
                          <a:effectLst/>
                        </a:rPr>
                        <a:t>FY26E</a:t>
                      </a:r>
                      <a:endParaRPr lang="en-IN" sz="700" b="1" i="1"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1" dirty="0">
                          <a:effectLst/>
                        </a:rPr>
                        <a:t>FY27E</a:t>
                      </a:r>
                      <a:endParaRPr lang="en-IN" sz="700" b="1" i="1"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043712234"/>
                  </a:ext>
                </a:extLst>
              </a:tr>
              <a:tr h="0">
                <a:tc>
                  <a:txBody>
                    <a:bodyPr/>
                    <a:lstStyle/>
                    <a:p>
                      <a:pPr algn="l">
                        <a:lnSpc>
                          <a:spcPct val="107000"/>
                        </a:lnSpc>
                        <a:spcAft>
                          <a:spcPts val="0"/>
                        </a:spcAft>
                      </a:pPr>
                      <a:r>
                        <a:rPr lang="en-IN" sz="700" dirty="0">
                          <a:effectLst/>
                        </a:rPr>
                        <a:t>Revenue</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dirty="0">
                          <a:solidFill>
                            <a:srgbClr val="000000"/>
                          </a:solidFill>
                          <a:effectLst/>
                          <a:latin typeface="Arial" panose="020B0604020202020204" pitchFamily="34" charset="0"/>
                        </a:rPr>
                        <a:t>60.4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50.4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55.5</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76.6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367485711"/>
                  </a:ext>
                </a:extLst>
              </a:tr>
              <a:tr h="0">
                <a:tc>
                  <a:txBody>
                    <a:bodyPr/>
                    <a:lstStyle/>
                    <a:p>
                      <a:pPr algn="l">
                        <a:lnSpc>
                          <a:spcPct val="107000"/>
                        </a:lnSpc>
                        <a:spcAft>
                          <a:spcPts val="0"/>
                        </a:spcAft>
                      </a:pPr>
                      <a:r>
                        <a:rPr lang="en-IN" sz="700" dirty="0">
                          <a:effectLst/>
                        </a:rPr>
                        <a:t>YoY </a:t>
                      </a:r>
                      <a:r>
                        <a:rPr lang="en-IN" sz="700" dirty="0" smtClean="0">
                          <a:effectLst/>
                        </a:rPr>
                        <a:t>(%)</a:t>
                      </a:r>
                      <a:endParaRPr lang="en-IN" sz="700" b="1" i="1" dirty="0">
                        <a:solidFill>
                          <a:schemeClr val="accent6">
                            <a:lumMod val="50000"/>
                          </a:schemeClr>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22.4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-16.5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386278296"/>
                  </a:ext>
                </a:extLst>
              </a:tr>
              <a:tr h="0">
                <a:tc>
                  <a:txBody>
                    <a:bodyPr/>
                    <a:lstStyle/>
                    <a:p>
                      <a:pPr algn="l">
                        <a:lnSpc>
                          <a:spcPct val="107000"/>
                        </a:lnSpc>
                        <a:spcAft>
                          <a:spcPts val="0"/>
                        </a:spcAft>
                      </a:pPr>
                      <a:r>
                        <a:rPr lang="en-IN" sz="700" dirty="0">
                          <a:effectLst/>
                        </a:rPr>
                        <a:t>EBITDA</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15.9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7.8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18.8</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556520304"/>
                  </a:ext>
                </a:extLst>
              </a:tr>
              <a:tr h="0">
                <a:tc>
                  <a:txBody>
                    <a:bodyPr/>
                    <a:lstStyle/>
                    <a:p>
                      <a:pPr algn="l">
                        <a:lnSpc>
                          <a:spcPct val="107000"/>
                        </a:lnSpc>
                        <a:spcAft>
                          <a:spcPts val="0"/>
                        </a:spcAft>
                      </a:pPr>
                      <a:r>
                        <a:rPr lang="en-IN" sz="700" dirty="0" smtClean="0">
                          <a:effectLst/>
                        </a:rPr>
                        <a:t>EBITDAM %</a:t>
                      </a:r>
                      <a:endParaRPr lang="en-IN" sz="700" b="1" dirty="0">
                        <a:solidFill>
                          <a:schemeClr val="accent3">
                            <a:lumMod val="50000"/>
                          </a:schemeClr>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26.4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dirty="0">
                          <a:solidFill>
                            <a:srgbClr val="000000"/>
                          </a:solidFill>
                          <a:effectLst/>
                          <a:latin typeface="Arial" panose="020B0604020202020204" pitchFamily="34" charset="0"/>
                        </a:rPr>
                        <a:t>15.4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19.0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459111701"/>
                  </a:ext>
                </a:extLst>
              </a:tr>
              <a:tr h="0">
                <a:tc>
                  <a:txBody>
                    <a:bodyPr/>
                    <a:lstStyle/>
                    <a:p>
                      <a:pPr algn="l">
                        <a:lnSpc>
                          <a:spcPct val="107000"/>
                        </a:lnSpc>
                        <a:spcAft>
                          <a:spcPts val="0"/>
                        </a:spcAft>
                      </a:pPr>
                      <a:r>
                        <a:rPr lang="en-IN" sz="700" dirty="0" err="1" smtClean="0">
                          <a:effectLst/>
                        </a:rPr>
                        <a:t>Adj</a:t>
                      </a:r>
                      <a:r>
                        <a:rPr lang="en-IN" sz="700" baseline="0" dirty="0" smtClean="0">
                          <a:effectLst/>
                        </a:rPr>
                        <a:t> </a:t>
                      </a:r>
                      <a:r>
                        <a:rPr lang="en-IN" sz="700" dirty="0" smtClean="0">
                          <a:effectLst/>
                        </a:rPr>
                        <a:t> </a:t>
                      </a:r>
                      <a:r>
                        <a:rPr lang="en-IN" sz="700" dirty="0">
                          <a:effectLst/>
                        </a:rPr>
                        <a:t>PAT</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7.9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1.6</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36730602"/>
                  </a:ext>
                </a:extLst>
              </a:tr>
              <a:tr h="0">
                <a:tc>
                  <a:txBody>
                    <a:bodyPr/>
                    <a:lstStyle/>
                    <a:p>
                      <a:pPr algn="l">
                        <a:lnSpc>
                          <a:spcPct val="107000"/>
                        </a:lnSpc>
                        <a:spcAft>
                          <a:spcPts val="0"/>
                        </a:spcAft>
                      </a:pPr>
                      <a:r>
                        <a:rPr lang="en-IN" sz="700" dirty="0">
                          <a:effectLst/>
                        </a:rPr>
                        <a:t>EPS</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14.7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3.0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17.0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303693646"/>
                  </a:ext>
                </a:extLst>
              </a:tr>
              <a:tr h="0">
                <a:tc>
                  <a:txBody>
                    <a:bodyPr/>
                    <a:lstStyle/>
                    <a:p>
                      <a:pPr algn="l">
                        <a:lnSpc>
                          <a:spcPct val="107000"/>
                        </a:lnSpc>
                        <a:spcAft>
                          <a:spcPts val="0"/>
                        </a:spcAft>
                      </a:pPr>
                      <a:r>
                        <a:rPr lang="en-IN" sz="700" dirty="0" smtClean="0">
                          <a:effectLst/>
                        </a:rPr>
                        <a:t>ROE </a:t>
                      </a:r>
                      <a:r>
                        <a:rPr lang="en-IN" sz="700" dirty="0">
                          <a:effectLst/>
                        </a:rPr>
                        <a:t>%</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19.7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4.0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12.7</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15.5</a:t>
                      </a:r>
                      <a:endParaRPr lang="en-IN"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757103495"/>
                  </a:ext>
                </a:extLst>
              </a:tr>
              <a:tr h="0">
                <a:tc>
                  <a:txBody>
                    <a:bodyPr/>
                    <a:lstStyle/>
                    <a:p>
                      <a:pPr algn="l">
                        <a:lnSpc>
                          <a:spcPct val="107000"/>
                        </a:lnSpc>
                        <a:spcAft>
                          <a:spcPts val="0"/>
                        </a:spcAft>
                      </a:pPr>
                      <a:r>
                        <a:rPr lang="en-IN" sz="700" dirty="0">
                          <a:effectLst/>
                        </a:rPr>
                        <a:t>ROCE %</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21.1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5.9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13.2</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16.1</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808179562"/>
                  </a:ext>
                </a:extLst>
              </a:tr>
              <a:tr h="0">
                <a:tc>
                  <a:txBody>
                    <a:bodyPr/>
                    <a:lstStyle/>
                    <a:p>
                      <a:pPr algn="l">
                        <a:lnSpc>
                          <a:spcPct val="107000"/>
                        </a:lnSpc>
                        <a:spcAft>
                          <a:spcPts val="0"/>
                        </a:spcAft>
                      </a:pPr>
                      <a:r>
                        <a:rPr lang="en-IN" sz="700" dirty="0">
                          <a:effectLst/>
                        </a:rPr>
                        <a:t>PE(x)</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40.8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198.7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97.4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54.2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38.1</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926456574"/>
                  </a:ext>
                </a:extLst>
              </a:tr>
              <a:tr h="0">
                <a:tc>
                  <a:txBody>
                    <a:bodyPr/>
                    <a:lstStyle/>
                    <a:p>
                      <a:pPr algn="l">
                        <a:lnSpc>
                          <a:spcPct val="107000"/>
                        </a:lnSpc>
                        <a:spcAft>
                          <a:spcPts val="0"/>
                        </a:spcAft>
                      </a:pPr>
                      <a:r>
                        <a:rPr lang="en-IN" sz="700" dirty="0" smtClean="0">
                          <a:effectLst/>
                        </a:rPr>
                        <a:t>EV/EBITDA</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21.5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44.7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35.5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19.7</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278945177"/>
                  </a:ext>
                </a:extLst>
              </a:tr>
              <a:tr h="0">
                <a:tc>
                  <a:txBody>
                    <a:bodyPr/>
                    <a:lstStyle/>
                    <a:p>
                      <a:pPr algn="l">
                        <a:lnSpc>
                          <a:spcPct val="107000"/>
                        </a:lnSpc>
                        <a:spcAft>
                          <a:spcPts val="0"/>
                        </a:spcAft>
                      </a:pPr>
                      <a:r>
                        <a:rPr lang="en-IN" sz="700" dirty="0">
                          <a:effectLst/>
                        </a:rPr>
                        <a:t>BVPS</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75.0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76.3</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82.9</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93.9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109.9</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562833359"/>
                  </a:ext>
                </a:extLst>
              </a:tr>
              <a:tr h="0">
                <a:tc>
                  <a:txBody>
                    <a:bodyPr/>
                    <a:lstStyle/>
                    <a:p>
                      <a:pPr algn="l">
                        <a:lnSpc>
                          <a:spcPct val="107000"/>
                        </a:lnSpc>
                        <a:spcAft>
                          <a:spcPts val="0"/>
                        </a:spcAft>
                      </a:pPr>
                      <a:r>
                        <a:rPr lang="en-IN" sz="700" dirty="0">
                          <a:effectLst/>
                        </a:rPr>
                        <a:t>FCF</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37.8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-343.0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IN" sz="7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393</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5,960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a:lnSpc>
                          <a:spcPct val="107000"/>
                        </a:lnSpc>
                        <a:spcAft>
                          <a:spcPts val="0"/>
                        </a:spcAft>
                      </a:pPr>
                      <a:r>
                        <a:rPr lang="en-IN" sz="7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3,967</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776981593"/>
                  </a:ext>
                </a:extLst>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718231688"/>
              </p:ext>
            </p:extLst>
          </p:nvPr>
        </p:nvGraphicFramePr>
        <p:xfrm>
          <a:off x="198120" y="6056629"/>
          <a:ext cx="2538840" cy="678180"/>
        </p:xfrm>
        <a:graphic>
          <a:graphicData uri="http://schemas.openxmlformats.org/drawingml/2006/table">
            <a:tbl>
              <a:tblPr firstRow="1">
                <a:tableStyleId>{D27102A9-8310-4765-A935-A1911B00CA55}</a:tableStyleId>
              </a:tblPr>
              <a:tblGrid>
                <a:gridCol w="678005">
                  <a:extLst>
                    <a:ext uri="{9D8B030D-6E8A-4147-A177-3AD203B41FA5}">
                      <a16:colId xmlns:a16="http://schemas.microsoft.com/office/drawing/2014/main" val="4116378382"/>
                    </a:ext>
                  </a:extLst>
                </a:gridCol>
                <a:gridCol w="678513">
                  <a:extLst>
                    <a:ext uri="{9D8B030D-6E8A-4147-A177-3AD203B41FA5}">
                      <a16:colId xmlns:a16="http://schemas.microsoft.com/office/drawing/2014/main" val="1185802509"/>
                    </a:ext>
                  </a:extLst>
                </a:gridCol>
                <a:gridCol w="603120">
                  <a:extLst>
                    <a:ext uri="{9D8B030D-6E8A-4147-A177-3AD203B41FA5}">
                      <a16:colId xmlns:a16="http://schemas.microsoft.com/office/drawing/2014/main" val="2004912073"/>
                    </a:ext>
                  </a:extLst>
                </a:gridCol>
                <a:gridCol w="579202">
                  <a:extLst>
                    <a:ext uri="{9D8B030D-6E8A-4147-A177-3AD203B41FA5}">
                      <a16:colId xmlns:a16="http://schemas.microsoft.com/office/drawing/2014/main" val="2030789618"/>
                    </a:ext>
                  </a:extLst>
                </a:gridCol>
              </a:tblGrid>
              <a:tr h="36000">
                <a:tc gridSpan="4">
                  <a:txBody>
                    <a:bodyPr/>
                    <a:lstStyle/>
                    <a:p>
                      <a:pPr algn="l" fontAlgn="b"/>
                      <a:r>
                        <a:rPr lang="en-US" sz="700" u="none" strike="noStrike" dirty="0">
                          <a:effectLst/>
                        </a:rPr>
                        <a:t>Shareholding Pattern (%)</a:t>
                      </a:r>
                      <a:endParaRPr lang="en-IN" sz="700" b="1" i="0" u="none" strike="noStrike" dirty="0">
                        <a:solidFill>
                          <a:schemeClr val="tx1"/>
                        </a:solidFill>
                        <a:effectLst/>
                        <a:latin typeface="+mn-lt"/>
                      </a:endParaRPr>
                    </a:p>
                  </a:txBody>
                  <a:tcPr marL="0" marR="0" marT="0"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pPr algn="r" fontAlgn="b"/>
                      <a:endParaRPr lang="en-IN" sz="1400" b="0" i="0" u="none" strike="noStrike" dirty="0">
                        <a:solidFill>
                          <a:schemeClr val="bg1"/>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094212657"/>
                  </a:ext>
                </a:extLst>
              </a:tr>
              <a:tr h="36000">
                <a:tc>
                  <a:txBody>
                    <a:bodyPr/>
                    <a:lstStyle/>
                    <a:p>
                      <a:pPr algn="l" fontAlgn="b"/>
                      <a:endParaRPr lang="en-IN" sz="700" b="0" i="0" u="none" strike="noStrike" dirty="0">
                        <a:solidFill>
                          <a:schemeClr val="tx1"/>
                        </a:solidFill>
                        <a:effectLst/>
                        <a:latin typeface="+mn-lt"/>
                      </a:endParaRPr>
                    </a:p>
                  </a:txBody>
                  <a:tcPr marL="0" marR="0" marT="0"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1" u="none" strike="noStrike" dirty="0" smtClean="0">
                          <a:effectLst/>
                        </a:rPr>
                        <a:t>Mar-25</a:t>
                      </a:r>
                      <a:endParaRPr lang="en-IN" sz="700" b="1" i="1" u="none" strike="noStrike"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1" u="none" strike="noStrike" dirty="0" smtClean="0">
                          <a:effectLst/>
                        </a:rPr>
                        <a:t>Dec-24</a:t>
                      </a:r>
                      <a:endParaRPr lang="en-IN" sz="700" b="1" i="1" u="none" strike="noStrike"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1" u="none" strike="noStrike" dirty="0" smtClean="0">
                          <a:effectLst/>
                        </a:rPr>
                        <a:t>Sep-24</a:t>
                      </a:r>
                      <a:endParaRPr lang="en-IN" sz="700" b="1" i="1" u="none" strike="noStrike"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231090479"/>
                  </a:ext>
                </a:extLst>
              </a:tr>
              <a:tr h="36000">
                <a:tc>
                  <a:txBody>
                    <a:bodyPr/>
                    <a:lstStyle/>
                    <a:p>
                      <a:pPr algn="l" fontAlgn="b"/>
                      <a:r>
                        <a:rPr lang="en-IN" sz="700" kern="1200" dirty="0">
                          <a:solidFill>
                            <a:schemeClr val="tx1"/>
                          </a:solidFill>
                          <a:effectLst/>
                          <a:latin typeface="+mn-lt"/>
                          <a:ea typeface="+mn-ea"/>
                          <a:cs typeface="+mn-cs"/>
                        </a:rPr>
                        <a:t>Promoters</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27.62</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27.60</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27.18</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867638485"/>
                  </a:ext>
                </a:extLst>
              </a:tr>
              <a:tr h="36000">
                <a:tc>
                  <a:txBody>
                    <a:bodyPr/>
                    <a:lstStyle/>
                    <a:p>
                      <a:pPr algn="l" fontAlgn="b"/>
                      <a:r>
                        <a:rPr lang="en-IN" sz="700" kern="1200" dirty="0" smtClean="0">
                          <a:solidFill>
                            <a:schemeClr val="tx1"/>
                          </a:solidFill>
                          <a:effectLst/>
                          <a:latin typeface="+mn-lt"/>
                          <a:ea typeface="+mn-ea"/>
                          <a:cs typeface="+mn-cs"/>
                        </a:rPr>
                        <a:t>FIIs</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25.51</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25.56</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26.08</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294639650"/>
                  </a:ext>
                </a:extLst>
              </a:tr>
              <a:tr h="36000">
                <a:tc>
                  <a:txBody>
                    <a:bodyPr/>
                    <a:lstStyle/>
                    <a:p>
                      <a:pPr algn="l" fontAlgn="b"/>
                      <a:r>
                        <a:rPr lang="en-IN" sz="700" kern="1200" dirty="0" smtClean="0">
                          <a:solidFill>
                            <a:schemeClr val="tx1"/>
                          </a:solidFill>
                          <a:effectLst/>
                          <a:latin typeface="+mn-lt"/>
                          <a:ea typeface="+mn-ea"/>
                          <a:cs typeface="+mn-cs"/>
                        </a:rPr>
                        <a:t>DIIs</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11.78</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12.74</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13.05</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349470744"/>
                  </a:ext>
                </a:extLst>
              </a:tr>
              <a:tr h="36000">
                <a:tc>
                  <a:txBody>
                    <a:bodyPr/>
                    <a:lstStyle/>
                    <a:p>
                      <a:pPr algn="l" fontAlgn="b"/>
                      <a:r>
                        <a:rPr lang="en-IN" sz="700" kern="1200" dirty="0">
                          <a:solidFill>
                            <a:schemeClr val="tx1"/>
                          </a:solidFill>
                          <a:effectLst/>
                          <a:latin typeface="+mn-lt"/>
                          <a:ea typeface="+mn-ea"/>
                          <a:cs typeface="+mn-cs"/>
                        </a:rPr>
                        <a:t>Public</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35.09</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34.11</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33.69</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39131427"/>
                  </a:ext>
                </a:extLst>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1995643641"/>
              </p:ext>
            </p:extLst>
          </p:nvPr>
        </p:nvGraphicFramePr>
        <p:xfrm>
          <a:off x="196850" y="6780206"/>
          <a:ext cx="2543576" cy="481077"/>
        </p:xfrm>
        <a:graphic>
          <a:graphicData uri="http://schemas.openxmlformats.org/drawingml/2006/table">
            <a:tbl>
              <a:tblPr firstRow="1">
                <a:tableStyleId>{D27102A9-8310-4765-A935-A1911B00CA55}</a:tableStyleId>
              </a:tblPr>
              <a:tblGrid>
                <a:gridCol w="940732">
                  <a:extLst>
                    <a:ext uri="{9D8B030D-6E8A-4147-A177-3AD203B41FA5}">
                      <a16:colId xmlns:a16="http://schemas.microsoft.com/office/drawing/2014/main" val="4116378382"/>
                    </a:ext>
                  </a:extLst>
                </a:gridCol>
                <a:gridCol w="418316">
                  <a:extLst>
                    <a:ext uri="{9D8B030D-6E8A-4147-A177-3AD203B41FA5}">
                      <a16:colId xmlns:a16="http://schemas.microsoft.com/office/drawing/2014/main" val="1185802509"/>
                    </a:ext>
                  </a:extLst>
                </a:gridCol>
                <a:gridCol w="604246">
                  <a:extLst>
                    <a:ext uri="{9D8B030D-6E8A-4147-A177-3AD203B41FA5}">
                      <a16:colId xmlns:a16="http://schemas.microsoft.com/office/drawing/2014/main" val="2004912073"/>
                    </a:ext>
                  </a:extLst>
                </a:gridCol>
                <a:gridCol w="580282">
                  <a:extLst>
                    <a:ext uri="{9D8B030D-6E8A-4147-A177-3AD203B41FA5}">
                      <a16:colId xmlns:a16="http://schemas.microsoft.com/office/drawing/2014/main" val="2030789618"/>
                    </a:ext>
                  </a:extLst>
                </a:gridCol>
              </a:tblGrid>
              <a:tr h="72000">
                <a:tc gridSpan="4">
                  <a:txBody>
                    <a:bodyPr/>
                    <a:lstStyle/>
                    <a:p>
                      <a:pPr algn="l" fontAlgn="b"/>
                      <a:r>
                        <a:rPr lang="en-US" sz="700" u="none" strike="noStrike" dirty="0">
                          <a:effectLst/>
                        </a:rPr>
                        <a:t>Relative Performance (%)</a:t>
                      </a:r>
                      <a:endParaRPr lang="en-US" sz="700" b="1" i="0" u="none" strike="noStrike" dirty="0">
                        <a:solidFill>
                          <a:schemeClr val="tx1"/>
                        </a:solidFill>
                        <a:effectLst/>
                        <a:latin typeface="+mn-lt"/>
                      </a:endParaRPr>
                    </a:p>
                  </a:txBody>
                  <a:tcPr marL="0" marR="0" marT="0"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pPr algn="r" fontAlgn="b"/>
                      <a:endParaRPr lang="en-IN" sz="1400" b="0" i="0" u="none" strike="noStrike" dirty="0">
                        <a:solidFill>
                          <a:schemeClr val="bg1"/>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094212657"/>
                  </a:ext>
                </a:extLst>
              </a:tr>
              <a:tr h="124799">
                <a:tc>
                  <a:txBody>
                    <a:bodyPr/>
                    <a:lstStyle/>
                    <a:p>
                      <a:pPr algn="l" fontAlgn="b"/>
                      <a:r>
                        <a:rPr lang="en-US" sz="700" b="1" i="1" u="none" strike="noStrike" dirty="0">
                          <a:effectLst/>
                        </a:rPr>
                        <a:t>  YTD</a:t>
                      </a:r>
                      <a:endParaRPr lang="en-IN" sz="700" b="1" i="1" u="none" strike="noStrike" dirty="0">
                        <a:solidFill>
                          <a:schemeClr val="tx1"/>
                        </a:solidFill>
                        <a:effectLst/>
                        <a:latin typeface="+mn-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1" u="none" strike="noStrike" dirty="0">
                          <a:effectLst/>
                        </a:rPr>
                        <a:t>3Y</a:t>
                      </a:r>
                      <a:endParaRPr lang="en-IN" sz="700" b="1" i="1" u="none" strike="noStrike" dirty="0">
                        <a:solidFill>
                          <a:schemeClr val="tx1"/>
                        </a:solidFill>
                        <a:effectLst/>
                        <a:latin typeface="+mn-lt"/>
                      </a:endParaRPr>
                    </a:p>
                  </a:txBody>
                  <a:tcPr marL="0" marR="3685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1" u="none" strike="noStrike" dirty="0">
                          <a:effectLst/>
                        </a:rPr>
                        <a:t>2Y</a:t>
                      </a:r>
                      <a:endParaRPr lang="en-IN" sz="700" b="1" i="1" u="none" strike="noStrike" dirty="0">
                        <a:solidFill>
                          <a:schemeClr val="tx1"/>
                        </a:solidFill>
                        <a:effectLst/>
                        <a:latin typeface="+mn-lt"/>
                      </a:endParaRPr>
                    </a:p>
                  </a:txBody>
                  <a:tcPr marL="0" marR="3685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1" u="none" strike="noStrike" dirty="0">
                          <a:effectLst/>
                        </a:rPr>
                        <a:t>1Y</a:t>
                      </a:r>
                      <a:endParaRPr lang="en-IN" sz="700" b="1" i="1" u="none" strike="noStrike" dirty="0">
                        <a:solidFill>
                          <a:schemeClr val="tx1"/>
                        </a:solidFill>
                        <a:effectLst/>
                        <a:latin typeface="+mn-lt"/>
                      </a:endParaRPr>
                    </a:p>
                  </a:txBody>
                  <a:tcPr marL="0" marR="3685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231090479"/>
                  </a:ext>
                </a:extLst>
              </a:tr>
              <a:tr h="124799">
                <a:tc>
                  <a:txBody>
                    <a:bodyPr/>
                    <a:lstStyle/>
                    <a:p>
                      <a:pPr algn="l" fontAlgn="b"/>
                      <a:r>
                        <a:rPr lang="en-IN" sz="700" kern="1200" dirty="0">
                          <a:solidFill>
                            <a:schemeClr val="tx1"/>
                          </a:solidFill>
                          <a:effectLst/>
                          <a:latin typeface="+mn-lt"/>
                          <a:ea typeface="+mn-ea"/>
                          <a:cs typeface="+mn-cs"/>
                        </a:rPr>
                        <a:t>BSE </a:t>
                      </a:r>
                      <a:r>
                        <a:rPr lang="en-IN" sz="700" kern="1200" dirty="0" smtClean="0">
                          <a:solidFill>
                            <a:schemeClr val="tx1"/>
                          </a:solidFill>
                          <a:effectLst/>
                          <a:latin typeface="+mn-lt"/>
                          <a:ea typeface="+mn-ea"/>
                          <a:cs typeface="+mn-cs"/>
                        </a:rPr>
                        <a:t>Healthcare</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77.1</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88.9</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lvl="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22.9</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867638485"/>
                  </a:ext>
                </a:extLst>
              </a:tr>
              <a:tr h="124799">
                <a:tc>
                  <a:txBody>
                    <a:bodyPr/>
                    <a:lstStyle/>
                    <a:p>
                      <a:pPr algn="l" fontAlgn="b"/>
                      <a:r>
                        <a:rPr lang="en-US" sz="700" kern="1200" dirty="0" smtClean="0">
                          <a:solidFill>
                            <a:schemeClr val="tx1"/>
                          </a:solidFill>
                          <a:effectLst/>
                          <a:latin typeface="+mn-lt"/>
                          <a:ea typeface="+mn-ea"/>
                          <a:cs typeface="+mn-cs"/>
                        </a:rPr>
                        <a:t>LAURUS</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8.9</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117.1</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lvl="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49.0</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294639650"/>
                  </a:ext>
                </a:extLst>
              </a:tr>
            </a:tbl>
          </a:graphicData>
        </a:graphic>
      </p:graphicFrame>
      <p:cxnSp>
        <p:nvCxnSpPr>
          <p:cNvPr id="31" name="Straight Connector 30"/>
          <p:cNvCxnSpPr/>
          <p:nvPr/>
        </p:nvCxnSpPr>
        <p:spPr>
          <a:xfrm flipH="1">
            <a:off x="193372" y="1258142"/>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509963" y="1258142"/>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5" name="Text Box 105"/>
          <p:cNvSpPr txBox="1">
            <a:spLocks noChangeArrowheads="1"/>
          </p:cNvSpPr>
          <p:nvPr/>
        </p:nvSpPr>
        <p:spPr bwMode="auto">
          <a:xfrm>
            <a:off x="196850" y="8833737"/>
            <a:ext cx="2531110" cy="767463"/>
          </a:xfrm>
          <a:prstGeom prst="rect">
            <a:avLst/>
          </a:prstGeom>
          <a:noFill/>
          <a:ln w="9525">
            <a:noFill/>
            <a:miter lim="800000"/>
            <a:headEnd/>
            <a:tailEnd/>
          </a:ln>
          <a:extLst/>
        </p:spPr>
        <p:txBody>
          <a:bodyPr rot="0" vert="horz" wrap="square" lIns="0" tIns="0" rIns="0" bIns="0" anchor="t" anchorCtr="0" upright="1">
            <a:noAutofit/>
          </a:bodyPr>
          <a:lstStyle/>
          <a:p>
            <a:pPr>
              <a:lnSpc>
                <a:spcPts val="800"/>
              </a:lnSpc>
              <a:spcBef>
                <a:spcPts val="70"/>
              </a:spcBef>
            </a:pPr>
            <a:r>
              <a:rPr lang="en-US" sz="700" b="1" dirty="0" smtClean="0">
                <a:solidFill>
                  <a:srgbClr val="0070C0"/>
                </a:solidFill>
                <a:ea typeface="Calibri" panose="020F0502020204030204" pitchFamily="34" charset="0"/>
              </a:rPr>
              <a:t>Maitri </a:t>
            </a:r>
            <a:r>
              <a:rPr lang="en-US" sz="700" b="1" dirty="0">
                <a:solidFill>
                  <a:srgbClr val="0070C0"/>
                </a:solidFill>
                <a:ea typeface="Calibri" panose="020F0502020204030204" pitchFamily="34" charset="0"/>
              </a:rPr>
              <a:t>Sheth</a:t>
            </a:r>
          </a:p>
          <a:p>
            <a:pPr marL="12700">
              <a:lnSpc>
                <a:spcPts val="800"/>
              </a:lnSpc>
              <a:spcBef>
                <a:spcPts val="114"/>
              </a:spcBef>
            </a:pPr>
            <a:r>
              <a:rPr lang="en-US" sz="700" dirty="0">
                <a:cs typeface="Calibri"/>
              </a:rPr>
              <a:t>Email: maitri.sheth@choiceindia.com </a:t>
            </a:r>
          </a:p>
          <a:p>
            <a:pPr marL="12700">
              <a:lnSpc>
                <a:spcPts val="800"/>
              </a:lnSpc>
              <a:spcBef>
                <a:spcPts val="114"/>
              </a:spcBef>
            </a:pPr>
            <a:r>
              <a:rPr lang="en-US" sz="700" dirty="0" err="1">
                <a:cs typeface="Calibri"/>
              </a:rPr>
              <a:t>Ph</a:t>
            </a:r>
            <a:r>
              <a:rPr lang="en-US" sz="700" dirty="0">
                <a:cs typeface="Calibri"/>
              </a:rPr>
              <a:t>: +91 22 6707 </a:t>
            </a:r>
            <a:r>
              <a:rPr lang="en-US" sz="700" dirty="0" smtClean="0">
                <a:cs typeface="Calibri"/>
              </a:rPr>
              <a:t>9511</a:t>
            </a:r>
          </a:p>
          <a:p>
            <a:pPr marL="12700">
              <a:lnSpc>
                <a:spcPts val="800"/>
              </a:lnSpc>
              <a:spcBef>
                <a:spcPts val="114"/>
              </a:spcBef>
            </a:pPr>
            <a:endParaRPr lang="en-US" sz="700" dirty="0">
              <a:cs typeface="Calibri"/>
            </a:endParaRPr>
          </a:p>
          <a:p>
            <a:pPr>
              <a:lnSpc>
                <a:spcPts val="800"/>
              </a:lnSpc>
              <a:spcBef>
                <a:spcPts val="70"/>
              </a:spcBef>
            </a:pPr>
            <a:r>
              <a:rPr lang="en-US" sz="700" b="1" dirty="0">
                <a:solidFill>
                  <a:srgbClr val="0070C0"/>
                </a:solidFill>
                <a:ea typeface="Calibri" panose="020F0502020204030204" pitchFamily="34" charset="0"/>
              </a:rPr>
              <a:t>Deepika Murarka</a:t>
            </a:r>
          </a:p>
          <a:p>
            <a:pPr marL="12700">
              <a:lnSpc>
                <a:spcPts val="800"/>
              </a:lnSpc>
              <a:spcBef>
                <a:spcPts val="114"/>
              </a:spcBef>
            </a:pPr>
            <a:r>
              <a:rPr lang="en-US" sz="700" dirty="0">
                <a:cs typeface="Calibri"/>
              </a:rPr>
              <a:t>Email: Deepika.murarka@choiceindia.com </a:t>
            </a:r>
          </a:p>
          <a:p>
            <a:pPr marL="12700">
              <a:lnSpc>
                <a:spcPts val="800"/>
              </a:lnSpc>
              <a:spcBef>
                <a:spcPts val="114"/>
              </a:spcBef>
            </a:pPr>
            <a:r>
              <a:rPr lang="en-US" sz="700" dirty="0" err="1">
                <a:cs typeface="Calibri"/>
              </a:rPr>
              <a:t>Ph</a:t>
            </a:r>
            <a:r>
              <a:rPr lang="en-US" sz="700" dirty="0">
                <a:cs typeface="Calibri"/>
              </a:rPr>
              <a:t>: +91 22 6707 9513</a:t>
            </a:r>
          </a:p>
          <a:p>
            <a:pPr marL="12700">
              <a:lnSpc>
                <a:spcPts val="800"/>
              </a:lnSpc>
              <a:spcBef>
                <a:spcPts val="114"/>
              </a:spcBef>
            </a:pPr>
            <a:endParaRPr lang="en-US" sz="700" dirty="0">
              <a:cs typeface="Calibri"/>
            </a:endParaRPr>
          </a:p>
        </p:txBody>
      </p:sp>
      <p:pic>
        <p:nvPicPr>
          <p:cNvPr id="3" name="Picture 2"/>
          <p:cNvPicPr>
            <a:picLocks noChangeAspect="1"/>
          </p:cNvPicPr>
          <p:nvPr/>
        </p:nvPicPr>
        <p:blipFill>
          <a:blip r:embed="rId3"/>
          <a:stretch>
            <a:fillRect/>
          </a:stretch>
        </p:blipFill>
        <p:spPr>
          <a:xfrm>
            <a:off x="2250887" y="1335519"/>
            <a:ext cx="132098" cy="132098"/>
          </a:xfrm>
          <a:prstGeom prst="rect">
            <a:avLst/>
          </a:prstGeom>
          <a:effectLst/>
        </p:spPr>
      </p:pic>
      <p:pic>
        <p:nvPicPr>
          <p:cNvPr id="26" name="Picture 25"/>
          <p:cNvPicPr>
            <a:picLocks noChangeAspect="1"/>
          </p:cNvPicPr>
          <p:nvPr/>
        </p:nvPicPr>
        <p:blipFill>
          <a:blip r:embed="rId3"/>
          <a:stretch>
            <a:fillRect/>
          </a:stretch>
        </p:blipFill>
        <p:spPr>
          <a:xfrm>
            <a:off x="2250887" y="1461249"/>
            <a:ext cx="132098" cy="132098"/>
          </a:xfrm>
          <a:prstGeom prst="rect">
            <a:avLst/>
          </a:prstGeom>
        </p:spPr>
      </p:pic>
      <p:graphicFrame>
        <p:nvGraphicFramePr>
          <p:cNvPr id="28" name="Table 27"/>
          <p:cNvGraphicFramePr>
            <a:graphicFrameLocks noGrp="1"/>
          </p:cNvGraphicFramePr>
          <p:nvPr>
            <p:extLst>
              <p:ext uri="{D42A27DB-BD31-4B8C-83A1-F6EECF244321}">
                <p14:modId xmlns:p14="http://schemas.microsoft.com/office/powerpoint/2010/main" val="3562284492"/>
              </p:ext>
            </p:extLst>
          </p:nvPr>
        </p:nvGraphicFramePr>
        <p:xfrm>
          <a:off x="2828810" y="6594380"/>
          <a:ext cx="3880874" cy="1945099"/>
        </p:xfrm>
        <a:graphic>
          <a:graphicData uri="http://schemas.openxmlformats.org/drawingml/2006/table">
            <a:tbl>
              <a:tblPr firstRow="1" bandRow="1">
                <a:tableStyleId>{5940675A-B579-460E-94D1-54222C63F5DA}</a:tableStyleId>
              </a:tblPr>
              <a:tblGrid>
                <a:gridCol w="1250499">
                  <a:extLst>
                    <a:ext uri="{9D8B030D-6E8A-4147-A177-3AD203B41FA5}">
                      <a16:colId xmlns:a16="http://schemas.microsoft.com/office/drawing/2014/main" val="358325354"/>
                    </a:ext>
                  </a:extLst>
                </a:gridCol>
                <a:gridCol w="526075">
                  <a:extLst>
                    <a:ext uri="{9D8B030D-6E8A-4147-A177-3AD203B41FA5}">
                      <a16:colId xmlns:a16="http://schemas.microsoft.com/office/drawing/2014/main" val="3224309101"/>
                    </a:ext>
                  </a:extLst>
                </a:gridCol>
                <a:gridCol w="526075">
                  <a:extLst>
                    <a:ext uri="{9D8B030D-6E8A-4147-A177-3AD203B41FA5}">
                      <a16:colId xmlns:a16="http://schemas.microsoft.com/office/drawing/2014/main" val="2317976981"/>
                    </a:ext>
                  </a:extLst>
                </a:gridCol>
                <a:gridCol w="526075">
                  <a:extLst>
                    <a:ext uri="{9D8B030D-6E8A-4147-A177-3AD203B41FA5}">
                      <a16:colId xmlns:a16="http://schemas.microsoft.com/office/drawing/2014/main" val="3840139660"/>
                    </a:ext>
                  </a:extLst>
                </a:gridCol>
                <a:gridCol w="526075">
                  <a:extLst>
                    <a:ext uri="{9D8B030D-6E8A-4147-A177-3AD203B41FA5}">
                      <a16:colId xmlns:a16="http://schemas.microsoft.com/office/drawing/2014/main" val="2450863213"/>
                    </a:ext>
                  </a:extLst>
                </a:gridCol>
                <a:gridCol w="526075">
                  <a:extLst>
                    <a:ext uri="{9D8B030D-6E8A-4147-A177-3AD203B41FA5}">
                      <a16:colId xmlns:a16="http://schemas.microsoft.com/office/drawing/2014/main" val="404890332"/>
                    </a:ext>
                  </a:extLst>
                </a:gridCol>
              </a:tblGrid>
              <a:tr h="149623">
                <a:tc>
                  <a:txBody>
                    <a:bodyPr/>
                    <a:lstStyle/>
                    <a:p>
                      <a:pPr algn="l" fontAlgn="b"/>
                      <a:r>
                        <a:rPr lang="en-IN" sz="700" b="1" u="none" strike="noStrike" kern="1200" dirty="0" smtClean="0">
                          <a:solidFill>
                            <a:schemeClr val="bg1"/>
                          </a:solidFill>
                          <a:effectLst/>
                          <a:latin typeface="+mn-lt"/>
                        </a:rPr>
                        <a:t>Particulars (INR  Mn)</a:t>
                      </a:r>
                      <a:endParaRPr lang="en-IN" sz="700" b="1" i="0" u="none" strike="noStrike" kern="1200" dirty="0">
                        <a:solidFill>
                          <a:schemeClr val="bg1"/>
                        </a:solidFill>
                        <a:effectLst/>
                        <a:latin typeface="+mn-lt"/>
                        <a:ea typeface="+mn-ea"/>
                        <a:cs typeface="+mn-cs"/>
                      </a:endParaRPr>
                    </a:p>
                  </a:txBody>
                  <a:tcPr marL="72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smtClean="0">
                          <a:solidFill>
                            <a:schemeClr val="bg1"/>
                          </a:solidFill>
                          <a:effectLst/>
                          <a:latin typeface="+mn-lt"/>
                        </a:rPr>
                        <a:t>Q4FY25</a:t>
                      </a:r>
                      <a:endParaRPr lang="en-US" sz="7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smtClean="0">
                          <a:solidFill>
                            <a:schemeClr val="bg1"/>
                          </a:solidFill>
                          <a:effectLst/>
                          <a:latin typeface="+mn-lt"/>
                        </a:rPr>
                        <a:t>Q4FY24</a:t>
                      </a:r>
                      <a:endParaRPr lang="en-US" sz="7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a:solidFill>
                            <a:schemeClr val="bg1"/>
                          </a:solidFill>
                          <a:effectLst/>
                          <a:latin typeface="+mn-lt"/>
                        </a:rPr>
                        <a:t>YoY (%)</a:t>
                      </a:r>
                      <a:endParaRPr lang="en-US" sz="7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smtClean="0">
                          <a:solidFill>
                            <a:schemeClr val="bg1"/>
                          </a:solidFill>
                          <a:effectLst/>
                          <a:latin typeface="+mn-lt"/>
                        </a:rPr>
                        <a:t>Q3FY25</a:t>
                      </a:r>
                      <a:endParaRPr lang="en-US" sz="7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err="1">
                          <a:solidFill>
                            <a:schemeClr val="bg1"/>
                          </a:solidFill>
                          <a:effectLst/>
                          <a:latin typeface="+mn-lt"/>
                        </a:rPr>
                        <a:t>QoQ</a:t>
                      </a:r>
                      <a:r>
                        <a:rPr lang="en-US" sz="700" b="1" u="none" strike="noStrike" dirty="0">
                          <a:solidFill>
                            <a:schemeClr val="bg1"/>
                          </a:solidFill>
                          <a:effectLst/>
                          <a:latin typeface="+mn-lt"/>
                        </a:rPr>
                        <a:t> (%)</a:t>
                      </a:r>
                      <a:endParaRPr lang="en-US" sz="7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3985355613"/>
                  </a:ext>
                </a:extLst>
              </a:tr>
              <a:tr h="149623">
                <a:tc>
                  <a:txBody>
                    <a:bodyPr/>
                    <a:lstStyle/>
                    <a:p>
                      <a:pPr algn="l" rtl="0" fontAlgn="ctr"/>
                      <a:r>
                        <a:rPr lang="en-IN" sz="700" b="1" i="0" u="none" strike="noStrike" dirty="0">
                          <a:solidFill>
                            <a:srgbClr val="000000"/>
                          </a:solidFill>
                          <a:effectLst/>
                          <a:latin typeface="+mn-lt"/>
                        </a:rPr>
                        <a:t>Revenue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n-lt"/>
                          <a:ea typeface="Times New Roman" panose="02020603050405020304" pitchFamily="18" charset="0"/>
                          <a:cs typeface="Times New Roman" panose="02020603050405020304" pitchFamily="18" charset="0"/>
                        </a:rPr>
                        <a:t>17,203</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n-lt"/>
                          <a:ea typeface="Times New Roman" panose="02020603050405020304" pitchFamily="18" charset="0"/>
                          <a:cs typeface="Times New Roman" panose="02020603050405020304" pitchFamily="18" charset="0"/>
                        </a:rPr>
                        <a:t>14,397</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19.5</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14,151</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21.6</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950989247"/>
                  </a:ext>
                </a:extLst>
              </a:tr>
              <a:tr h="149623">
                <a:tc>
                  <a:txBody>
                    <a:bodyPr/>
                    <a:lstStyle/>
                    <a:p>
                      <a:pPr algn="l" rtl="0" fontAlgn="ctr"/>
                      <a:r>
                        <a:rPr lang="en-IN" sz="700" b="0" i="0" u="none" strike="noStrike" dirty="0">
                          <a:solidFill>
                            <a:srgbClr val="000000"/>
                          </a:solidFill>
                          <a:effectLst/>
                          <a:latin typeface="+mn-lt"/>
                        </a:rPr>
                        <a:t>Cost of Goods Sold</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7,827</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7,220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8.4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6,102</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28.3</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537724587"/>
                  </a:ext>
                </a:extLst>
              </a:tr>
              <a:tr h="149623">
                <a:tc>
                  <a:txBody>
                    <a:bodyPr/>
                    <a:lstStyle/>
                    <a:p>
                      <a:pPr algn="l" rtl="0" fontAlgn="ctr"/>
                      <a:r>
                        <a:rPr lang="en-IN" sz="700" b="0" i="0" u="none" strike="noStrike">
                          <a:solidFill>
                            <a:srgbClr val="000000"/>
                          </a:solidFill>
                          <a:effectLst/>
                          <a:latin typeface="+mn-lt"/>
                        </a:rPr>
                        <a:t>Gross Margin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54.5</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49.8</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i="1">
                          <a:solidFill>
                            <a:srgbClr val="000000"/>
                          </a:solidFill>
                          <a:effectLst/>
                          <a:latin typeface="+mn-lt"/>
                          <a:ea typeface="Times New Roman" panose="02020603050405020304" pitchFamily="18" charset="0"/>
                          <a:cs typeface="Times New Roman" panose="02020603050405020304" pitchFamily="18" charset="0"/>
                        </a:rPr>
                        <a:t>465 bps</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56.9</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i="1">
                          <a:solidFill>
                            <a:srgbClr val="000000"/>
                          </a:solidFill>
                          <a:effectLst/>
                          <a:latin typeface="+mn-lt"/>
                          <a:ea typeface="Times New Roman" panose="02020603050405020304" pitchFamily="18" charset="0"/>
                          <a:cs typeface="Times New Roman" panose="02020603050405020304" pitchFamily="18" charset="0"/>
                        </a:rPr>
                        <a:t>(238)bps</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9169977"/>
                  </a:ext>
                </a:extLst>
              </a:tr>
              <a:tr h="149623">
                <a:tc>
                  <a:txBody>
                    <a:bodyPr/>
                    <a:lstStyle/>
                    <a:p>
                      <a:pPr algn="l" rtl="0" fontAlgn="ctr"/>
                      <a:r>
                        <a:rPr lang="en-IN" sz="700" b="0" i="0" u="none" strike="noStrike">
                          <a:solidFill>
                            <a:srgbClr val="000000"/>
                          </a:solidFill>
                          <a:effectLst/>
                          <a:latin typeface="+mn-lt"/>
                        </a:rPr>
                        <a:t>Operating Exxpenses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5,170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4,762</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18.0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5,198</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(3.4)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00915892"/>
                  </a:ext>
                </a:extLst>
              </a:tr>
              <a:tr h="149623">
                <a:tc>
                  <a:txBody>
                    <a:bodyPr/>
                    <a:lstStyle/>
                    <a:p>
                      <a:pPr algn="l" rtl="0" fontAlgn="ctr"/>
                      <a:r>
                        <a:rPr lang="en-IN" sz="700" b="1" i="0" u="none" strike="noStrike">
                          <a:solidFill>
                            <a:srgbClr val="000000"/>
                          </a:solidFill>
                          <a:effectLst/>
                          <a:latin typeface="+mn-lt"/>
                        </a:rPr>
                        <a:t>EBITDA</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4,206</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2,415</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74.2</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2,852</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47.5</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02511756"/>
                  </a:ext>
                </a:extLst>
              </a:tr>
              <a:tr h="149623">
                <a:tc>
                  <a:txBody>
                    <a:bodyPr/>
                    <a:lstStyle/>
                    <a:p>
                      <a:pPr algn="l" rtl="0" fontAlgn="ctr"/>
                      <a:r>
                        <a:rPr lang="en-IN" sz="700" b="0" i="0" u="none" strike="noStrike">
                          <a:solidFill>
                            <a:srgbClr val="000000"/>
                          </a:solidFill>
                          <a:effectLst/>
                          <a:latin typeface="+mn-lt"/>
                        </a:rPr>
                        <a:t>EBITDA Margin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24.4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16.8</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i="1" dirty="0">
                          <a:solidFill>
                            <a:srgbClr val="000000"/>
                          </a:solidFill>
                          <a:effectLst/>
                          <a:latin typeface="+mn-lt"/>
                          <a:ea typeface="Times New Roman" panose="02020603050405020304" pitchFamily="18" charset="0"/>
                          <a:cs typeface="Times New Roman" panose="02020603050405020304" pitchFamily="18" charset="0"/>
                        </a:rPr>
                        <a:t>768 bps</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20.2</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i="1">
                          <a:solidFill>
                            <a:srgbClr val="000000"/>
                          </a:solidFill>
                          <a:effectLst/>
                          <a:latin typeface="+mn-lt"/>
                          <a:ea typeface="Times New Roman" panose="02020603050405020304" pitchFamily="18" charset="0"/>
                          <a:cs typeface="Times New Roman" panose="02020603050405020304" pitchFamily="18" charset="0"/>
                        </a:rPr>
                        <a:t>430 bps</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329088027"/>
                  </a:ext>
                </a:extLst>
              </a:tr>
              <a:tr h="149623">
                <a:tc>
                  <a:txBody>
                    <a:bodyPr/>
                    <a:lstStyle/>
                    <a:p>
                      <a:pPr algn="l" rtl="0" fontAlgn="ctr"/>
                      <a:r>
                        <a:rPr lang="en-IN" sz="700" b="0" i="0" u="none" strike="noStrike">
                          <a:solidFill>
                            <a:srgbClr val="000000"/>
                          </a:solidFill>
                          <a:effectLst/>
                          <a:latin typeface="+mn-lt"/>
                        </a:rPr>
                        <a:t>Depreciation</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1,104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1,023</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8.0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1,061</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4.1</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144542277"/>
                  </a:ext>
                </a:extLst>
              </a:tr>
              <a:tr h="149623">
                <a:tc>
                  <a:txBody>
                    <a:bodyPr/>
                    <a:lstStyle/>
                    <a:p>
                      <a:pPr algn="l" rtl="0" fontAlgn="ctr"/>
                      <a:r>
                        <a:rPr lang="en-IN" sz="700" b="0" i="0" u="none" strike="noStrike">
                          <a:solidFill>
                            <a:srgbClr val="000000"/>
                          </a:solidFill>
                          <a:effectLst/>
                          <a:latin typeface="+mn-lt"/>
                        </a:rPr>
                        <a:t>Interest</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564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505</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11.7</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578</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90508107"/>
                  </a:ext>
                </a:extLst>
              </a:tr>
              <a:tr h="149623">
                <a:tc>
                  <a:txBody>
                    <a:bodyPr/>
                    <a:lstStyle/>
                    <a:p>
                      <a:pPr algn="l" rtl="0" fontAlgn="ctr"/>
                      <a:r>
                        <a:rPr lang="en-IN" sz="700" b="1" i="0" u="none" strike="noStrike">
                          <a:solidFill>
                            <a:srgbClr val="000000"/>
                          </a:solidFill>
                          <a:effectLst/>
                          <a:latin typeface="+mn-lt"/>
                        </a:rPr>
                        <a:t>PBT</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3,123</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1,073</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191.2</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1,307</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139.0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250208761"/>
                  </a:ext>
                </a:extLst>
              </a:tr>
              <a:tr h="149623">
                <a:tc>
                  <a:txBody>
                    <a:bodyPr/>
                    <a:lstStyle/>
                    <a:p>
                      <a:pPr algn="l" rtl="0" fontAlgn="ctr"/>
                      <a:r>
                        <a:rPr lang="en-IN" sz="700" b="0" i="0" u="none" strike="noStrike">
                          <a:solidFill>
                            <a:srgbClr val="000000"/>
                          </a:solidFill>
                          <a:effectLst/>
                          <a:latin typeface="+mn-lt"/>
                        </a:rPr>
                        <a:t>Tax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785</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320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145.6</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401</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95.8</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280830468"/>
                  </a:ext>
                </a:extLst>
              </a:tr>
              <a:tr h="149623">
                <a:tc>
                  <a:txBody>
                    <a:bodyPr/>
                    <a:lstStyle/>
                    <a:p>
                      <a:pPr algn="l" rtl="0" fontAlgn="ctr"/>
                      <a:r>
                        <a:rPr lang="en-IN" sz="700" b="1" i="0" u="none" strike="noStrike">
                          <a:solidFill>
                            <a:srgbClr val="000000"/>
                          </a:solidFill>
                          <a:effectLst/>
                          <a:latin typeface="+mn-lt"/>
                        </a:rPr>
                        <a:t>PAT</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2,328</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750</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n-lt"/>
                          <a:ea typeface="Times New Roman" panose="02020603050405020304" pitchFamily="18" charset="0"/>
                          <a:cs typeface="Times New Roman" panose="02020603050405020304" pitchFamily="18" charset="0"/>
                        </a:rPr>
                        <a:t>210.3</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n-lt"/>
                          <a:ea typeface="Times New Roman" panose="02020603050405020304" pitchFamily="18" charset="0"/>
                          <a:cs typeface="Times New Roman" panose="02020603050405020304" pitchFamily="18" charset="0"/>
                        </a:rPr>
                        <a:t>929</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n-lt"/>
                          <a:ea typeface="Times New Roman" panose="02020603050405020304" pitchFamily="18" charset="0"/>
                          <a:cs typeface="Times New Roman" panose="02020603050405020304" pitchFamily="18" charset="0"/>
                        </a:rPr>
                        <a:t>150.5</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664697629"/>
                  </a:ext>
                </a:extLst>
              </a:tr>
              <a:tr h="149623">
                <a:tc>
                  <a:txBody>
                    <a:bodyPr/>
                    <a:lstStyle/>
                    <a:p>
                      <a:pPr algn="l" rtl="0" fontAlgn="ctr"/>
                      <a:r>
                        <a:rPr lang="en-IN" sz="700" b="0" i="0" u="none" strike="noStrike" dirty="0">
                          <a:solidFill>
                            <a:srgbClr val="000000"/>
                          </a:solidFill>
                          <a:effectLst/>
                          <a:latin typeface="+mn-lt"/>
                        </a:rPr>
                        <a:t>EPS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4.3</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1.4</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210.2</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1.7</a:t>
                      </a:r>
                      <a:endParaRPr lang="en-IN" sz="70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150.5</a:t>
                      </a:r>
                      <a:endParaRPr lang="en-IN" sz="700" dirty="0">
                        <a:effectLst/>
                        <a:latin typeface="+mn-lt"/>
                        <a:ea typeface="Calibri" panose="020F0502020204030204" pitchFamily="34" charset="0"/>
                        <a:cs typeface="Times New Roman" panose="02020603050405020304" pitchFamily="18" charset="0"/>
                      </a:endParaRPr>
                    </a:p>
                  </a:txBody>
                  <a:tcPr marL="6858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157503952"/>
                  </a:ext>
                </a:extLst>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3281882161"/>
              </p:ext>
            </p:extLst>
          </p:nvPr>
        </p:nvGraphicFramePr>
        <p:xfrm>
          <a:off x="2828810" y="8618151"/>
          <a:ext cx="3884726" cy="876810"/>
        </p:xfrm>
        <a:graphic>
          <a:graphicData uri="http://schemas.openxmlformats.org/drawingml/2006/table">
            <a:tbl>
              <a:tblPr firstRow="1" bandRow="1">
                <a:tableStyleId>{5940675A-B579-460E-94D1-54222C63F5DA}</a:tableStyleId>
              </a:tblPr>
              <a:tblGrid>
                <a:gridCol w="1251741">
                  <a:extLst>
                    <a:ext uri="{9D8B030D-6E8A-4147-A177-3AD203B41FA5}">
                      <a16:colId xmlns:a16="http://schemas.microsoft.com/office/drawing/2014/main" val="358325354"/>
                    </a:ext>
                  </a:extLst>
                </a:gridCol>
                <a:gridCol w="526597">
                  <a:extLst>
                    <a:ext uri="{9D8B030D-6E8A-4147-A177-3AD203B41FA5}">
                      <a16:colId xmlns:a16="http://schemas.microsoft.com/office/drawing/2014/main" val="3224309101"/>
                    </a:ext>
                  </a:extLst>
                </a:gridCol>
                <a:gridCol w="526597">
                  <a:extLst>
                    <a:ext uri="{9D8B030D-6E8A-4147-A177-3AD203B41FA5}">
                      <a16:colId xmlns:a16="http://schemas.microsoft.com/office/drawing/2014/main" val="2317976981"/>
                    </a:ext>
                  </a:extLst>
                </a:gridCol>
                <a:gridCol w="526597">
                  <a:extLst>
                    <a:ext uri="{9D8B030D-6E8A-4147-A177-3AD203B41FA5}">
                      <a16:colId xmlns:a16="http://schemas.microsoft.com/office/drawing/2014/main" val="3840139660"/>
                    </a:ext>
                  </a:extLst>
                </a:gridCol>
                <a:gridCol w="526597">
                  <a:extLst>
                    <a:ext uri="{9D8B030D-6E8A-4147-A177-3AD203B41FA5}">
                      <a16:colId xmlns:a16="http://schemas.microsoft.com/office/drawing/2014/main" val="2450863213"/>
                    </a:ext>
                  </a:extLst>
                </a:gridCol>
                <a:gridCol w="526597">
                  <a:extLst>
                    <a:ext uri="{9D8B030D-6E8A-4147-A177-3AD203B41FA5}">
                      <a16:colId xmlns:a16="http://schemas.microsoft.com/office/drawing/2014/main" val="404890332"/>
                    </a:ext>
                  </a:extLst>
                </a:gridCol>
              </a:tblGrid>
              <a:tr h="175362">
                <a:tc>
                  <a:txBody>
                    <a:bodyPr/>
                    <a:lstStyle/>
                    <a:p>
                      <a:pPr algn="l" fontAlgn="b"/>
                      <a:r>
                        <a:rPr lang="en-IN" sz="700" b="1" u="none" strike="noStrike" kern="1200" dirty="0" smtClean="0">
                          <a:solidFill>
                            <a:schemeClr val="bg1"/>
                          </a:solidFill>
                          <a:effectLst/>
                          <a:latin typeface="+mn-lt"/>
                        </a:rPr>
                        <a:t>Segment Revenue</a:t>
                      </a:r>
                      <a:endParaRPr lang="en-IN" sz="700" b="1" i="0" u="none" strike="noStrike" kern="1200" dirty="0">
                        <a:solidFill>
                          <a:schemeClr val="bg1"/>
                        </a:solidFill>
                        <a:effectLst/>
                        <a:latin typeface="+mn-lt"/>
                        <a:ea typeface="+mn-ea"/>
                        <a:cs typeface="+mn-cs"/>
                      </a:endParaRPr>
                    </a:p>
                  </a:txBody>
                  <a:tcPr marL="72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smtClean="0">
                          <a:solidFill>
                            <a:schemeClr val="bg1"/>
                          </a:solidFill>
                          <a:effectLst/>
                          <a:latin typeface="+mn-lt"/>
                        </a:rPr>
                        <a:t>Q4FY25</a:t>
                      </a:r>
                      <a:endParaRPr lang="en-US" sz="700" b="1" i="0" u="none" strike="noStrike" dirty="0">
                        <a:solidFill>
                          <a:schemeClr val="bg1"/>
                        </a:solidFill>
                        <a:effectLst/>
                        <a:latin typeface="+mn-lt"/>
                      </a:endParaRPr>
                    </a:p>
                  </a:txBody>
                  <a:tcPr marL="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smtClean="0">
                          <a:solidFill>
                            <a:schemeClr val="bg1"/>
                          </a:solidFill>
                          <a:effectLst/>
                          <a:latin typeface="+mn-lt"/>
                        </a:rPr>
                        <a:t>Q4FY24</a:t>
                      </a:r>
                      <a:endParaRPr lang="en-US" sz="700" b="1" i="0" u="none" strike="noStrike" dirty="0">
                        <a:solidFill>
                          <a:schemeClr val="bg1"/>
                        </a:solidFill>
                        <a:effectLst/>
                        <a:latin typeface="+mn-lt"/>
                      </a:endParaRPr>
                    </a:p>
                  </a:txBody>
                  <a:tcPr marL="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a:solidFill>
                            <a:schemeClr val="bg1"/>
                          </a:solidFill>
                          <a:effectLst/>
                          <a:latin typeface="+mn-lt"/>
                        </a:rPr>
                        <a:t>YoY (%)</a:t>
                      </a:r>
                      <a:endParaRPr lang="en-US" sz="700" b="1" i="0" u="none" strike="noStrike" dirty="0">
                        <a:solidFill>
                          <a:schemeClr val="bg1"/>
                        </a:solidFill>
                        <a:effectLst/>
                        <a:latin typeface="+mn-lt"/>
                      </a:endParaRPr>
                    </a:p>
                  </a:txBody>
                  <a:tcPr marL="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smtClean="0">
                          <a:solidFill>
                            <a:schemeClr val="bg1"/>
                          </a:solidFill>
                          <a:effectLst/>
                          <a:latin typeface="+mn-lt"/>
                        </a:rPr>
                        <a:t>Q3FY25</a:t>
                      </a:r>
                      <a:endParaRPr lang="en-US" sz="700" b="1" i="0" u="none" strike="noStrike" dirty="0">
                        <a:solidFill>
                          <a:schemeClr val="bg1"/>
                        </a:solidFill>
                        <a:effectLst/>
                        <a:latin typeface="+mn-lt"/>
                      </a:endParaRPr>
                    </a:p>
                  </a:txBody>
                  <a:tcPr marL="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US" sz="700" b="1" u="none" strike="noStrike" dirty="0" err="1">
                          <a:solidFill>
                            <a:schemeClr val="bg1"/>
                          </a:solidFill>
                          <a:effectLst/>
                          <a:latin typeface="+mn-lt"/>
                        </a:rPr>
                        <a:t>QoQ</a:t>
                      </a:r>
                      <a:r>
                        <a:rPr lang="en-US" sz="700" b="1" u="none" strike="noStrike" dirty="0">
                          <a:solidFill>
                            <a:schemeClr val="bg1"/>
                          </a:solidFill>
                          <a:effectLst/>
                          <a:latin typeface="+mn-lt"/>
                        </a:rPr>
                        <a:t> (%)</a:t>
                      </a:r>
                      <a:endParaRPr lang="en-US" sz="700" b="1" i="0" u="none" strike="noStrike" dirty="0">
                        <a:solidFill>
                          <a:schemeClr val="bg1"/>
                        </a:solidFill>
                        <a:effectLst/>
                        <a:latin typeface="+mn-lt"/>
                      </a:endParaRPr>
                    </a:p>
                  </a:txBody>
                  <a:tcPr marL="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3985355613"/>
                  </a:ext>
                </a:extLst>
              </a:tr>
              <a:tr h="175362">
                <a:tc>
                  <a:txBody>
                    <a:bodyPr/>
                    <a:lstStyle/>
                    <a:p>
                      <a:pPr algn="l" fontAlgn="b"/>
                      <a:r>
                        <a:rPr lang="en-IN" sz="700" b="0" i="0" u="none" strike="noStrike" dirty="0">
                          <a:solidFill>
                            <a:srgbClr val="000000"/>
                          </a:solidFill>
                          <a:effectLst/>
                          <a:latin typeface="+mn-lt"/>
                        </a:rPr>
                        <a:t>API</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6,860</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7,450</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(7.9)</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5,310</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29.2</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950989247"/>
                  </a:ext>
                </a:extLst>
              </a:tr>
              <a:tr h="175362">
                <a:tc>
                  <a:txBody>
                    <a:bodyPr/>
                    <a:lstStyle/>
                    <a:p>
                      <a:pPr algn="l" fontAlgn="b"/>
                      <a:r>
                        <a:rPr lang="en-IN" sz="700" b="0" i="0" u="none" strike="noStrike">
                          <a:solidFill>
                            <a:srgbClr val="000000"/>
                          </a:solidFill>
                          <a:effectLst/>
                          <a:latin typeface="+mn-lt"/>
                        </a:rPr>
                        <a:t>Formulations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5,440</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4,300</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26.5</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4,360</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24.8</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537724587"/>
                  </a:ext>
                </a:extLst>
              </a:tr>
              <a:tr h="175362">
                <a:tc>
                  <a:txBody>
                    <a:bodyPr/>
                    <a:lstStyle/>
                    <a:p>
                      <a:pPr algn="l" fontAlgn="b"/>
                      <a:r>
                        <a:rPr lang="en-IN" sz="700" b="0" i="0" u="none" strike="noStrike">
                          <a:solidFill>
                            <a:srgbClr val="000000"/>
                          </a:solidFill>
                          <a:effectLst/>
                          <a:latin typeface="+mn-lt"/>
                        </a:rPr>
                        <a:t>Synthesis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4,610</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2,360</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n-lt"/>
                          <a:ea typeface="Times New Roman" panose="02020603050405020304" pitchFamily="18" charset="0"/>
                          <a:cs typeface="Times New Roman" panose="02020603050405020304" pitchFamily="18" charset="0"/>
                        </a:rPr>
                        <a:t>95.3</a:t>
                      </a:r>
                      <a:endParaRPr lang="en-IN" sz="1050" b="1"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4,000</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15.3</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9169977"/>
                  </a:ext>
                </a:extLst>
              </a:tr>
              <a:tr h="175362">
                <a:tc>
                  <a:txBody>
                    <a:bodyPr/>
                    <a:lstStyle/>
                    <a:p>
                      <a:pPr algn="l" fontAlgn="b"/>
                      <a:r>
                        <a:rPr lang="en-IN" sz="700" b="0" i="0" u="none" strike="noStrike" dirty="0">
                          <a:solidFill>
                            <a:srgbClr val="000000"/>
                          </a:solidFill>
                          <a:effectLst/>
                          <a:latin typeface="+mn-lt"/>
                        </a:rPr>
                        <a:t>Laurus Bio</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290</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n-lt"/>
                          <a:ea typeface="Times New Roman" panose="02020603050405020304" pitchFamily="18" charset="0"/>
                          <a:cs typeface="Times New Roman" panose="02020603050405020304" pitchFamily="18" charset="0"/>
                        </a:rPr>
                        <a:t>287</a:t>
                      </a:r>
                      <a:endParaRPr lang="en-IN" sz="105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n-lt"/>
                          <a:ea typeface="Times New Roman" panose="02020603050405020304" pitchFamily="18" charset="0"/>
                          <a:cs typeface="Times New Roman" panose="02020603050405020304" pitchFamily="18" charset="0"/>
                        </a:rPr>
                        <a:t>1.0</a:t>
                      </a:r>
                      <a:endParaRPr lang="en-IN" sz="1050" b="1"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480</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n-lt"/>
                          <a:ea typeface="Times New Roman" panose="02020603050405020304" pitchFamily="18" charset="0"/>
                          <a:cs typeface="Times New Roman" panose="02020603050405020304" pitchFamily="18" charset="0"/>
                        </a:rPr>
                        <a:t>(39.6)</a:t>
                      </a:r>
                      <a:endParaRPr lang="en-IN" sz="1050" dirty="0">
                        <a:effectLst/>
                        <a:latin typeface="+mn-lt"/>
                        <a:ea typeface="Calibri" panose="020F0502020204030204" pitchFamily="34" charset="0"/>
                        <a:cs typeface="Times New Roman" panose="02020603050405020304" pitchFamily="18" charset="0"/>
                      </a:endParaRPr>
                    </a:p>
                  </a:txBody>
                  <a:tcPr marL="68580" marR="720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00915892"/>
                  </a:ext>
                </a:extLst>
              </a:tr>
            </a:tbl>
          </a:graphicData>
        </a:graphic>
      </p:graphicFrame>
      <p:sp>
        <p:nvSpPr>
          <p:cNvPr id="5"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3" name="Rounded Rectangle 32"/>
          <p:cNvSpPr/>
          <p:nvPr/>
        </p:nvSpPr>
        <p:spPr bwMode="auto">
          <a:xfrm>
            <a:off x="5622374" y="609021"/>
            <a:ext cx="1087308" cy="278717"/>
          </a:xfrm>
          <a:prstGeom prst="roundRect">
            <a:avLst>
              <a:gd name="adj" fmla="val 16667"/>
            </a:avLst>
          </a:prstGeom>
          <a:solidFill>
            <a:schemeClr val="accent4"/>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defRPr/>
            </a:pPr>
            <a:r>
              <a:rPr lang="en-US" sz="1650" b="1" dirty="0" smtClean="0">
                <a:solidFill>
                  <a:schemeClr val="tx1"/>
                </a:solidFill>
                <a:latin typeface="Arial"/>
              </a:rPr>
              <a:t>BUY</a:t>
            </a:r>
            <a:endParaRPr lang="en-IN" sz="1650" dirty="0">
              <a:solidFill>
                <a:schemeClr val="tx1"/>
              </a:solidFill>
              <a:latin typeface="Arial"/>
            </a:endParaRPr>
          </a:p>
        </p:txBody>
      </p:sp>
      <p:sp>
        <p:nvSpPr>
          <p:cNvPr id="34" name="Rounded Rectangle 33"/>
          <p:cNvSpPr/>
          <p:nvPr/>
        </p:nvSpPr>
        <p:spPr bwMode="auto">
          <a:xfrm>
            <a:off x="5465222" y="952479"/>
            <a:ext cx="1246081" cy="169231"/>
          </a:xfrm>
          <a:prstGeom prst="roundRect">
            <a:avLst>
              <a:gd name="adj" fmla="val 16667"/>
            </a:avLst>
          </a:prstGeom>
          <a:solidFill>
            <a:schemeClr val="accent4"/>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defRPr/>
            </a:pPr>
            <a:r>
              <a:rPr lang="en-US" sz="800" b="1" dirty="0" smtClean="0">
                <a:solidFill>
                  <a:schemeClr val="tx1"/>
                </a:solidFill>
                <a:latin typeface="Arial"/>
              </a:rPr>
              <a:t>Sector View: Neutral</a:t>
            </a:r>
            <a:endParaRPr lang="en-IN" sz="800" dirty="0">
              <a:solidFill>
                <a:schemeClr val="tx1"/>
              </a:solidFill>
              <a:latin typeface="Arial"/>
            </a:endParaRPr>
          </a:p>
        </p:txBody>
      </p:sp>
      <p:sp>
        <p:nvSpPr>
          <p:cNvPr id="35" name="Rectangle 34"/>
          <p:cNvSpPr/>
          <p:nvPr/>
        </p:nvSpPr>
        <p:spPr bwMode="auto">
          <a:xfrm>
            <a:off x="101815" y="799191"/>
            <a:ext cx="5522794" cy="230832"/>
          </a:xfrm>
          <a:prstGeom prst="rect">
            <a:avLst/>
          </a:prstGeom>
        </p:spPr>
        <p:txBody>
          <a:bodyPr wrap="square">
            <a:spAutoFit/>
          </a:bodyPr>
          <a:ls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pPr>
              <a:spcBef>
                <a:spcPts val="600"/>
              </a:spcBef>
              <a:defRPr/>
            </a:pPr>
            <a:r>
              <a:rPr lang="en-US" sz="900" b="1" spc="-5" dirty="0" smtClean="0">
                <a:cs typeface="Calibri"/>
              </a:rPr>
              <a:t>April 25, </a:t>
            </a:r>
            <a:r>
              <a:rPr lang="en-US" sz="900" b="1" spc="-5" dirty="0">
                <a:cs typeface="Calibri"/>
              </a:rPr>
              <a:t>2025 | </a:t>
            </a:r>
            <a:r>
              <a:rPr lang="en-US" sz="900" b="1" dirty="0"/>
              <a:t>CMP: INR </a:t>
            </a:r>
            <a:r>
              <a:rPr lang="en-US" sz="900" b="1" dirty="0" smtClean="0"/>
              <a:t>647| </a:t>
            </a:r>
            <a:r>
              <a:rPr lang="en-US" sz="900" b="1" dirty="0"/>
              <a:t>Target Price: INR </a:t>
            </a:r>
            <a:r>
              <a:rPr lang="en-US" sz="900" b="1" dirty="0" smtClean="0"/>
              <a:t>750</a:t>
            </a:r>
            <a:endParaRPr lang="en-IN" sz="900" dirty="0"/>
          </a:p>
        </p:txBody>
      </p:sp>
      <p:sp>
        <p:nvSpPr>
          <p:cNvPr id="36" name="Rectangle 35"/>
          <p:cNvSpPr/>
          <p:nvPr/>
        </p:nvSpPr>
        <p:spPr bwMode="auto">
          <a:xfrm>
            <a:off x="101815" y="1000185"/>
            <a:ext cx="5277862" cy="230832"/>
          </a:xfrm>
          <a:prstGeom prst="rect">
            <a:avLst/>
          </a:prstGeom>
        </p:spPr>
        <p:txBody>
          <a:bodyPr wrap="square">
            <a:spAutoFit/>
          </a:bodyPr>
          <a:ls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pPr>
              <a:defRPr/>
            </a:pPr>
            <a:r>
              <a:rPr lang="en-US" sz="900" b="1" dirty="0"/>
              <a:t>Expected Share Price Return: </a:t>
            </a:r>
            <a:r>
              <a:rPr lang="en-US" sz="900" b="1" dirty="0" smtClean="0"/>
              <a:t>16.0% </a:t>
            </a:r>
            <a:r>
              <a:rPr lang="en-US" sz="900" b="1" dirty="0"/>
              <a:t>I Dividend Yield: </a:t>
            </a:r>
            <a:r>
              <a:rPr lang="en-US" sz="900" b="1" dirty="0" smtClean="0"/>
              <a:t>0.1% </a:t>
            </a:r>
            <a:r>
              <a:rPr lang="en-US" sz="900" b="1" dirty="0"/>
              <a:t>I Expected Total Return: </a:t>
            </a:r>
            <a:r>
              <a:rPr lang="en-US" sz="900" b="1" dirty="0" smtClean="0"/>
              <a:t>16.1% </a:t>
            </a:r>
            <a:r>
              <a:rPr lang="en-IN" sz="900" b="1" dirty="0" smtClean="0"/>
              <a:t>  </a:t>
            </a:r>
            <a:endParaRPr lang="en-IN" sz="900" b="1" dirty="0"/>
          </a:p>
        </p:txBody>
      </p:sp>
      <p:sp>
        <p:nvSpPr>
          <p:cNvPr id="27" name="Rectangle 26"/>
          <p:cNvSpPr/>
          <p:nvPr/>
        </p:nvSpPr>
        <p:spPr>
          <a:xfrm>
            <a:off x="5571574" y="9503011"/>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graphicFrame>
        <p:nvGraphicFramePr>
          <p:cNvPr id="29" name="Chart 28"/>
          <p:cNvGraphicFramePr>
            <a:graphicFrameLocks/>
          </p:cNvGraphicFramePr>
          <p:nvPr>
            <p:extLst>
              <p:ext uri="{D42A27DB-BD31-4B8C-83A1-F6EECF244321}">
                <p14:modId xmlns:p14="http://schemas.microsoft.com/office/powerpoint/2010/main" val="4139927753"/>
              </p:ext>
            </p:extLst>
          </p:nvPr>
        </p:nvGraphicFramePr>
        <p:xfrm>
          <a:off x="196849" y="7321297"/>
          <a:ext cx="2543417" cy="1438656"/>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2828811" y="1356387"/>
            <a:ext cx="3884728" cy="2062103"/>
          </a:xfrm>
          <a:prstGeom prst="rect">
            <a:avLst/>
          </a:prstGeom>
          <a:solidFill>
            <a:srgbClr val="FFFF99"/>
          </a:solidFill>
        </p:spPr>
        <p:txBody>
          <a:bodyPr wrap="square" rtlCol="0">
            <a:spAutoFit/>
          </a:bodyPr>
          <a:lstStyle/>
          <a:p>
            <a:pPr algn="just"/>
            <a:r>
              <a:rPr lang="en-US" sz="800" b="1" dirty="0">
                <a:solidFill>
                  <a:srgbClr val="0070C0"/>
                </a:solidFill>
              </a:rPr>
              <a:t>Upgraded to BUY </a:t>
            </a:r>
            <a:r>
              <a:rPr lang="en-US" sz="800" b="1" dirty="0" smtClean="0">
                <a:solidFill>
                  <a:srgbClr val="0070C0"/>
                </a:solidFill>
              </a:rPr>
              <a:t>on Strong </a:t>
            </a:r>
            <a:r>
              <a:rPr lang="en-US" sz="800" b="1" dirty="0">
                <a:solidFill>
                  <a:srgbClr val="0070C0"/>
                </a:solidFill>
              </a:rPr>
              <a:t>CDMO Growth </a:t>
            </a:r>
            <a:r>
              <a:rPr lang="en-US" sz="800" b="1" dirty="0" smtClean="0">
                <a:solidFill>
                  <a:srgbClr val="0070C0"/>
                </a:solidFill>
              </a:rPr>
              <a:t>and Valuation </a:t>
            </a:r>
            <a:r>
              <a:rPr lang="en-US" sz="800" b="1" dirty="0">
                <a:solidFill>
                  <a:srgbClr val="0070C0"/>
                </a:solidFill>
              </a:rPr>
              <a:t>Revision</a:t>
            </a:r>
          </a:p>
          <a:p>
            <a:pPr algn="just"/>
            <a:r>
              <a:rPr lang="en-US" sz="800" dirty="0" smtClean="0"/>
              <a:t>We </a:t>
            </a:r>
            <a:r>
              <a:rPr lang="en-US" sz="800" dirty="0"/>
              <a:t>have slightly revised our estimates upward by 4.0%/2.7% for </a:t>
            </a:r>
            <a:r>
              <a:rPr lang="en-US" sz="800" dirty="0" smtClean="0"/>
              <a:t>FY26E/FY27E, </a:t>
            </a:r>
            <a:r>
              <a:rPr lang="en-US" sz="800" dirty="0"/>
              <a:t>given the </a:t>
            </a:r>
            <a:r>
              <a:rPr lang="en-US" sz="800" b="1" i="1" dirty="0"/>
              <a:t>improved performance in the CDMO segment</a:t>
            </a:r>
            <a:r>
              <a:rPr lang="en-US" sz="800" dirty="0"/>
              <a:t>. We believe </a:t>
            </a:r>
            <a:r>
              <a:rPr lang="en-US" sz="800" dirty="0" smtClean="0"/>
              <a:t>we are more optimistic compared to the street on CDMO business opportunity. </a:t>
            </a:r>
            <a:r>
              <a:rPr lang="en-US" sz="800" dirty="0"/>
              <a:t>Our </a:t>
            </a:r>
            <a:r>
              <a:rPr lang="en-US" sz="800" dirty="0" smtClean="0"/>
              <a:t>view </a:t>
            </a:r>
            <a:r>
              <a:rPr lang="en-US" sz="800" dirty="0"/>
              <a:t>hinges on the following:</a:t>
            </a:r>
          </a:p>
          <a:p>
            <a:pPr marL="171450" indent="-171450" algn="just">
              <a:buFont typeface="Wingdings" panose="05000000000000000000" pitchFamily="2" charset="2"/>
              <a:buChar char="§"/>
            </a:pPr>
            <a:r>
              <a:rPr lang="en-US" sz="800" dirty="0"/>
              <a:t>We believe the </a:t>
            </a:r>
            <a:r>
              <a:rPr lang="en-US" sz="800" b="1" i="1" dirty="0"/>
              <a:t>CDMO arm is not just additive but transformational</a:t>
            </a:r>
            <a:r>
              <a:rPr lang="en-US" sz="800" dirty="0"/>
              <a:t>, with 110 active projects in the pipeline contributing significantly to segment </a:t>
            </a:r>
            <a:r>
              <a:rPr lang="en-US" sz="800" dirty="0" smtClean="0"/>
              <a:t>growth.</a:t>
            </a:r>
          </a:p>
          <a:p>
            <a:pPr marL="171450" indent="-171450" algn="just">
              <a:buFont typeface="Wingdings" panose="05000000000000000000" pitchFamily="2" charset="2"/>
              <a:buChar char="§"/>
            </a:pPr>
            <a:r>
              <a:rPr lang="en-US" sz="800" dirty="0" smtClean="0"/>
              <a:t>This </a:t>
            </a:r>
            <a:r>
              <a:rPr lang="en-US" sz="800" dirty="0"/>
              <a:t>recent traction aligns with higher utilization at newly built manufacturing blocks and the initial scale-up of CDMO </a:t>
            </a:r>
            <a:r>
              <a:rPr lang="en-US" sz="800" dirty="0" smtClean="0"/>
              <a:t>volumes.</a:t>
            </a:r>
          </a:p>
          <a:p>
            <a:pPr marL="171450" indent="-171450" algn="just">
              <a:buFont typeface="Wingdings" panose="05000000000000000000" pitchFamily="2" charset="2"/>
              <a:buChar char="§"/>
            </a:pPr>
            <a:r>
              <a:rPr lang="en-US" sz="800" dirty="0" smtClean="0"/>
              <a:t>Management </a:t>
            </a:r>
            <a:r>
              <a:rPr lang="en-US" sz="800" dirty="0"/>
              <a:t>has also indicated </a:t>
            </a:r>
            <a:r>
              <a:rPr lang="en-US" sz="800" b="1" i="1" dirty="0"/>
              <a:t>further margin improvement </a:t>
            </a:r>
            <a:r>
              <a:rPr lang="en-US" sz="800" dirty="0"/>
              <a:t>as the CDMO segment scales up.</a:t>
            </a:r>
          </a:p>
          <a:p>
            <a:pPr algn="just"/>
            <a:r>
              <a:rPr lang="en-US" sz="800" dirty="0"/>
              <a:t>In light of this, we have valued Laurus using both DCF </a:t>
            </a:r>
            <a:r>
              <a:rPr lang="en-US" sz="800" dirty="0" smtClean="0"/>
              <a:t>(</a:t>
            </a:r>
            <a:r>
              <a:rPr lang="en-US" sz="800" i="1" dirty="0" smtClean="0"/>
              <a:t>refer to </a:t>
            </a:r>
            <a:r>
              <a:rPr lang="en-US" sz="800" i="1" dirty="0"/>
              <a:t>E</a:t>
            </a:r>
            <a:r>
              <a:rPr lang="en-US" sz="800" i="1" dirty="0" smtClean="0"/>
              <a:t>xhibit 1</a:t>
            </a:r>
            <a:r>
              <a:rPr lang="en-US" sz="800" dirty="0" smtClean="0"/>
              <a:t>) and </a:t>
            </a:r>
            <a:r>
              <a:rPr lang="en-US" sz="800" dirty="0"/>
              <a:t>PE </a:t>
            </a:r>
            <a:r>
              <a:rPr lang="en-US" sz="800" dirty="0" smtClean="0"/>
              <a:t>multiple </a:t>
            </a:r>
            <a:r>
              <a:rPr lang="en-US" sz="800" dirty="0"/>
              <a:t>to determine a fair price range. Our PE valuation is based on a multiple of 40x on FY27E EPS (up from 37x earlier, reflecting the strategic shift towards CDMO). By averaging both DCF and PE valuations, we arrive at a target price of INR </a:t>
            </a:r>
            <a:r>
              <a:rPr lang="en-US" sz="800" dirty="0" smtClean="0"/>
              <a:t>750 </a:t>
            </a:r>
            <a:r>
              <a:rPr lang="en-US" sz="800" dirty="0"/>
              <a:t>and upgrade our rating to </a:t>
            </a:r>
            <a:r>
              <a:rPr lang="en-US" sz="800" b="1" dirty="0"/>
              <a:t>BUY</a:t>
            </a:r>
            <a:r>
              <a:rPr lang="en-US" sz="800" dirty="0" smtClean="0"/>
              <a:t>.</a:t>
            </a:r>
          </a:p>
        </p:txBody>
      </p:sp>
      <p:pic>
        <p:nvPicPr>
          <p:cNvPr id="30" name="Picture 29"/>
          <p:cNvPicPr>
            <a:picLocks noChangeAspect="1"/>
          </p:cNvPicPr>
          <p:nvPr/>
        </p:nvPicPr>
        <p:blipFill>
          <a:blip r:embed="rId3"/>
          <a:stretch>
            <a:fillRect/>
          </a:stretch>
        </p:blipFill>
        <p:spPr>
          <a:xfrm>
            <a:off x="2250887" y="1582655"/>
            <a:ext cx="132098" cy="132098"/>
          </a:xfrm>
          <a:prstGeom prst="rect">
            <a:avLst/>
          </a:prstGeom>
        </p:spPr>
      </p:pic>
      <p:sp>
        <p:nvSpPr>
          <p:cNvPr id="8" name="Rectangle 7"/>
          <p:cNvSpPr/>
          <p:nvPr/>
        </p:nvSpPr>
        <p:spPr>
          <a:xfrm>
            <a:off x="109728" y="9679292"/>
            <a:ext cx="3508375" cy="215444"/>
          </a:xfrm>
          <a:prstGeom prst="rect">
            <a:avLst/>
          </a:prstGeom>
        </p:spPr>
        <p:txBody>
          <a:bodyPr>
            <a:spAutoFit/>
          </a:bodyPr>
          <a:lstStyle/>
          <a:p>
            <a:r>
              <a:rPr lang="en-IN" sz="800" b="1" dirty="0">
                <a:hlinkClick r:id="rId5"/>
              </a:rPr>
              <a:t>Q4FY25_ </a:t>
            </a:r>
            <a:r>
              <a:rPr lang="en-IN" sz="800" b="1" dirty="0" err="1">
                <a:hlinkClick r:id="rId5"/>
              </a:rPr>
              <a:t>Pharma_Result</a:t>
            </a:r>
            <a:r>
              <a:rPr lang="en-IN" sz="800" b="1" dirty="0">
                <a:hlinkClick r:id="rId5"/>
              </a:rPr>
              <a:t> Preview</a:t>
            </a:r>
            <a:endParaRPr lang="en-IN" sz="800" b="1" dirty="0"/>
          </a:p>
        </p:txBody>
      </p:sp>
    </p:spTree>
    <p:extLst>
      <p:ext uri="{BB962C8B-B14F-4D97-AF65-F5344CB8AC3E}">
        <p14:creationId xmlns:p14="http://schemas.microsoft.com/office/powerpoint/2010/main" val="1520568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97692" y="9921864"/>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2</a:t>
            </a:fld>
            <a:endParaRPr lang="en-IN" sz="836" dirty="0">
              <a:solidFill>
                <a:schemeClr val="bg1"/>
              </a:solidFill>
              <a:latin typeface="+mj-lt"/>
            </a:endParaRPr>
          </a:p>
        </p:txBody>
      </p:sp>
      <p:sp>
        <p:nvSpPr>
          <p:cNvPr id="14" name="Rectangle 13"/>
          <p:cNvSpPr/>
          <p:nvPr/>
        </p:nvSpPr>
        <p:spPr>
          <a:xfrm>
            <a:off x="2745106" y="431162"/>
            <a:ext cx="4480364" cy="276999"/>
          </a:xfrm>
          <a:prstGeom prst="rect">
            <a:avLst/>
          </a:prstGeom>
          <a:noFill/>
        </p:spPr>
        <p:txBody>
          <a:bodyPr wrap="square">
            <a:spAutoFit/>
          </a:bodyPr>
          <a:lstStyle/>
          <a:p>
            <a:r>
              <a:rPr lang="en-IN" sz="1200" b="1" dirty="0">
                <a:solidFill>
                  <a:srgbClr val="0070C0"/>
                </a:solidFill>
                <a:latin typeface="Calibri" panose="020F0502020204030204" pitchFamily="34" charset="0"/>
              </a:rPr>
              <a:t>Management Call - Highlights</a:t>
            </a:r>
          </a:p>
        </p:txBody>
      </p:sp>
      <p:sp>
        <p:nvSpPr>
          <p:cNvPr id="3" name="Rectangle 2"/>
          <p:cNvSpPr/>
          <p:nvPr/>
        </p:nvSpPr>
        <p:spPr>
          <a:xfrm>
            <a:off x="2754312" y="664616"/>
            <a:ext cx="3959225" cy="7848302"/>
          </a:xfrm>
          <a:prstGeom prst="rect">
            <a:avLst/>
          </a:prstGeom>
          <a:ln>
            <a:noFill/>
          </a:ln>
        </p:spPr>
        <p:txBody>
          <a:bodyPr wrap="square">
            <a:spAutoFit/>
          </a:bodyPr>
          <a:lstStyle/>
          <a:p>
            <a:pPr algn="just"/>
            <a:r>
              <a:rPr lang="en-US" sz="900" b="1" dirty="0"/>
              <a:t>CDMO:</a:t>
            </a:r>
            <a:endParaRPr lang="en-US" sz="900" dirty="0"/>
          </a:p>
          <a:p>
            <a:pPr marL="171450" indent="-171450" algn="just">
              <a:buFont typeface="Wingdings" panose="05000000000000000000" pitchFamily="2" charset="2"/>
              <a:buChar char="§"/>
            </a:pPr>
            <a:r>
              <a:rPr lang="en-US" sz="900" dirty="0" smtClean="0"/>
              <a:t>CDMO </a:t>
            </a:r>
            <a:r>
              <a:rPr lang="en-US" sz="900" dirty="0"/>
              <a:t>positioned as core long-term growth engine for the company</a:t>
            </a:r>
            <a:r>
              <a:rPr lang="en-US" sz="900" dirty="0" smtClean="0"/>
              <a:t>.</a:t>
            </a:r>
          </a:p>
          <a:p>
            <a:pPr marL="171450" indent="-171450" algn="just">
              <a:buFont typeface="Wingdings" panose="05000000000000000000" pitchFamily="2" charset="2"/>
              <a:buChar char="§"/>
            </a:pPr>
            <a:r>
              <a:rPr lang="en-US" sz="900" dirty="0" smtClean="0"/>
              <a:t>Small </a:t>
            </a:r>
            <a:r>
              <a:rPr lang="en-US" sz="900" dirty="0"/>
              <a:t>Molecule CDMO grew </a:t>
            </a:r>
            <a:r>
              <a:rPr lang="en-US" sz="900" dirty="0" smtClean="0"/>
              <a:t>95% </a:t>
            </a:r>
            <a:r>
              <a:rPr lang="en-US" sz="900" dirty="0"/>
              <a:t>YoY, driven by strong demand from Big Pharma partners and ramp-up of new manufacturing blocks.</a:t>
            </a:r>
          </a:p>
          <a:p>
            <a:pPr marL="171450" indent="-171450" algn="just">
              <a:buFont typeface="Wingdings" panose="05000000000000000000" pitchFamily="2" charset="2"/>
              <a:buChar char="§"/>
            </a:pPr>
            <a:r>
              <a:rPr lang="en-US" sz="900" dirty="0" smtClean="0"/>
              <a:t>Expect </a:t>
            </a:r>
            <a:r>
              <a:rPr lang="en-US" sz="900" dirty="0"/>
              <a:t>sustained high growth as more projects transition from clinical to commercial stages, </a:t>
            </a:r>
            <a:r>
              <a:rPr lang="en-US" sz="900" dirty="0" smtClean="0"/>
              <a:t>with continued </a:t>
            </a:r>
            <a:r>
              <a:rPr lang="en-US" sz="900" dirty="0"/>
              <a:t>capacity expansion with multi-site </a:t>
            </a:r>
            <a:r>
              <a:rPr lang="en-US" sz="900" dirty="0" smtClean="0"/>
              <a:t>infrastructure.</a:t>
            </a:r>
          </a:p>
          <a:p>
            <a:pPr marL="171450" indent="-171450" algn="just">
              <a:buFont typeface="Wingdings" panose="05000000000000000000" pitchFamily="2" charset="2"/>
              <a:buChar char="§"/>
            </a:pPr>
            <a:r>
              <a:rPr lang="en-US" sz="900" dirty="0" smtClean="0"/>
              <a:t>Targeting </a:t>
            </a:r>
            <a:r>
              <a:rPr lang="en-US" sz="900" dirty="0"/>
              <a:t>broader project funnel with early-stage R&amp;D focus; new small molecule R&amp;D center to help onboard more innovation-stage clients.</a:t>
            </a:r>
          </a:p>
          <a:p>
            <a:pPr algn="just"/>
            <a:endParaRPr lang="en-US" sz="900" b="1" dirty="0" smtClean="0"/>
          </a:p>
          <a:p>
            <a:pPr algn="just"/>
            <a:r>
              <a:rPr lang="en-US" sz="900" b="1" dirty="0" smtClean="0"/>
              <a:t>API</a:t>
            </a:r>
            <a:r>
              <a:rPr lang="en-US" sz="900" b="1" dirty="0"/>
              <a:t>:</a:t>
            </a:r>
            <a:endParaRPr lang="en-US" sz="900" dirty="0"/>
          </a:p>
          <a:p>
            <a:pPr marL="171450" indent="-171450" algn="just">
              <a:buFont typeface="Wingdings" panose="05000000000000000000" pitchFamily="2" charset="2"/>
              <a:buChar char="§"/>
            </a:pPr>
            <a:r>
              <a:rPr lang="en-US" sz="900" dirty="0" smtClean="0"/>
              <a:t>ARV </a:t>
            </a:r>
            <a:r>
              <a:rPr lang="en-US" sz="900" dirty="0"/>
              <a:t>API + FDF revenue remained stable at </a:t>
            </a:r>
            <a:r>
              <a:rPr lang="en-US" sz="900" dirty="0" smtClean="0"/>
              <a:t>INR 2,559 </a:t>
            </a:r>
            <a:r>
              <a:rPr lang="en-US" sz="900" dirty="0"/>
              <a:t>Cr, reflecting consistent order flow from global health programs</a:t>
            </a:r>
            <a:r>
              <a:rPr lang="en-US" sz="900" dirty="0" smtClean="0"/>
              <a:t>.</a:t>
            </a:r>
          </a:p>
          <a:p>
            <a:pPr marL="171450" indent="-171450" algn="just">
              <a:buFont typeface="Wingdings" panose="05000000000000000000" pitchFamily="2" charset="2"/>
              <a:buChar char="§"/>
            </a:pPr>
            <a:r>
              <a:rPr lang="en-US" sz="900" dirty="0" smtClean="0"/>
              <a:t>Non-ARV </a:t>
            </a:r>
            <a:r>
              <a:rPr lang="en-US" sz="900" dirty="0"/>
              <a:t>APIs, especially in oncology, underperformed; de-emphasized in reporting due to low incremental value</a:t>
            </a:r>
            <a:r>
              <a:rPr lang="en-US" sz="900" dirty="0" smtClean="0"/>
              <a:t>.</a:t>
            </a:r>
          </a:p>
          <a:p>
            <a:pPr marL="171450" indent="-171450" algn="just">
              <a:buFont typeface="Wingdings" panose="05000000000000000000" pitchFamily="2" charset="2"/>
              <a:buChar char="§"/>
            </a:pPr>
            <a:r>
              <a:rPr lang="en-US" sz="900" dirty="0" smtClean="0"/>
              <a:t>ARV </a:t>
            </a:r>
            <a:r>
              <a:rPr lang="en-US" sz="900" dirty="0"/>
              <a:t>business expected to remain steady over the next 2–3 years, with </a:t>
            </a:r>
            <a:r>
              <a:rPr lang="en-US" sz="900" dirty="0" err="1"/>
              <a:t>Laurus</a:t>
            </a:r>
            <a:r>
              <a:rPr lang="en-US" sz="900" dirty="0"/>
              <a:t> retaining 40% market share in emerging markets.</a:t>
            </a:r>
          </a:p>
          <a:p>
            <a:pPr algn="just"/>
            <a:endParaRPr lang="en-US" sz="900" b="1" dirty="0" smtClean="0"/>
          </a:p>
          <a:p>
            <a:pPr algn="just"/>
            <a:r>
              <a:rPr lang="en-US" sz="900" b="1" dirty="0" smtClean="0"/>
              <a:t>Formulations</a:t>
            </a:r>
            <a:r>
              <a:rPr lang="en-US" sz="900" b="1" dirty="0"/>
              <a:t>:</a:t>
            </a:r>
            <a:endParaRPr lang="en-US" sz="900" dirty="0"/>
          </a:p>
          <a:p>
            <a:pPr marL="171450" indent="-171450" algn="just">
              <a:buFont typeface="Wingdings" panose="05000000000000000000" pitchFamily="2" charset="2"/>
              <a:buChar char="§"/>
            </a:pPr>
            <a:r>
              <a:rPr lang="en-US" sz="900" dirty="0" smtClean="0"/>
              <a:t>FDF </a:t>
            </a:r>
            <a:r>
              <a:rPr lang="en-US" sz="900" dirty="0"/>
              <a:t>revenue reached </a:t>
            </a:r>
            <a:r>
              <a:rPr lang="en-US" sz="900" dirty="0" smtClean="0"/>
              <a:t>INR1,230 </a:t>
            </a:r>
            <a:r>
              <a:rPr lang="en-US" sz="900" dirty="0"/>
              <a:t>Cr in Q4; grew </a:t>
            </a:r>
            <a:r>
              <a:rPr lang="en-US" sz="900" dirty="0" smtClean="0"/>
              <a:t>27% </a:t>
            </a:r>
            <a:r>
              <a:rPr lang="en-US" sz="900" dirty="0" err="1"/>
              <a:t>QoQ</a:t>
            </a:r>
            <a:r>
              <a:rPr lang="en-US" sz="900" dirty="0"/>
              <a:t> and </a:t>
            </a:r>
            <a:r>
              <a:rPr lang="en-US" sz="900" dirty="0" smtClean="0"/>
              <a:t>5% </a:t>
            </a:r>
            <a:r>
              <a:rPr lang="en-US" sz="900" dirty="0"/>
              <a:t>YoY, driven by execution of multiple integrated CMO contracts.</a:t>
            </a:r>
          </a:p>
          <a:p>
            <a:pPr marL="171450" indent="-171450" algn="just">
              <a:buFont typeface="Wingdings" panose="05000000000000000000" pitchFamily="2" charset="2"/>
              <a:buChar char="§"/>
            </a:pPr>
            <a:r>
              <a:rPr lang="en-US" sz="900" dirty="0" smtClean="0"/>
              <a:t>Continued </a:t>
            </a:r>
            <a:r>
              <a:rPr lang="en-US" sz="900" dirty="0"/>
              <a:t>growth in regulated markets, supported by scale-up in high-volume generic formulations</a:t>
            </a:r>
            <a:r>
              <a:rPr lang="en-US" sz="900" dirty="0" smtClean="0"/>
              <a:t>.</a:t>
            </a:r>
          </a:p>
          <a:p>
            <a:pPr marL="171450" indent="-171450" algn="just">
              <a:buFont typeface="Wingdings" panose="05000000000000000000" pitchFamily="2" charset="2"/>
              <a:buChar char="§"/>
            </a:pPr>
            <a:r>
              <a:rPr lang="en-US" sz="900" dirty="0" smtClean="0"/>
              <a:t>Non-ARV </a:t>
            </a:r>
            <a:r>
              <a:rPr lang="en-US" sz="900" dirty="0"/>
              <a:t>FDF to lead growth from </a:t>
            </a:r>
            <a:r>
              <a:rPr lang="en-US" sz="900" dirty="0" smtClean="0"/>
              <a:t>Q3FY26 </a:t>
            </a:r>
            <a:r>
              <a:rPr lang="en-US" sz="900" dirty="0"/>
              <a:t>onward, with new launches in US and Canada and expansion with key CMO partners.</a:t>
            </a:r>
          </a:p>
          <a:p>
            <a:pPr marL="171450" indent="-171450" algn="just">
              <a:buFont typeface="Wingdings" panose="05000000000000000000" pitchFamily="2" charset="2"/>
              <a:buChar char="§"/>
            </a:pPr>
            <a:r>
              <a:rPr lang="en-US" sz="900" dirty="0" smtClean="0"/>
              <a:t>KRKA </a:t>
            </a:r>
            <a:r>
              <a:rPr lang="en-US" sz="900" dirty="0"/>
              <a:t>JV progressing well; land acquisition complete, with facility construction to begin by June 2025.</a:t>
            </a:r>
          </a:p>
          <a:p>
            <a:pPr marL="171450" indent="-171450" algn="just">
              <a:buFont typeface="Wingdings" panose="05000000000000000000" pitchFamily="2" charset="2"/>
              <a:buChar char="§"/>
            </a:pPr>
            <a:r>
              <a:rPr lang="en-US" sz="900" dirty="0" smtClean="0"/>
              <a:t>Focus </a:t>
            </a:r>
            <a:r>
              <a:rPr lang="en-US" sz="900" dirty="0"/>
              <a:t>on rebalancing R&amp;D and manufacturing resources to support broader product pipeline and delivery timelines.</a:t>
            </a:r>
          </a:p>
          <a:p>
            <a:pPr algn="just"/>
            <a:endParaRPr lang="en-US" sz="900" b="1" dirty="0" smtClean="0">
              <a:solidFill>
                <a:srgbClr val="FF0000"/>
              </a:solidFill>
            </a:endParaRPr>
          </a:p>
          <a:p>
            <a:pPr algn="just"/>
            <a:r>
              <a:rPr lang="en-US" sz="900" b="1" dirty="0" smtClean="0"/>
              <a:t>Laurus </a:t>
            </a:r>
            <a:r>
              <a:rPr lang="en-US" sz="900" b="1" dirty="0"/>
              <a:t>Bio:</a:t>
            </a:r>
            <a:endParaRPr lang="en-US" sz="900" dirty="0"/>
          </a:p>
          <a:p>
            <a:pPr marL="171450" indent="-171450" algn="just">
              <a:buFont typeface="Wingdings" panose="05000000000000000000" pitchFamily="2" charset="2"/>
              <a:buChar char="§"/>
            </a:pPr>
            <a:r>
              <a:rPr lang="en-US" sz="900" dirty="0" smtClean="0"/>
              <a:t>Ongoing </a:t>
            </a:r>
            <a:r>
              <a:rPr lang="en-US" sz="900" dirty="0"/>
              <a:t>Phase 1 trials for both NexCAR-19 and a BCMA-based product</a:t>
            </a:r>
            <a:r>
              <a:rPr lang="en-US" sz="900" dirty="0" smtClean="0"/>
              <a:t>.</a:t>
            </a:r>
          </a:p>
          <a:p>
            <a:pPr marL="171450" indent="-171450" algn="just">
              <a:buFont typeface="Wingdings" panose="05000000000000000000" pitchFamily="2" charset="2"/>
              <a:buChar char="§"/>
            </a:pPr>
            <a:r>
              <a:rPr lang="en-US" sz="900" dirty="0" smtClean="0"/>
              <a:t>Scaling </a:t>
            </a:r>
            <a:r>
              <a:rPr lang="en-US" sz="900" dirty="0"/>
              <a:t>biologics operations with </a:t>
            </a:r>
            <a:r>
              <a:rPr lang="en-US" sz="900" dirty="0" smtClean="0"/>
              <a:t>INR125 </a:t>
            </a:r>
            <a:r>
              <a:rPr lang="en-US" sz="900" dirty="0"/>
              <a:t>Cr investment in a GMP facility for ADC conjugation, plasmids, and viral vectors</a:t>
            </a:r>
            <a:r>
              <a:rPr lang="en-US" sz="900" dirty="0" smtClean="0"/>
              <a:t>.</a:t>
            </a:r>
          </a:p>
          <a:p>
            <a:pPr marL="171450" indent="-171450" algn="just">
              <a:buFont typeface="Wingdings" panose="05000000000000000000" pitchFamily="2" charset="2"/>
              <a:buChar char="§"/>
            </a:pPr>
            <a:r>
              <a:rPr lang="en-US" sz="900" dirty="0" smtClean="0"/>
              <a:t>Long-term </a:t>
            </a:r>
            <a:r>
              <a:rPr lang="en-US" sz="900" dirty="0"/>
              <a:t>aim to build a robust platform for next-gen therapeutics, </a:t>
            </a:r>
            <a:r>
              <a:rPr lang="en-US" sz="900" dirty="0" smtClean="0"/>
              <a:t>and becoming </a:t>
            </a:r>
            <a:r>
              <a:rPr lang="en-US" sz="900" dirty="0"/>
              <a:t>a full-stack service provider in cell &amp; gene therapy.</a:t>
            </a:r>
          </a:p>
          <a:p>
            <a:pPr marL="171450" indent="-171450" algn="just">
              <a:buFont typeface="Wingdings" panose="05000000000000000000" pitchFamily="2" charset="2"/>
              <a:buChar char="§"/>
            </a:pPr>
            <a:endParaRPr lang="en-US" sz="900" b="1" dirty="0" smtClean="0"/>
          </a:p>
          <a:p>
            <a:pPr algn="just"/>
            <a:r>
              <a:rPr lang="en-US" sz="900" b="1" dirty="0" smtClean="0"/>
              <a:t>Others</a:t>
            </a:r>
            <a:r>
              <a:rPr lang="en-US" sz="900" b="1" dirty="0"/>
              <a:t>:</a:t>
            </a:r>
            <a:endParaRPr lang="en-US" sz="900" dirty="0"/>
          </a:p>
          <a:p>
            <a:pPr marL="171450" indent="-171450" algn="just">
              <a:buFont typeface="Wingdings" panose="05000000000000000000" pitchFamily="2" charset="2"/>
              <a:buChar char="§"/>
            </a:pPr>
            <a:r>
              <a:rPr lang="en-US" sz="900" b="1" dirty="0"/>
              <a:t>Animal Health: </a:t>
            </a:r>
            <a:r>
              <a:rPr lang="en-US" sz="900" dirty="0"/>
              <a:t>Division moved forward with process validations; commercial operations yet to commence, </a:t>
            </a:r>
            <a:r>
              <a:rPr lang="en-US" sz="900" dirty="0" smtClean="0"/>
              <a:t>expected </a:t>
            </a:r>
            <a:r>
              <a:rPr lang="en-US" sz="900" dirty="0"/>
              <a:t>to transition to full commercialization in FY26, leading to a significant jump in revenue contribution</a:t>
            </a:r>
            <a:r>
              <a:rPr lang="en-US" sz="900" dirty="0" smtClean="0"/>
              <a:t>.</a:t>
            </a:r>
          </a:p>
          <a:p>
            <a:pPr marL="171450" indent="-171450" algn="just">
              <a:buFont typeface="Wingdings" panose="05000000000000000000" pitchFamily="2" charset="2"/>
              <a:buChar char="§"/>
            </a:pPr>
            <a:r>
              <a:rPr lang="en-US" sz="900" b="1" dirty="0" smtClean="0"/>
              <a:t>Crop Sciences: </a:t>
            </a:r>
            <a:r>
              <a:rPr lang="en-US" sz="900" dirty="0"/>
              <a:t>First commercial delivery made post-commissioning; customer relationships in early engagement stages, </a:t>
            </a:r>
            <a:r>
              <a:rPr lang="en-US" sz="900" dirty="0" smtClean="0"/>
              <a:t>division </a:t>
            </a:r>
            <a:r>
              <a:rPr lang="en-US" sz="900" dirty="0"/>
              <a:t>under development; meaningful traction and revenue ramp-up expected by FY26–27</a:t>
            </a:r>
            <a:r>
              <a:rPr lang="en-US" sz="900" dirty="0" smtClean="0"/>
              <a:t>.</a:t>
            </a:r>
          </a:p>
          <a:p>
            <a:pPr marL="171450" indent="-171450" algn="just">
              <a:buFont typeface="Wingdings" panose="05000000000000000000" pitchFamily="2" charset="2"/>
              <a:buChar char="§"/>
            </a:pPr>
            <a:r>
              <a:rPr lang="en-US" sz="900" b="1" dirty="0"/>
              <a:t>Capex: </a:t>
            </a:r>
            <a:r>
              <a:rPr lang="en-US" sz="900" dirty="0"/>
              <a:t>FY26 </a:t>
            </a:r>
            <a:r>
              <a:rPr lang="en-US" sz="900" dirty="0" err="1"/>
              <a:t>CapEx</a:t>
            </a:r>
            <a:r>
              <a:rPr lang="en-US" sz="900" dirty="0"/>
              <a:t> planned at </a:t>
            </a:r>
            <a:r>
              <a:rPr lang="en-US" sz="900" dirty="0" smtClean="0"/>
              <a:t>INR 800-1,000 </a:t>
            </a:r>
            <a:r>
              <a:rPr lang="en-US" sz="900" dirty="0"/>
              <a:t>Cr, mainly for fermentation and CMO expansions; debt expected to remain stable.</a:t>
            </a:r>
          </a:p>
          <a:p>
            <a:pPr algn="just"/>
            <a:endParaRPr lang="en-US" sz="900" b="1" dirty="0" smtClean="0"/>
          </a:p>
          <a:p>
            <a:pPr algn="just"/>
            <a:r>
              <a:rPr lang="en-US" sz="900" b="1" dirty="0" smtClean="0"/>
              <a:t>Outlook</a:t>
            </a:r>
            <a:r>
              <a:rPr lang="en-US" sz="900" b="1" dirty="0"/>
              <a:t>:</a:t>
            </a:r>
            <a:endParaRPr lang="en-US" sz="900" dirty="0"/>
          </a:p>
          <a:p>
            <a:pPr marL="171450" indent="-171450" algn="just">
              <a:buFont typeface="Wingdings" panose="05000000000000000000" pitchFamily="2" charset="2"/>
              <a:buChar char="§"/>
            </a:pPr>
            <a:r>
              <a:rPr lang="en-US" sz="900" dirty="0" smtClean="0"/>
              <a:t>Strong </a:t>
            </a:r>
            <a:r>
              <a:rPr lang="en-US" sz="900" dirty="0"/>
              <a:t>visibility in CDMO-led growth, supported by long-term programs and high-value clients.</a:t>
            </a:r>
          </a:p>
          <a:p>
            <a:pPr marL="171450" indent="-171450" algn="just">
              <a:buFont typeface="Wingdings" panose="05000000000000000000" pitchFamily="2" charset="2"/>
              <a:buChar char="§"/>
            </a:pPr>
            <a:r>
              <a:rPr lang="en-US" sz="900" dirty="0" smtClean="0"/>
              <a:t>Clear </a:t>
            </a:r>
            <a:r>
              <a:rPr lang="en-US" sz="900" dirty="0"/>
              <a:t>roadmap to evolve into a fully diversified CDMO-CMO platform, covering small &amp; large molecules, generics, animal &amp; crop health.</a:t>
            </a:r>
          </a:p>
        </p:txBody>
      </p:sp>
      <p:cxnSp>
        <p:nvCxnSpPr>
          <p:cNvPr id="8" name="Straight Connector 7"/>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7405" t="27769" r="7871" b="44444"/>
          <a:stretch/>
        </p:blipFill>
        <p:spPr>
          <a:xfrm>
            <a:off x="5907188" y="138684"/>
            <a:ext cx="836512" cy="274357"/>
          </a:xfrm>
          <a:prstGeom prst="rect">
            <a:avLst/>
          </a:prstGeom>
        </p:spPr>
      </p:pic>
      <p:sp>
        <p:nvSpPr>
          <p:cNvPr id="11" name="Rectangle 10"/>
          <p:cNvSpPr/>
          <p:nvPr/>
        </p:nvSpPr>
        <p:spPr>
          <a:xfrm>
            <a:off x="113265" y="164087"/>
            <a:ext cx="2945250" cy="223550"/>
          </a:xfrm>
          <a:prstGeom prst="rect">
            <a:avLst/>
          </a:prstGeom>
        </p:spPr>
        <p:txBody>
          <a:bodyPr wrap="square">
            <a:spAutoFit/>
          </a:bodyPr>
          <a:lstStyle/>
          <a:p>
            <a:pPr>
              <a:tabLst>
                <a:tab pos="5264887" algn="r"/>
              </a:tabLst>
            </a:pPr>
            <a:r>
              <a:rPr lang="en-US" sz="819" b="1" dirty="0" smtClean="0">
                <a:latin typeface="+mj-lt"/>
              </a:rPr>
              <a:t>Institutional Equities</a:t>
            </a:r>
            <a:endParaRPr lang="en-US" sz="819" b="1" dirty="0">
              <a:latin typeface="+mj-lt"/>
            </a:endParaRPr>
          </a:p>
        </p:txBody>
      </p:sp>
      <p:sp>
        <p:nvSpPr>
          <p:cNvPr id="4" name="TextBox 3"/>
          <p:cNvSpPr txBox="1"/>
          <p:nvPr/>
        </p:nvSpPr>
        <p:spPr>
          <a:xfrm>
            <a:off x="314801" y="1686436"/>
            <a:ext cx="2182811" cy="2923877"/>
          </a:xfrm>
          <a:prstGeom prst="rect">
            <a:avLst/>
          </a:prstGeom>
          <a:noFill/>
        </p:spPr>
        <p:txBody>
          <a:bodyPr wrap="square" rtlCol="0">
            <a:spAutoFit/>
          </a:bodyPr>
          <a:lstStyle/>
          <a:p>
            <a:pPr marL="171450" indent="-171450" algn="just">
              <a:buFont typeface="Wingdings" panose="05000000000000000000" pitchFamily="2" charset="2"/>
              <a:buChar char="§"/>
            </a:pPr>
            <a:r>
              <a:rPr lang="en-US" sz="800" dirty="0" smtClean="0">
                <a:solidFill>
                  <a:srgbClr val="0070C0"/>
                </a:solidFill>
                <a:latin typeface="Calibri" panose="020F0502020204030204" pitchFamily="34" charset="0"/>
                <a:cs typeface="Calibri" panose="020F0502020204030204" pitchFamily="34" charset="0"/>
              </a:rPr>
              <a:t>CDMO Q4FY25 </a:t>
            </a:r>
            <a:r>
              <a:rPr lang="en-US" sz="800" dirty="0">
                <a:solidFill>
                  <a:srgbClr val="0070C0"/>
                </a:solidFill>
                <a:latin typeface="Calibri" panose="020F0502020204030204" pitchFamily="34" charset="0"/>
                <a:cs typeface="Calibri" panose="020F0502020204030204" pitchFamily="34" charset="0"/>
              </a:rPr>
              <a:t>revenue stood at INR 461 Cr, with over +110 active projects, including +90 in human health and 20 in animal health/crop sciences</a:t>
            </a:r>
            <a:r>
              <a:rPr lang="en-US" sz="800" dirty="0" smtClean="0">
                <a:solidFill>
                  <a:srgbClr val="0070C0"/>
                </a:solidFill>
                <a:latin typeface="Calibri" panose="020F0502020204030204" pitchFamily="34" charset="0"/>
                <a:cs typeface="Calibri" panose="020F0502020204030204" pitchFamily="34" charset="0"/>
              </a:rPr>
              <a:t>.</a:t>
            </a:r>
          </a:p>
          <a:p>
            <a:pPr marL="171450" indent="-171450" algn="just">
              <a:buFont typeface="Wingdings" panose="05000000000000000000" pitchFamily="2" charset="2"/>
              <a:buChar char="§"/>
            </a:pPr>
            <a:endParaRPr lang="en-US" sz="800" dirty="0" smtClean="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endParaRPr lang="en-US" sz="800" dirty="0" smtClean="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endParaRPr lang="en-US" sz="800" dirty="0" smtClean="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r>
              <a:rPr lang="en-US" sz="800" dirty="0">
                <a:solidFill>
                  <a:srgbClr val="0070C0"/>
                </a:solidFill>
                <a:latin typeface="Calibri" panose="020F0502020204030204" pitchFamily="34" charset="0"/>
                <a:cs typeface="Calibri" panose="020F0502020204030204" pitchFamily="34" charset="0"/>
              </a:rPr>
              <a:t>Laurus Labs is setting up a second GMP facility in </a:t>
            </a:r>
            <a:r>
              <a:rPr lang="en-US" sz="800" dirty="0" err="1">
                <a:solidFill>
                  <a:srgbClr val="0070C0"/>
                </a:solidFill>
                <a:latin typeface="Calibri" panose="020F0502020204030204" pitchFamily="34" charset="0"/>
                <a:cs typeface="Calibri" panose="020F0502020204030204" pitchFamily="34" charset="0"/>
              </a:rPr>
              <a:t>Navi</a:t>
            </a:r>
            <a:r>
              <a:rPr lang="en-US" sz="800" dirty="0">
                <a:solidFill>
                  <a:srgbClr val="0070C0"/>
                </a:solidFill>
                <a:latin typeface="Calibri" panose="020F0502020204030204" pitchFamily="34" charset="0"/>
                <a:cs typeface="Calibri" panose="020F0502020204030204" pitchFamily="34" charset="0"/>
              </a:rPr>
              <a:t> Mumbai to scale up CAR-T and </a:t>
            </a:r>
            <a:r>
              <a:rPr lang="en-US" sz="800" dirty="0" err="1">
                <a:solidFill>
                  <a:srgbClr val="0070C0"/>
                </a:solidFill>
                <a:latin typeface="Calibri" panose="020F0502020204030204" pitchFamily="34" charset="0"/>
                <a:cs typeface="Calibri" panose="020F0502020204030204" pitchFamily="34" charset="0"/>
              </a:rPr>
              <a:t>lentiviral</a:t>
            </a:r>
            <a:r>
              <a:rPr lang="en-US" sz="800" dirty="0">
                <a:solidFill>
                  <a:srgbClr val="0070C0"/>
                </a:solidFill>
                <a:latin typeface="Calibri" panose="020F0502020204030204" pitchFamily="34" charset="0"/>
                <a:cs typeface="Calibri" panose="020F0502020204030204" pitchFamily="34" charset="0"/>
              </a:rPr>
              <a:t> vector manufacturing, with operations expected to start by mid-2025.</a:t>
            </a:r>
          </a:p>
          <a:p>
            <a:pPr marL="171450" indent="-171450" algn="just">
              <a:buFont typeface="Wingdings" panose="05000000000000000000" pitchFamily="2" charset="2"/>
              <a:buChar char="§"/>
            </a:pPr>
            <a:endParaRPr lang="en-US" sz="800" dirty="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endParaRPr lang="en-IN" sz="800" dirty="0">
              <a:solidFill>
                <a:srgbClr val="0070C0"/>
              </a:solidFill>
            </a:endParaRPr>
          </a:p>
          <a:p>
            <a:pPr marL="171450" indent="-171450" algn="just">
              <a:buFont typeface="Wingdings" panose="05000000000000000000" pitchFamily="2" charset="2"/>
              <a:buChar char="§"/>
            </a:pPr>
            <a:r>
              <a:rPr lang="en-US" sz="800" dirty="0">
                <a:solidFill>
                  <a:srgbClr val="0070C0"/>
                </a:solidFill>
                <a:latin typeface="Calibri" panose="020F0502020204030204" pitchFamily="34" charset="0"/>
                <a:cs typeface="Calibri" panose="020F0502020204030204" pitchFamily="34" charset="0"/>
              </a:rPr>
              <a:t>Expect EBITDA margins to expand further with ramp-up of high-margin CDMO, biologics, and formulation businesses</a:t>
            </a:r>
            <a:r>
              <a:rPr lang="en-US" sz="800" dirty="0" smtClean="0">
                <a:solidFill>
                  <a:srgbClr val="0070C0"/>
                </a:solidFill>
                <a:latin typeface="Calibri" panose="020F0502020204030204" pitchFamily="34" charset="0"/>
                <a:cs typeface="Calibri" panose="020F0502020204030204" pitchFamily="34" charset="0"/>
              </a:rPr>
              <a:t>.</a:t>
            </a:r>
          </a:p>
          <a:p>
            <a:pPr marL="171450" indent="-171450" algn="just">
              <a:buFont typeface="Wingdings" panose="05000000000000000000" pitchFamily="2" charset="2"/>
              <a:buChar char="§"/>
            </a:pPr>
            <a:endParaRPr lang="en-US" sz="800" dirty="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endParaRPr lang="en-US" sz="800" dirty="0" smtClean="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endParaRPr lang="en-US" sz="800" dirty="0">
              <a:solidFill>
                <a:srgbClr val="0070C0"/>
              </a:solidFill>
              <a:latin typeface="Calibri" panose="020F0502020204030204" pitchFamily="34" charset="0"/>
              <a:cs typeface="Calibri" panose="020F0502020204030204" pitchFamily="34" charset="0"/>
            </a:endParaRPr>
          </a:p>
          <a:p>
            <a:pPr marL="171450" indent="-171450" algn="just">
              <a:buFont typeface="Wingdings" panose="05000000000000000000" pitchFamily="2" charset="2"/>
              <a:buChar char="§"/>
            </a:pPr>
            <a:r>
              <a:rPr lang="en-US" sz="800" dirty="0">
                <a:solidFill>
                  <a:srgbClr val="0070C0"/>
                </a:solidFill>
                <a:latin typeface="Calibri" panose="020F0502020204030204" pitchFamily="34" charset="0"/>
                <a:cs typeface="Calibri" panose="020F0502020204030204" pitchFamily="34" charset="0"/>
              </a:rPr>
              <a:t>Targeting improved ROCE (currently 9.7%) through better asset utilization and delivery execution.</a:t>
            </a:r>
          </a:p>
          <a:p>
            <a:pPr marL="171450" indent="-171450" algn="just">
              <a:buFont typeface="Wingdings" panose="05000000000000000000" pitchFamily="2" charset="2"/>
              <a:buChar char="§"/>
            </a:pPr>
            <a:endParaRPr lang="en-US" sz="800"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6165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725955" y="9929140"/>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3</a:t>
            </a:fld>
            <a:endParaRPr lang="en-IN" sz="836" dirty="0">
              <a:solidFill>
                <a:schemeClr val="bg1"/>
              </a:solidFill>
              <a:latin typeface="+mj-lt"/>
            </a:endParaRPr>
          </a:p>
        </p:txBody>
      </p:sp>
      <p:sp>
        <p:nvSpPr>
          <p:cNvPr id="10" name="Rectangle 9"/>
          <p:cNvSpPr/>
          <p:nvPr/>
        </p:nvSpPr>
        <p:spPr>
          <a:xfrm>
            <a:off x="109648" y="3605425"/>
            <a:ext cx="3250401" cy="230832"/>
          </a:xfrm>
          <a:prstGeom prst="rect">
            <a:avLst/>
          </a:prstGeom>
        </p:spPr>
        <p:txBody>
          <a:bodyPr wrap="square">
            <a:spAutoFit/>
          </a:bodyPr>
          <a:lstStyle/>
          <a:p>
            <a:r>
              <a:rPr lang="en-US" sz="900" b="1" u="sng" dirty="0" smtClean="0">
                <a:solidFill>
                  <a:srgbClr val="0070C0"/>
                </a:solidFill>
              </a:rPr>
              <a:t>Revenue Surges </a:t>
            </a:r>
            <a:r>
              <a:rPr lang="en-US" sz="900" b="1" u="sng" dirty="0">
                <a:solidFill>
                  <a:srgbClr val="0070C0"/>
                </a:solidFill>
              </a:rPr>
              <a:t>Ahead of Street Estimates</a:t>
            </a:r>
            <a:endParaRPr lang="en-IN" sz="900" b="1" u="sng" dirty="0">
              <a:solidFill>
                <a:srgbClr val="0070C0"/>
              </a:solidFill>
            </a:endParaRPr>
          </a:p>
        </p:txBody>
      </p:sp>
      <p:sp>
        <p:nvSpPr>
          <p:cNvPr id="11" name="Rectangle 10"/>
          <p:cNvSpPr/>
          <p:nvPr/>
        </p:nvSpPr>
        <p:spPr>
          <a:xfrm>
            <a:off x="103234" y="6308107"/>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16" name="Rectangle 15"/>
          <p:cNvSpPr/>
          <p:nvPr/>
        </p:nvSpPr>
        <p:spPr>
          <a:xfrm>
            <a:off x="3428009" y="6290233"/>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17" name="Rectangle 16"/>
          <p:cNvSpPr/>
          <p:nvPr/>
        </p:nvSpPr>
        <p:spPr>
          <a:xfrm>
            <a:off x="3424872" y="3603900"/>
            <a:ext cx="3377248" cy="230832"/>
          </a:xfrm>
          <a:prstGeom prst="rect">
            <a:avLst/>
          </a:prstGeom>
        </p:spPr>
        <p:txBody>
          <a:bodyPr wrap="square">
            <a:spAutoFit/>
          </a:bodyPr>
          <a:lstStyle/>
          <a:p>
            <a:r>
              <a:rPr lang="en-US" sz="900" b="1" u="sng" dirty="0">
                <a:solidFill>
                  <a:srgbClr val="0070C0"/>
                </a:solidFill>
              </a:rPr>
              <a:t>Gross Profit Improves, Margins See Slight Pressure</a:t>
            </a:r>
            <a:endParaRPr lang="en-IN" sz="900" b="1" u="sng" dirty="0">
              <a:solidFill>
                <a:srgbClr val="0070C0"/>
              </a:solidFill>
            </a:endParaRPr>
          </a:p>
        </p:txBody>
      </p:sp>
      <p:sp>
        <p:nvSpPr>
          <p:cNvPr id="20" name="Rectangle 19"/>
          <p:cNvSpPr/>
          <p:nvPr/>
        </p:nvSpPr>
        <p:spPr>
          <a:xfrm>
            <a:off x="109648" y="6839516"/>
            <a:ext cx="3119934" cy="230832"/>
          </a:xfrm>
          <a:prstGeom prst="rect">
            <a:avLst/>
          </a:prstGeom>
        </p:spPr>
        <p:txBody>
          <a:bodyPr wrap="square">
            <a:spAutoFit/>
          </a:bodyPr>
          <a:lstStyle/>
          <a:p>
            <a:r>
              <a:rPr lang="en-US" sz="900" b="1" u="sng" dirty="0">
                <a:solidFill>
                  <a:srgbClr val="0070C0"/>
                </a:solidFill>
              </a:rPr>
              <a:t>Improved Asset Use Drives EBITDA and Margin Gains</a:t>
            </a:r>
            <a:endParaRPr lang="en-IN" sz="900" b="1" u="sng" dirty="0">
              <a:solidFill>
                <a:srgbClr val="0070C0"/>
              </a:solidFill>
            </a:endParaRPr>
          </a:p>
        </p:txBody>
      </p:sp>
      <p:sp>
        <p:nvSpPr>
          <p:cNvPr id="21" name="Rectangle 20"/>
          <p:cNvSpPr/>
          <p:nvPr/>
        </p:nvSpPr>
        <p:spPr>
          <a:xfrm>
            <a:off x="114639" y="9492902"/>
            <a:ext cx="1245854" cy="200055"/>
          </a:xfrm>
          <a:prstGeom prst="rect">
            <a:avLst/>
          </a:prstGeom>
        </p:spPr>
        <p:txBody>
          <a:bodyPr wrap="none">
            <a:spAutoFit/>
          </a:bodyPr>
          <a:lstStyle/>
          <a:p>
            <a:r>
              <a:rPr lang="en-US" sz="700" i="1" dirty="0">
                <a:latin typeface="+mj-lt"/>
              </a:rPr>
              <a:t>Source: Company, </a:t>
            </a:r>
            <a:r>
              <a:rPr lang="en-IN" sz="700" i="1" dirty="0">
                <a:latin typeface="+mj-lt"/>
                <a:ea typeface="Calibri" panose="020F0502020204030204" pitchFamily="34" charset="0"/>
                <a:cs typeface="Times New Roman" panose="02020603050405020304" pitchFamily="18" charset="0"/>
              </a:rPr>
              <a:t>CEBPL</a:t>
            </a:r>
            <a:endParaRPr lang="en-IN" sz="700" i="1" dirty="0">
              <a:latin typeface="+mj-lt"/>
            </a:endParaRPr>
          </a:p>
        </p:txBody>
      </p:sp>
      <p:sp>
        <p:nvSpPr>
          <p:cNvPr id="23" name="Rectangle 22"/>
          <p:cNvSpPr/>
          <p:nvPr/>
        </p:nvSpPr>
        <p:spPr>
          <a:xfrm>
            <a:off x="3416936" y="9478256"/>
            <a:ext cx="1245854" cy="200055"/>
          </a:xfrm>
          <a:prstGeom prst="rect">
            <a:avLst/>
          </a:prstGeom>
        </p:spPr>
        <p:txBody>
          <a:bodyPr wrap="none">
            <a:spAutoFit/>
          </a:bodyPr>
          <a:lstStyle/>
          <a:p>
            <a:r>
              <a:rPr lang="en-US" sz="700" i="1" dirty="0">
                <a:latin typeface="+mj-lt"/>
              </a:rPr>
              <a:t>Source: Company, </a:t>
            </a:r>
            <a:r>
              <a:rPr lang="en-IN" sz="700" i="1" dirty="0">
                <a:latin typeface="+mj-lt"/>
                <a:ea typeface="Calibri" panose="020F0502020204030204" pitchFamily="34" charset="0"/>
                <a:cs typeface="Times New Roman" panose="02020603050405020304" pitchFamily="18" charset="0"/>
              </a:rPr>
              <a:t>CEBPL</a:t>
            </a:r>
            <a:endParaRPr lang="en-IN" sz="700" i="1" dirty="0">
              <a:latin typeface="+mj-lt"/>
            </a:endParaRPr>
          </a:p>
        </p:txBody>
      </p:sp>
      <p:sp>
        <p:nvSpPr>
          <p:cNvPr id="24" name="Rectangle 23"/>
          <p:cNvSpPr/>
          <p:nvPr/>
        </p:nvSpPr>
        <p:spPr>
          <a:xfrm>
            <a:off x="3429002" y="6836382"/>
            <a:ext cx="3373117" cy="230832"/>
          </a:xfrm>
          <a:prstGeom prst="rect">
            <a:avLst/>
          </a:prstGeom>
        </p:spPr>
        <p:txBody>
          <a:bodyPr wrap="square">
            <a:spAutoFit/>
          </a:bodyPr>
          <a:lstStyle/>
          <a:p>
            <a:r>
              <a:rPr lang="en-US" sz="900" b="1" u="sng" dirty="0">
                <a:solidFill>
                  <a:srgbClr val="0070C0"/>
                </a:solidFill>
              </a:rPr>
              <a:t>PAT Sees Strong Growth Even Ex-One-Off, Beats Street</a:t>
            </a:r>
            <a:endParaRPr lang="en-IN" sz="900" b="1" u="sng" dirty="0">
              <a:solidFill>
                <a:srgbClr val="0070C0"/>
              </a:solidFill>
            </a:endParaRPr>
          </a:p>
        </p:txBody>
      </p:sp>
      <p:sp>
        <p:nvSpPr>
          <p:cNvPr id="26" name="Rectangle 25"/>
          <p:cNvSpPr/>
          <p:nvPr/>
        </p:nvSpPr>
        <p:spPr>
          <a:xfrm>
            <a:off x="3418459" y="538600"/>
            <a:ext cx="3250401" cy="230832"/>
          </a:xfrm>
          <a:prstGeom prst="rect">
            <a:avLst/>
          </a:prstGeom>
        </p:spPr>
        <p:txBody>
          <a:bodyPr wrap="square">
            <a:spAutoFit/>
          </a:bodyPr>
          <a:lstStyle/>
          <a:p>
            <a:r>
              <a:rPr lang="en-US" sz="900" b="1" u="sng" dirty="0">
                <a:solidFill>
                  <a:srgbClr val="0070C0"/>
                </a:solidFill>
              </a:rPr>
              <a:t>Strong Deliveries Drive CDMO Sales Momentum</a:t>
            </a:r>
            <a:endParaRPr lang="en-IN" sz="900" b="1" u="sng" dirty="0">
              <a:solidFill>
                <a:srgbClr val="0070C0"/>
              </a:solidFill>
            </a:endParaRPr>
          </a:p>
        </p:txBody>
      </p:sp>
      <p:sp>
        <p:nvSpPr>
          <p:cNvPr id="28" name="Rectangle 27"/>
          <p:cNvSpPr/>
          <p:nvPr/>
        </p:nvSpPr>
        <p:spPr>
          <a:xfrm>
            <a:off x="109648" y="547078"/>
            <a:ext cx="3450416" cy="230832"/>
          </a:xfrm>
          <a:prstGeom prst="rect">
            <a:avLst/>
          </a:prstGeom>
        </p:spPr>
        <p:txBody>
          <a:bodyPr wrap="square">
            <a:spAutoFit/>
          </a:bodyPr>
          <a:lstStyle/>
          <a:p>
            <a:r>
              <a:rPr lang="en-US" sz="900" b="1" u="sng" dirty="0" smtClean="0">
                <a:solidFill>
                  <a:srgbClr val="0070C0"/>
                </a:solidFill>
              </a:rPr>
              <a:t>Q4FY25 Segment Revenue Split (INR 17.2 Bn)</a:t>
            </a:r>
            <a:endParaRPr lang="en-IN" sz="900" b="1" u="sng" dirty="0">
              <a:solidFill>
                <a:srgbClr val="0070C0"/>
              </a:solidFill>
            </a:endParaRPr>
          </a:p>
        </p:txBody>
      </p:sp>
      <p:cxnSp>
        <p:nvCxnSpPr>
          <p:cNvPr id="36" name="Straight Connector 35"/>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113265" y="164087"/>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a:t>
            </a:r>
            <a:endParaRPr lang="en-US" sz="819" b="1" dirty="0">
              <a:latin typeface="+mj-lt"/>
            </a:endParaRPr>
          </a:p>
        </p:txBody>
      </p:sp>
      <p:sp>
        <p:nvSpPr>
          <p:cNvPr id="40" name="Rectangle 39"/>
          <p:cNvSpPr/>
          <p:nvPr/>
        </p:nvSpPr>
        <p:spPr>
          <a:xfrm>
            <a:off x="103234" y="3217943"/>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41" name="Rectangle 40"/>
          <p:cNvSpPr/>
          <p:nvPr/>
        </p:nvSpPr>
        <p:spPr>
          <a:xfrm>
            <a:off x="3428009" y="3218357"/>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pic>
        <p:nvPicPr>
          <p:cNvPr id="42" name="Picture 41"/>
          <p:cNvPicPr>
            <a:picLocks noChangeAspect="1"/>
          </p:cNvPicPr>
          <p:nvPr/>
        </p:nvPicPr>
        <p:blipFill rotWithShape="1">
          <a:blip r:embed="rId2" cstate="print">
            <a:extLst>
              <a:ext uri="{28A0092B-C50C-407E-A947-70E740481C1C}">
                <a14:useLocalDpi xmlns:a14="http://schemas.microsoft.com/office/drawing/2010/main" val="0"/>
              </a:ext>
            </a:extLst>
          </a:blip>
          <a:srcRect l="7405" t="27769" r="7871" b="44444"/>
          <a:stretch/>
        </p:blipFill>
        <p:spPr>
          <a:xfrm>
            <a:off x="5907188" y="82804"/>
            <a:ext cx="836512" cy="274357"/>
          </a:xfrm>
          <a:prstGeom prst="rect">
            <a:avLst/>
          </a:prstGeom>
        </p:spPr>
      </p:pic>
      <p:sp>
        <p:nvSpPr>
          <p:cNvPr id="31" name="Rectangle 30"/>
          <p:cNvSpPr/>
          <p:nvPr/>
        </p:nvSpPr>
        <p:spPr>
          <a:xfrm>
            <a:off x="3509963" y="158247"/>
            <a:ext cx="2945250" cy="223550"/>
          </a:xfrm>
          <a:prstGeom prst="rect">
            <a:avLst/>
          </a:prstGeom>
        </p:spPr>
        <p:txBody>
          <a:bodyPr wrap="square">
            <a:spAutoFit/>
          </a:bodyPr>
          <a:lstStyle/>
          <a:p>
            <a:pPr>
              <a:tabLst>
                <a:tab pos="5264887" algn="r"/>
              </a:tabLst>
            </a:pPr>
            <a:r>
              <a:rPr lang="en-US" sz="819" b="1" dirty="0" smtClean="0">
                <a:latin typeface="+mj-lt"/>
              </a:rPr>
              <a:t>Quarterly Trends</a:t>
            </a:r>
            <a:endParaRPr lang="en-US" sz="819" b="1" dirty="0">
              <a:latin typeface="+mj-lt"/>
            </a:endParaRPr>
          </a:p>
        </p:txBody>
      </p:sp>
      <p:graphicFrame>
        <p:nvGraphicFramePr>
          <p:cNvPr id="25" name="Chart 24"/>
          <p:cNvGraphicFramePr>
            <a:graphicFrameLocks/>
          </p:cNvGraphicFramePr>
          <p:nvPr>
            <p:extLst>
              <p:ext uri="{D42A27DB-BD31-4B8C-83A1-F6EECF244321}">
                <p14:modId xmlns:p14="http://schemas.microsoft.com/office/powerpoint/2010/main" val="1200642294"/>
              </p:ext>
            </p:extLst>
          </p:nvPr>
        </p:nvGraphicFramePr>
        <p:xfrm>
          <a:off x="193371" y="792162"/>
          <a:ext cx="3208641" cy="24212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9" name="Chart 28">
            <a:extLst>
              <a:ext uri="{FF2B5EF4-FFF2-40B4-BE49-F238E27FC236}">
                <a16:creationId xmlns:a16="http://schemas.microsoft.com/office/drawing/2014/main" id="{00000000-0008-0000-0400-000007000000}"/>
              </a:ext>
            </a:extLst>
          </p:cNvPr>
          <p:cNvGraphicFramePr>
            <a:graphicFrameLocks/>
          </p:cNvGraphicFramePr>
          <p:nvPr>
            <p:extLst>
              <p:ext uri="{D42A27DB-BD31-4B8C-83A1-F6EECF244321}">
                <p14:modId xmlns:p14="http://schemas.microsoft.com/office/powerpoint/2010/main" val="3716091215"/>
              </p:ext>
            </p:extLst>
          </p:nvPr>
        </p:nvGraphicFramePr>
        <p:xfrm>
          <a:off x="193371" y="3871798"/>
          <a:ext cx="3208641" cy="24235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0" name="Chart 29">
            <a:extLst>
              <a:ext uri="{FF2B5EF4-FFF2-40B4-BE49-F238E27FC236}">
                <a16:creationId xmlns:a16="http://schemas.microsoft.com/office/drawing/2014/main" id="{00000000-0008-0000-0400-00000A000000}"/>
              </a:ext>
            </a:extLst>
          </p:cNvPr>
          <p:cNvGraphicFramePr>
            <a:graphicFrameLocks/>
          </p:cNvGraphicFramePr>
          <p:nvPr>
            <p:extLst>
              <p:ext uri="{D42A27DB-BD31-4B8C-83A1-F6EECF244321}">
                <p14:modId xmlns:p14="http://schemas.microsoft.com/office/powerpoint/2010/main" val="1972223268"/>
              </p:ext>
            </p:extLst>
          </p:nvPr>
        </p:nvGraphicFramePr>
        <p:xfrm>
          <a:off x="3509963" y="3862364"/>
          <a:ext cx="3203574" cy="242081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2" name="Chart 31">
            <a:extLst>
              <a:ext uri="{FF2B5EF4-FFF2-40B4-BE49-F238E27FC236}">
                <a16:creationId xmlns:a16="http://schemas.microsoft.com/office/drawing/2014/main" id="{00000000-0008-0000-0400-000005000000}"/>
              </a:ext>
            </a:extLst>
          </p:cNvPr>
          <p:cNvGraphicFramePr>
            <a:graphicFrameLocks/>
          </p:cNvGraphicFramePr>
          <p:nvPr>
            <p:extLst>
              <p:ext uri="{D42A27DB-BD31-4B8C-83A1-F6EECF244321}">
                <p14:modId xmlns:p14="http://schemas.microsoft.com/office/powerpoint/2010/main" val="3804457853"/>
              </p:ext>
            </p:extLst>
          </p:nvPr>
        </p:nvGraphicFramePr>
        <p:xfrm>
          <a:off x="196850" y="7073106"/>
          <a:ext cx="3205162" cy="241979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Chart 32">
            <a:extLst>
              <a:ext uri="{FF2B5EF4-FFF2-40B4-BE49-F238E27FC236}">
                <a16:creationId xmlns:a16="http://schemas.microsoft.com/office/drawing/2014/main" id="{00000000-0008-0000-0400-000006000000}"/>
              </a:ext>
            </a:extLst>
          </p:cNvPr>
          <p:cNvGraphicFramePr>
            <a:graphicFrameLocks/>
          </p:cNvGraphicFramePr>
          <p:nvPr>
            <p:extLst>
              <p:ext uri="{D42A27DB-BD31-4B8C-83A1-F6EECF244321}">
                <p14:modId xmlns:p14="http://schemas.microsoft.com/office/powerpoint/2010/main" val="783597559"/>
              </p:ext>
            </p:extLst>
          </p:nvPr>
        </p:nvGraphicFramePr>
        <p:xfrm>
          <a:off x="3509963" y="7067214"/>
          <a:ext cx="3203575" cy="240866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4" name="Chart 33">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1248391893"/>
              </p:ext>
            </p:extLst>
          </p:nvPr>
        </p:nvGraphicFramePr>
        <p:xfrm>
          <a:off x="3509963" y="792162"/>
          <a:ext cx="3203575" cy="2421233"/>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4190118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97692" y="9915424"/>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4</a:t>
            </a:fld>
            <a:endParaRPr lang="en-IN" sz="836" dirty="0">
              <a:solidFill>
                <a:schemeClr val="bg1"/>
              </a:solidFill>
              <a:latin typeface="+mj-lt"/>
            </a:endParaRPr>
          </a:p>
        </p:txBody>
      </p:sp>
      <p:sp>
        <p:nvSpPr>
          <p:cNvPr id="60" name="Rectangle 59"/>
          <p:cNvSpPr/>
          <p:nvPr/>
        </p:nvSpPr>
        <p:spPr>
          <a:xfrm>
            <a:off x="105004" y="533877"/>
            <a:ext cx="3350561" cy="230832"/>
          </a:xfrm>
          <a:prstGeom prst="rect">
            <a:avLst/>
          </a:prstGeom>
        </p:spPr>
        <p:txBody>
          <a:bodyPr wrap="square">
            <a:spAutoFit/>
          </a:bodyPr>
          <a:lstStyle/>
          <a:p>
            <a:r>
              <a:rPr lang="en-US" sz="900" b="1" u="sng" dirty="0">
                <a:solidFill>
                  <a:schemeClr val="accent5"/>
                </a:solidFill>
              </a:rPr>
              <a:t>Strong Revenue Growth Backed By </a:t>
            </a:r>
            <a:r>
              <a:rPr lang="en-US" sz="900" b="1" u="sng" dirty="0" smtClean="0">
                <a:solidFill>
                  <a:schemeClr val="accent5"/>
                </a:solidFill>
              </a:rPr>
              <a:t>CDMO</a:t>
            </a:r>
            <a:endParaRPr lang="en-IN" sz="900" b="1" u="sng" dirty="0">
              <a:solidFill>
                <a:schemeClr val="accent5"/>
              </a:solidFill>
            </a:endParaRPr>
          </a:p>
        </p:txBody>
      </p:sp>
      <p:sp>
        <p:nvSpPr>
          <p:cNvPr id="28" name="Rectangle 27"/>
          <p:cNvSpPr/>
          <p:nvPr/>
        </p:nvSpPr>
        <p:spPr>
          <a:xfrm>
            <a:off x="3422332" y="538957"/>
            <a:ext cx="3194367" cy="230832"/>
          </a:xfrm>
          <a:prstGeom prst="rect">
            <a:avLst/>
          </a:prstGeom>
        </p:spPr>
        <p:txBody>
          <a:bodyPr wrap="square">
            <a:spAutoFit/>
          </a:bodyPr>
          <a:lstStyle/>
          <a:p>
            <a:r>
              <a:rPr lang="en-US" sz="900" b="1" u="sng" dirty="0">
                <a:solidFill>
                  <a:schemeClr val="accent5"/>
                </a:solidFill>
              </a:rPr>
              <a:t>Segment-Wise Revenue </a:t>
            </a:r>
            <a:r>
              <a:rPr lang="en-US" sz="900" b="1" u="sng" dirty="0" smtClean="0">
                <a:solidFill>
                  <a:schemeClr val="accent5"/>
                </a:solidFill>
              </a:rPr>
              <a:t>Distribution (As % of Sales)</a:t>
            </a:r>
            <a:endParaRPr lang="en-IN" sz="900" b="1" u="sng" dirty="0">
              <a:solidFill>
                <a:schemeClr val="accent5"/>
              </a:solidFill>
            </a:endParaRPr>
          </a:p>
        </p:txBody>
      </p:sp>
      <p:sp>
        <p:nvSpPr>
          <p:cNvPr id="40" name="Rectangle 39"/>
          <p:cNvSpPr/>
          <p:nvPr/>
        </p:nvSpPr>
        <p:spPr>
          <a:xfrm>
            <a:off x="3426561" y="3609966"/>
            <a:ext cx="3250401" cy="230832"/>
          </a:xfrm>
          <a:prstGeom prst="rect">
            <a:avLst/>
          </a:prstGeom>
        </p:spPr>
        <p:txBody>
          <a:bodyPr wrap="square">
            <a:spAutoFit/>
          </a:bodyPr>
          <a:lstStyle/>
          <a:p>
            <a:r>
              <a:rPr lang="en-US" sz="900" b="1" u="sng" dirty="0" smtClean="0">
                <a:solidFill>
                  <a:schemeClr val="accent5"/>
                </a:solidFill>
              </a:rPr>
              <a:t>PAT To </a:t>
            </a:r>
            <a:r>
              <a:rPr lang="en-US" sz="900" b="1" u="sng" dirty="0">
                <a:solidFill>
                  <a:schemeClr val="accent5"/>
                </a:solidFill>
              </a:rPr>
              <a:t>Witness Robust Growth Ahead</a:t>
            </a:r>
            <a:endParaRPr lang="en-IN" sz="900" b="1" u="sng" dirty="0">
              <a:solidFill>
                <a:schemeClr val="accent5"/>
              </a:solidFill>
            </a:endParaRPr>
          </a:p>
        </p:txBody>
      </p:sp>
      <p:sp>
        <p:nvSpPr>
          <p:cNvPr id="41" name="Rectangle 40"/>
          <p:cNvSpPr/>
          <p:nvPr/>
        </p:nvSpPr>
        <p:spPr>
          <a:xfrm>
            <a:off x="101607" y="3603870"/>
            <a:ext cx="2954910" cy="230832"/>
          </a:xfrm>
          <a:prstGeom prst="rect">
            <a:avLst/>
          </a:prstGeom>
        </p:spPr>
        <p:txBody>
          <a:bodyPr wrap="square">
            <a:spAutoFit/>
          </a:bodyPr>
          <a:lstStyle/>
          <a:p>
            <a:r>
              <a:rPr lang="en-US" sz="900" b="1" u="sng" dirty="0" smtClean="0">
                <a:solidFill>
                  <a:schemeClr val="accent5"/>
                </a:solidFill>
              </a:rPr>
              <a:t>EBITDA </a:t>
            </a:r>
            <a:r>
              <a:rPr lang="en-US" sz="900" b="1" u="sng" dirty="0">
                <a:solidFill>
                  <a:schemeClr val="accent5"/>
                </a:solidFill>
              </a:rPr>
              <a:t>Set To Rebound With Improving Margins</a:t>
            </a:r>
            <a:endParaRPr lang="en-IN" sz="900" b="1" u="sng" dirty="0">
              <a:solidFill>
                <a:schemeClr val="accent5"/>
              </a:solidFill>
            </a:endParaRPr>
          </a:p>
        </p:txBody>
      </p:sp>
      <p:sp>
        <p:nvSpPr>
          <p:cNvPr id="47" name="Rectangle 46"/>
          <p:cNvSpPr/>
          <p:nvPr/>
        </p:nvSpPr>
        <p:spPr>
          <a:xfrm>
            <a:off x="112149" y="6708003"/>
            <a:ext cx="3250401" cy="230832"/>
          </a:xfrm>
          <a:prstGeom prst="rect">
            <a:avLst/>
          </a:prstGeom>
        </p:spPr>
        <p:txBody>
          <a:bodyPr wrap="square">
            <a:spAutoFit/>
          </a:bodyPr>
          <a:lstStyle/>
          <a:p>
            <a:r>
              <a:rPr lang="en-US" sz="900" b="1" u="sng" dirty="0" smtClean="0">
                <a:solidFill>
                  <a:schemeClr val="accent5"/>
                </a:solidFill>
              </a:rPr>
              <a:t>ROE </a:t>
            </a:r>
            <a:r>
              <a:rPr lang="en-US" sz="900" b="1" u="sng" dirty="0">
                <a:solidFill>
                  <a:schemeClr val="accent5"/>
                </a:solidFill>
              </a:rPr>
              <a:t>and </a:t>
            </a:r>
            <a:r>
              <a:rPr lang="en-US" sz="900" b="1" u="sng" dirty="0" smtClean="0">
                <a:solidFill>
                  <a:schemeClr val="accent5"/>
                </a:solidFill>
              </a:rPr>
              <a:t>ROIC</a:t>
            </a:r>
            <a:endParaRPr lang="en-IN" sz="900" b="1" u="sng" dirty="0">
              <a:solidFill>
                <a:schemeClr val="accent5"/>
              </a:solidFill>
            </a:endParaRPr>
          </a:p>
        </p:txBody>
      </p:sp>
      <p:sp>
        <p:nvSpPr>
          <p:cNvPr id="55" name="Rectangle 54"/>
          <p:cNvSpPr/>
          <p:nvPr/>
        </p:nvSpPr>
        <p:spPr>
          <a:xfrm>
            <a:off x="3426185" y="6702098"/>
            <a:ext cx="3055895" cy="230832"/>
          </a:xfrm>
          <a:prstGeom prst="rect">
            <a:avLst/>
          </a:prstGeom>
        </p:spPr>
        <p:txBody>
          <a:bodyPr wrap="square">
            <a:spAutoFit/>
          </a:bodyPr>
          <a:lstStyle/>
          <a:p>
            <a:r>
              <a:rPr lang="en-US" sz="900" b="1" u="sng" dirty="0">
                <a:solidFill>
                  <a:schemeClr val="accent5"/>
                </a:solidFill>
                <a:latin typeface="+mj-lt"/>
              </a:rPr>
              <a:t>1 Year Forward PE Band</a:t>
            </a:r>
          </a:p>
        </p:txBody>
      </p:sp>
      <p:cxnSp>
        <p:nvCxnSpPr>
          <p:cNvPr id="39" name="Straight Connector 38"/>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113265" y="164087"/>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a:t>
            </a:r>
            <a:endParaRPr lang="en-US" sz="819" b="1" dirty="0">
              <a:latin typeface="+mj-lt"/>
            </a:endParaRPr>
          </a:p>
        </p:txBody>
      </p:sp>
      <p:sp>
        <p:nvSpPr>
          <p:cNvPr id="46" name="Rectangle 45"/>
          <p:cNvSpPr/>
          <p:nvPr/>
        </p:nvSpPr>
        <p:spPr>
          <a:xfrm>
            <a:off x="103234" y="3318527"/>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48" name="Rectangle 47"/>
          <p:cNvSpPr/>
          <p:nvPr/>
        </p:nvSpPr>
        <p:spPr>
          <a:xfrm>
            <a:off x="3402013" y="3310907"/>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49" name="Rectangle 48"/>
          <p:cNvSpPr/>
          <p:nvPr/>
        </p:nvSpPr>
        <p:spPr>
          <a:xfrm>
            <a:off x="118474" y="6372623"/>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50" name="Rectangle 49"/>
          <p:cNvSpPr/>
          <p:nvPr/>
        </p:nvSpPr>
        <p:spPr>
          <a:xfrm>
            <a:off x="3417253" y="6352811"/>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51" name="Rectangle 50"/>
          <p:cNvSpPr/>
          <p:nvPr/>
        </p:nvSpPr>
        <p:spPr>
          <a:xfrm>
            <a:off x="103234" y="9380999"/>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56" name="Rectangle 55"/>
          <p:cNvSpPr/>
          <p:nvPr/>
        </p:nvSpPr>
        <p:spPr>
          <a:xfrm>
            <a:off x="3432493" y="9385571"/>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pic>
        <p:nvPicPr>
          <p:cNvPr id="62" name="Picture 61"/>
          <p:cNvPicPr>
            <a:picLocks noChangeAspect="1"/>
          </p:cNvPicPr>
          <p:nvPr/>
        </p:nvPicPr>
        <p:blipFill rotWithShape="1">
          <a:blip r:embed="rId3" cstate="print">
            <a:extLst>
              <a:ext uri="{28A0092B-C50C-407E-A947-70E740481C1C}">
                <a14:useLocalDpi xmlns:a14="http://schemas.microsoft.com/office/drawing/2010/main" val="0"/>
              </a:ext>
            </a:extLst>
          </a:blip>
          <a:srcRect l="7405" t="27769" r="7871" b="44444"/>
          <a:stretch/>
        </p:blipFill>
        <p:spPr>
          <a:xfrm>
            <a:off x="5907188" y="82804"/>
            <a:ext cx="836512" cy="274357"/>
          </a:xfrm>
          <a:prstGeom prst="rect">
            <a:avLst/>
          </a:prstGeom>
        </p:spPr>
      </p:pic>
      <p:sp>
        <p:nvSpPr>
          <p:cNvPr id="25" name="Rectangle 24"/>
          <p:cNvSpPr/>
          <p:nvPr/>
        </p:nvSpPr>
        <p:spPr>
          <a:xfrm>
            <a:off x="3481507" y="189930"/>
            <a:ext cx="2945250" cy="223550"/>
          </a:xfrm>
          <a:prstGeom prst="rect">
            <a:avLst/>
          </a:prstGeom>
        </p:spPr>
        <p:txBody>
          <a:bodyPr wrap="square">
            <a:spAutoFit/>
          </a:bodyPr>
          <a:lstStyle/>
          <a:p>
            <a:pPr>
              <a:tabLst>
                <a:tab pos="5264887" algn="r"/>
              </a:tabLst>
            </a:pPr>
            <a:r>
              <a:rPr lang="en-US" sz="819" b="1" dirty="0" smtClean="0">
                <a:latin typeface="+mj-lt"/>
              </a:rPr>
              <a:t>Annual Trends</a:t>
            </a:r>
            <a:endParaRPr lang="en-US" sz="819" b="1" dirty="0">
              <a:latin typeface="+mj-lt"/>
            </a:endParaRPr>
          </a:p>
        </p:txBody>
      </p:sp>
      <p:graphicFrame>
        <p:nvGraphicFramePr>
          <p:cNvPr id="20" name="Chart 19">
            <a:extLst>
              <a:ext uri="{FF2B5EF4-FFF2-40B4-BE49-F238E27FC236}">
                <a16:creationId xmlns:a16="http://schemas.microsoft.com/office/drawing/2014/main" id="{00000000-0008-0000-0400-00000D000000}"/>
              </a:ext>
            </a:extLst>
          </p:cNvPr>
          <p:cNvGraphicFramePr>
            <a:graphicFrameLocks/>
          </p:cNvGraphicFramePr>
          <p:nvPr>
            <p:extLst>
              <p:ext uri="{D42A27DB-BD31-4B8C-83A1-F6EECF244321}">
                <p14:modId xmlns:p14="http://schemas.microsoft.com/office/powerpoint/2010/main" val="3095111550"/>
              </p:ext>
            </p:extLst>
          </p:nvPr>
        </p:nvGraphicFramePr>
        <p:xfrm>
          <a:off x="193372" y="792163"/>
          <a:ext cx="3208641" cy="250733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Chart 20"/>
          <p:cNvGraphicFramePr>
            <a:graphicFrameLocks/>
          </p:cNvGraphicFramePr>
          <p:nvPr>
            <p:extLst>
              <p:ext uri="{D42A27DB-BD31-4B8C-83A1-F6EECF244321}">
                <p14:modId xmlns:p14="http://schemas.microsoft.com/office/powerpoint/2010/main" val="528413623"/>
              </p:ext>
            </p:extLst>
          </p:nvPr>
        </p:nvGraphicFramePr>
        <p:xfrm>
          <a:off x="3509963" y="792163"/>
          <a:ext cx="3203575" cy="249290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2" name="Chart 21">
            <a:extLst>
              <a:ext uri="{FF2B5EF4-FFF2-40B4-BE49-F238E27FC236}">
                <a16:creationId xmlns:a16="http://schemas.microsoft.com/office/drawing/2014/main" id="{00000000-0008-0000-0400-00000E000000}"/>
              </a:ext>
            </a:extLst>
          </p:cNvPr>
          <p:cNvGraphicFramePr>
            <a:graphicFrameLocks/>
          </p:cNvGraphicFramePr>
          <p:nvPr>
            <p:extLst>
              <p:ext uri="{D42A27DB-BD31-4B8C-83A1-F6EECF244321}">
                <p14:modId xmlns:p14="http://schemas.microsoft.com/office/powerpoint/2010/main" val="4061150269"/>
              </p:ext>
            </p:extLst>
          </p:nvPr>
        </p:nvGraphicFramePr>
        <p:xfrm>
          <a:off x="193371" y="3882494"/>
          <a:ext cx="3208641" cy="247362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4" name="Chart 23">
            <a:extLst>
              <a:ext uri="{FF2B5EF4-FFF2-40B4-BE49-F238E27FC236}">
                <a16:creationId xmlns:a16="http://schemas.microsoft.com/office/drawing/2014/main" id="{00000000-0008-0000-0400-00000F000000}"/>
              </a:ext>
            </a:extLst>
          </p:cNvPr>
          <p:cNvGraphicFramePr>
            <a:graphicFrameLocks/>
          </p:cNvGraphicFramePr>
          <p:nvPr>
            <p:extLst>
              <p:ext uri="{D42A27DB-BD31-4B8C-83A1-F6EECF244321}">
                <p14:modId xmlns:p14="http://schemas.microsoft.com/office/powerpoint/2010/main" val="761068649"/>
              </p:ext>
            </p:extLst>
          </p:nvPr>
        </p:nvGraphicFramePr>
        <p:xfrm>
          <a:off x="3509962" y="3879582"/>
          <a:ext cx="3203575" cy="249073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6" name="Chart 25">
            <a:extLst>
              <a:ext uri="{FF2B5EF4-FFF2-40B4-BE49-F238E27FC236}">
                <a16:creationId xmlns:a16="http://schemas.microsoft.com/office/drawing/2014/main" id="{00000000-0008-0000-0400-000010000000}"/>
              </a:ext>
            </a:extLst>
          </p:cNvPr>
          <p:cNvGraphicFramePr>
            <a:graphicFrameLocks/>
          </p:cNvGraphicFramePr>
          <p:nvPr>
            <p:extLst>
              <p:ext uri="{D42A27DB-BD31-4B8C-83A1-F6EECF244321}">
                <p14:modId xmlns:p14="http://schemas.microsoft.com/office/powerpoint/2010/main" val="2481975990"/>
              </p:ext>
            </p:extLst>
          </p:nvPr>
        </p:nvGraphicFramePr>
        <p:xfrm>
          <a:off x="193371" y="6949441"/>
          <a:ext cx="3208641" cy="242951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7" name="Chart 26"/>
          <p:cNvGraphicFramePr>
            <a:graphicFrameLocks/>
          </p:cNvGraphicFramePr>
          <p:nvPr>
            <p:extLst>
              <p:ext uri="{D42A27DB-BD31-4B8C-83A1-F6EECF244321}">
                <p14:modId xmlns:p14="http://schemas.microsoft.com/office/powerpoint/2010/main" val="4225511735"/>
              </p:ext>
            </p:extLst>
          </p:nvPr>
        </p:nvGraphicFramePr>
        <p:xfrm>
          <a:off x="3509963" y="6949320"/>
          <a:ext cx="3203575" cy="242963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2820244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97692" y="9934564"/>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5</a:t>
            </a:fld>
            <a:endParaRPr lang="en-IN" sz="836" dirty="0">
              <a:solidFill>
                <a:schemeClr val="bg1"/>
              </a:solidFill>
              <a:latin typeface="+mj-lt"/>
            </a:endParaRPr>
          </a:p>
        </p:txBody>
      </p:sp>
      <p:sp>
        <p:nvSpPr>
          <p:cNvPr id="34" name="Rectangle 33"/>
          <p:cNvSpPr/>
          <p:nvPr/>
        </p:nvSpPr>
        <p:spPr>
          <a:xfrm>
            <a:off x="3424873" y="5068762"/>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41" name="Rectangle 40"/>
          <p:cNvSpPr/>
          <p:nvPr/>
        </p:nvSpPr>
        <p:spPr>
          <a:xfrm>
            <a:off x="109133" y="472619"/>
            <a:ext cx="2619628" cy="246221"/>
          </a:xfrm>
          <a:prstGeom prst="rect">
            <a:avLst/>
          </a:prstGeom>
        </p:spPr>
        <p:txBody>
          <a:bodyPr wrap="none">
            <a:spAutoFit/>
          </a:bodyPr>
          <a:lstStyle/>
          <a:p>
            <a:r>
              <a:rPr lang="en-US" sz="1000" b="1" dirty="0" smtClean="0">
                <a:solidFill>
                  <a:srgbClr val="0070C0"/>
                </a:solidFill>
                <a:latin typeface="+mj-lt"/>
              </a:rPr>
              <a:t>Exhibit 1: DCF (Consolidated </a:t>
            </a:r>
            <a:r>
              <a:rPr lang="en-US" sz="1000" b="1" dirty="0">
                <a:solidFill>
                  <a:srgbClr val="0070C0"/>
                </a:solidFill>
                <a:latin typeface="+mj-lt"/>
              </a:rPr>
              <a:t>in INR </a:t>
            </a:r>
            <a:r>
              <a:rPr lang="en-US" sz="1000" b="1" dirty="0" smtClean="0">
                <a:solidFill>
                  <a:srgbClr val="0070C0"/>
                </a:solidFill>
                <a:latin typeface="+mj-lt"/>
              </a:rPr>
              <a:t>Mn)</a:t>
            </a:r>
            <a:endParaRPr lang="en-US" sz="1000" b="1" dirty="0">
              <a:solidFill>
                <a:srgbClr val="0070C0"/>
              </a:solidFill>
              <a:latin typeface="+mj-lt"/>
            </a:endParaRPr>
          </a:p>
        </p:txBody>
      </p:sp>
      <p:cxnSp>
        <p:nvCxnSpPr>
          <p:cNvPr id="11" name="Straight Connector 10"/>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13265" y="164087"/>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a:t>
            </a:r>
            <a:endParaRPr lang="en-US" sz="819" b="1" dirty="0">
              <a:latin typeface="+mj-lt"/>
            </a:endParaRPr>
          </a:p>
        </p:txBody>
      </p:sp>
      <p:pic>
        <p:nvPicPr>
          <p:cNvPr id="17" name="Picture 16"/>
          <p:cNvPicPr>
            <a:picLocks noChangeAspect="1"/>
          </p:cNvPicPr>
          <p:nvPr/>
        </p:nvPicPr>
        <p:blipFill rotWithShape="1">
          <a:blip r:embed="rId2" cstate="print">
            <a:extLst>
              <a:ext uri="{28A0092B-C50C-407E-A947-70E740481C1C}">
                <a14:useLocalDpi xmlns:a14="http://schemas.microsoft.com/office/drawing/2010/main" val="0"/>
              </a:ext>
            </a:extLst>
          </a:blip>
          <a:srcRect l="7405" t="27769" r="7871" b="44444"/>
          <a:stretch/>
        </p:blipFill>
        <p:spPr>
          <a:xfrm>
            <a:off x="5907188" y="82804"/>
            <a:ext cx="836512" cy="274357"/>
          </a:xfrm>
          <a:prstGeom prst="rect">
            <a:avLst/>
          </a:prstGeom>
        </p:spPr>
      </p:pic>
      <p:graphicFrame>
        <p:nvGraphicFramePr>
          <p:cNvPr id="23" name="Table 22"/>
          <p:cNvGraphicFramePr>
            <a:graphicFrameLocks noGrp="1"/>
          </p:cNvGraphicFramePr>
          <p:nvPr>
            <p:extLst>
              <p:ext uri="{D42A27DB-BD31-4B8C-83A1-F6EECF244321}">
                <p14:modId xmlns:p14="http://schemas.microsoft.com/office/powerpoint/2010/main" val="1208712976"/>
              </p:ext>
            </p:extLst>
          </p:nvPr>
        </p:nvGraphicFramePr>
        <p:xfrm>
          <a:off x="196854" y="719138"/>
          <a:ext cx="6516684" cy="2057400"/>
        </p:xfrm>
        <a:graphic>
          <a:graphicData uri="http://schemas.openxmlformats.org/drawingml/2006/table">
            <a:tbl>
              <a:tblPr>
                <a:tableStyleId>{5940675A-B579-460E-94D1-54222C63F5DA}</a:tableStyleId>
              </a:tblPr>
              <a:tblGrid>
                <a:gridCol w="2163522">
                  <a:extLst>
                    <a:ext uri="{9D8B030D-6E8A-4147-A177-3AD203B41FA5}">
                      <a16:colId xmlns:a16="http://schemas.microsoft.com/office/drawing/2014/main" val="2852298940"/>
                    </a:ext>
                  </a:extLst>
                </a:gridCol>
                <a:gridCol w="725527">
                  <a:extLst>
                    <a:ext uri="{9D8B030D-6E8A-4147-A177-3AD203B41FA5}">
                      <a16:colId xmlns:a16="http://schemas.microsoft.com/office/drawing/2014/main" val="1284843751"/>
                    </a:ext>
                  </a:extLst>
                </a:gridCol>
                <a:gridCol w="725527">
                  <a:extLst>
                    <a:ext uri="{9D8B030D-6E8A-4147-A177-3AD203B41FA5}">
                      <a16:colId xmlns:a16="http://schemas.microsoft.com/office/drawing/2014/main" val="2222787524"/>
                    </a:ext>
                  </a:extLst>
                </a:gridCol>
                <a:gridCol w="725527">
                  <a:extLst>
                    <a:ext uri="{9D8B030D-6E8A-4147-A177-3AD203B41FA5}">
                      <a16:colId xmlns:a16="http://schemas.microsoft.com/office/drawing/2014/main" val="2316594271"/>
                    </a:ext>
                  </a:extLst>
                </a:gridCol>
                <a:gridCol w="725527">
                  <a:extLst>
                    <a:ext uri="{9D8B030D-6E8A-4147-A177-3AD203B41FA5}">
                      <a16:colId xmlns:a16="http://schemas.microsoft.com/office/drawing/2014/main" val="1338716680"/>
                    </a:ext>
                  </a:extLst>
                </a:gridCol>
                <a:gridCol w="725527">
                  <a:extLst>
                    <a:ext uri="{9D8B030D-6E8A-4147-A177-3AD203B41FA5}">
                      <a16:colId xmlns:a16="http://schemas.microsoft.com/office/drawing/2014/main" val="2314582701"/>
                    </a:ext>
                  </a:extLst>
                </a:gridCol>
                <a:gridCol w="725527">
                  <a:extLst>
                    <a:ext uri="{9D8B030D-6E8A-4147-A177-3AD203B41FA5}">
                      <a16:colId xmlns:a16="http://schemas.microsoft.com/office/drawing/2014/main" val="2564417023"/>
                    </a:ext>
                  </a:extLst>
                </a:gridCol>
              </a:tblGrid>
              <a:tr h="134570">
                <a:tc>
                  <a:txBody>
                    <a:bodyPr/>
                    <a:lstStyle/>
                    <a:p>
                      <a:pPr algn="l" rtl="0" fontAlgn="b"/>
                      <a:r>
                        <a:rPr lang="en-IN" sz="900" b="1" u="none" strike="noStrike" dirty="0" smtClean="0">
                          <a:solidFill>
                            <a:schemeClr val="bg1"/>
                          </a:solidFill>
                          <a:effectLst/>
                          <a:latin typeface="+mn-lt"/>
                        </a:rPr>
                        <a:t>Particular</a:t>
                      </a:r>
                      <a:endParaRPr lang="en-IN" sz="9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r" defTabSz="701985" rtl="0" eaLnBrk="1" fontAlgn="b" latinLnBrk="0" hangingPunct="1"/>
                      <a:r>
                        <a:rPr lang="en-IN" sz="900" b="1" u="none" strike="noStrike" kern="1200" dirty="0" smtClean="0">
                          <a:solidFill>
                            <a:schemeClr val="bg1"/>
                          </a:solidFill>
                          <a:effectLst/>
                          <a:latin typeface="+mn-lt"/>
                          <a:ea typeface="+mn-ea"/>
                          <a:cs typeface="+mn-cs"/>
                        </a:rPr>
                        <a:t>FY25</a:t>
                      </a:r>
                      <a:endParaRPr lang="en-IN" sz="900" b="1" u="none" strike="noStrike" kern="1200" dirty="0">
                        <a:solidFill>
                          <a:schemeClr val="bg1"/>
                        </a:solidFill>
                        <a:effectLst/>
                        <a:latin typeface="+mn-lt"/>
                        <a:ea typeface="+mn-ea"/>
                        <a:cs typeface="+mn-cs"/>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r" defTabSz="701985" rtl="0" eaLnBrk="1" fontAlgn="b" latinLnBrk="0" hangingPunct="1"/>
                      <a:r>
                        <a:rPr lang="en-IN" sz="900" b="1" u="none" strike="noStrike" kern="1200" dirty="0">
                          <a:solidFill>
                            <a:schemeClr val="bg1"/>
                          </a:solidFill>
                          <a:effectLst/>
                          <a:latin typeface="+mn-lt"/>
                          <a:ea typeface="+mn-ea"/>
                          <a:cs typeface="+mn-cs"/>
                        </a:rPr>
                        <a:t>FY26E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r" defTabSz="701985" rtl="0" eaLnBrk="1" fontAlgn="b" latinLnBrk="0" hangingPunct="1"/>
                      <a:r>
                        <a:rPr lang="en-IN" sz="900" b="1" u="none" strike="noStrike" kern="1200" dirty="0">
                          <a:solidFill>
                            <a:schemeClr val="bg1"/>
                          </a:solidFill>
                          <a:effectLst/>
                          <a:latin typeface="+mn-lt"/>
                          <a:ea typeface="+mn-ea"/>
                          <a:cs typeface="+mn-cs"/>
                        </a:rPr>
                        <a:t>FY27E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r" defTabSz="701985" rtl="0" eaLnBrk="1" fontAlgn="b" latinLnBrk="0" hangingPunct="1"/>
                      <a:r>
                        <a:rPr lang="en-IN" sz="900" b="1" u="none" strike="noStrike" kern="1200" dirty="0">
                          <a:solidFill>
                            <a:schemeClr val="bg1"/>
                          </a:solidFill>
                          <a:effectLst/>
                          <a:latin typeface="+mn-lt"/>
                          <a:ea typeface="+mn-ea"/>
                          <a:cs typeface="+mn-cs"/>
                        </a:rPr>
                        <a:t>FY28E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r" defTabSz="701985" rtl="0" eaLnBrk="1" fontAlgn="b" latinLnBrk="0" hangingPunct="1"/>
                      <a:r>
                        <a:rPr lang="en-IN" sz="900" b="1" u="none" strike="noStrike" kern="1200" dirty="0">
                          <a:solidFill>
                            <a:schemeClr val="bg1"/>
                          </a:solidFill>
                          <a:effectLst/>
                          <a:latin typeface="+mn-lt"/>
                          <a:ea typeface="+mn-ea"/>
                          <a:cs typeface="+mn-cs"/>
                        </a:rPr>
                        <a:t>FY29E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r" defTabSz="701985" rtl="0" eaLnBrk="1" fontAlgn="b" latinLnBrk="0" hangingPunct="1"/>
                      <a:r>
                        <a:rPr lang="en-IN" sz="900" b="1" u="none" strike="noStrike" kern="1200" dirty="0">
                          <a:solidFill>
                            <a:schemeClr val="bg1"/>
                          </a:solidFill>
                          <a:effectLst/>
                          <a:latin typeface="+mn-lt"/>
                          <a:ea typeface="+mn-ea"/>
                          <a:cs typeface="+mn-cs"/>
                        </a:rPr>
                        <a:t>FY30E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76033734"/>
                  </a:ext>
                </a:extLst>
              </a:tr>
              <a:tr h="134570">
                <a:tc>
                  <a:txBody>
                    <a:bodyPr/>
                    <a:lstStyle/>
                    <a:p>
                      <a:pPr algn="l" fontAlgn="b"/>
                      <a:r>
                        <a:rPr lang="en-US" sz="900" b="1" i="0" u="none" strike="noStrike" dirty="0" smtClean="0">
                          <a:solidFill>
                            <a:schemeClr val="tx1"/>
                          </a:solidFill>
                          <a:effectLst/>
                          <a:latin typeface="+mn-lt"/>
                        </a:rPr>
                        <a:t>Revenue</a:t>
                      </a:r>
                      <a:r>
                        <a:rPr lang="en-US" sz="900" b="1" i="0" u="none" strike="noStrike" baseline="0" dirty="0" smtClean="0">
                          <a:solidFill>
                            <a:schemeClr val="tx1"/>
                          </a:solidFill>
                          <a:effectLst/>
                          <a:latin typeface="+mn-lt"/>
                        </a:rPr>
                        <a:t> Drivers</a:t>
                      </a:r>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739245130"/>
                  </a:ext>
                </a:extLst>
              </a:tr>
              <a:tr h="134570">
                <a:tc>
                  <a:txBody>
                    <a:bodyPr/>
                    <a:lstStyle/>
                    <a:p>
                      <a:pPr algn="l" fontAlgn="b"/>
                      <a:r>
                        <a:rPr lang="en-US" sz="900" b="0" i="0" u="none" strike="noStrike" dirty="0" smtClean="0">
                          <a:solidFill>
                            <a:schemeClr val="tx1"/>
                          </a:solidFill>
                          <a:effectLst/>
                          <a:latin typeface="+mn-lt"/>
                        </a:rPr>
                        <a:t>API</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24,380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25,843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28,427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chemeClr val="tx1"/>
                          </a:solidFill>
                          <a:effectLst/>
                          <a:latin typeface="+mn-lt"/>
                        </a:rPr>
                        <a:t>30,701</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32,543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34,496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506943452"/>
                  </a:ext>
                </a:extLst>
              </a:tr>
              <a:tr h="134570">
                <a:tc>
                  <a:txBody>
                    <a:bodyPr/>
                    <a:lstStyle/>
                    <a:p>
                      <a:pPr algn="l" fontAlgn="b"/>
                      <a:r>
                        <a:rPr lang="en-US" sz="900" b="0" i="0" u="none" strike="noStrike" dirty="0" smtClean="0">
                          <a:solidFill>
                            <a:schemeClr val="tx1"/>
                          </a:solidFill>
                          <a:effectLst/>
                          <a:latin typeface="+mn-lt"/>
                        </a:rPr>
                        <a:t>Formulation</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15,820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18,193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21,468</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24,259</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26,684</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29,353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488924281"/>
                  </a:ext>
                </a:extLst>
              </a:tr>
              <a:tr h="134570">
                <a:tc>
                  <a:txBody>
                    <a:bodyPr/>
                    <a:lstStyle/>
                    <a:p>
                      <a:pPr algn="l" fontAlgn="b"/>
                      <a:r>
                        <a:rPr lang="en-US" sz="900" b="0" i="0" u="none" strike="noStrike" dirty="0" smtClean="0">
                          <a:solidFill>
                            <a:schemeClr val="tx1"/>
                          </a:solidFill>
                          <a:effectLst/>
                          <a:latin typeface="+mn-lt"/>
                        </a:rPr>
                        <a:t>Synthesis</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13,740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18,686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24,292</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30,365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34,920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40,158</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171395284"/>
                  </a:ext>
                </a:extLst>
              </a:tr>
              <a:tr h="134570">
                <a:tc>
                  <a:txBody>
                    <a:bodyPr/>
                    <a:lstStyle/>
                    <a:p>
                      <a:pPr algn="l" fontAlgn="b"/>
                      <a:r>
                        <a:rPr lang="en-US" sz="900" b="0" i="0" u="none" strike="noStrike" dirty="0" smtClean="0">
                          <a:solidFill>
                            <a:schemeClr val="tx1"/>
                          </a:solidFill>
                          <a:effectLst/>
                          <a:latin typeface="+mn-lt"/>
                        </a:rPr>
                        <a:t>Bio</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1,600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1,920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2,400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2,880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3,312</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3,809</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049604561"/>
                  </a:ext>
                </a:extLst>
              </a:tr>
              <a:tr h="134570">
                <a:tc>
                  <a:txBody>
                    <a:bodyPr/>
                    <a:lstStyle/>
                    <a:p>
                      <a:pPr algn="l" fontAlgn="b"/>
                      <a:r>
                        <a:rPr lang="en-US" sz="900" b="1" i="0" u="none" strike="noStrike" dirty="0" smtClean="0">
                          <a:solidFill>
                            <a:schemeClr val="tx1"/>
                          </a:solidFill>
                          <a:effectLst/>
                          <a:latin typeface="+mn-lt"/>
                        </a:rPr>
                        <a:t>Total Revenue</a:t>
                      </a:r>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55,540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64,642</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76,587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chemeClr val="tx1"/>
                          </a:solidFill>
                          <a:effectLst/>
                          <a:latin typeface="+mn-lt"/>
                        </a:rPr>
                        <a:t>88,205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chemeClr val="tx1"/>
                          </a:solidFill>
                          <a:effectLst/>
                          <a:latin typeface="+mn-lt"/>
                        </a:rPr>
                        <a:t>97,460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chemeClr val="tx1"/>
                          </a:solidFill>
                          <a:effectLst/>
                          <a:latin typeface="+mn-lt"/>
                        </a:rPr>
                        <a:t>1,07,816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728722768"/>
                  </a:ext>
                </a:extLst>
              </a:tr>
              <a:tr h="134570">
                <a:tc>
                  <a:txBody>
                    <a:bodyPr/>
                    <a:lstStyle/>
                    <a:p>
                      <a:pPr algn="l" fontAlgn="b"/>
                      <a:r>
                        <a:rPr lang="en-US" sz="900" b="0" i="0" u="none" strike="noStrike" baseline="0" dirty="0" smtClean="0">
                          <a:solidFill>
                            <a:schemeClr val="tx1"/>
                          </a:solidFill>
                          <a:effectLst/>
                          <a:latin typeface="+mn-lt"/>
                        </a:rPr>
                        <a:t>EBIT</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6,252</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10,110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13,406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15,436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17,055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chemeClr val="tx1"/>
                          </a:solidFill>
                          <a:effectLst/>
                          <a:latin typeface="+mn-lt"/>
                        </a:rPr>
                        <a:t>18,868</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212154240"/>
                  </a:ext>
                </a:extLst>
              </a:tr>
              <a:tr h="134570">
                <a:tc>
                  <a:txBody>
                    <a:bodyPr/>
                    <a:lstStyle/>
                    <a:p>
                      <a:pPr algn="l" fontAlgn="b"/>
                      <a:r>
                        <a:rPr lang="en-US" sz="900" b="0" i="0" u="none" strike="noStrike" baseline="0" dirty="0" smtClean="0">
                          <a:solidFill>
                            <a:schemeClr val="tx1"/>
                          </a:solidFill>
                          <a:effectLst/>
                          <a:latin typeface="+mn-lt"/>
                        </a:rPr>
                        <a:t>EBIT Margin (%)</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1" u="none" strike="noStrike" dirty="0">
                          <a:solidFill>
                            <a:schemeClr val="tx1"/>
                          </a:solidFill>
                          <a:effectLst/>
                          <a:latin typeface="+mn-lt"/>
                        </a:rPr>
                        <a:t>11.3%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1" u="none" strike="noStrike" dirty="0">
                          <a:solidFill>
                            <a:schemeClr val="tx1"/>
                          </a:solidFill>
                          <a:effectLst/>
                          <a:latin typeface="+mn-lt"/>
                        </a:rPr>
                        <a:t>15.6%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1" u="none" strike="noStrike" dirty="0">
                          <a:solidFill>
                            <a:schemeClr val="tx1"/>
                          </a:solidFill>
                          <a:effectLst/>
                          <a:latin typeface="+mn-lt"/>
                        </a:rPr>
                        <a:t>17.5%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1" u="none" strike="noStrike">
                          <a:solidFill>
                            <a:schemeClr val="tx1"/>
                          </a:solidFill>
                          <a:effectLst/>
                          <a:latin typeface="+mn-lt"/>
                        </a:rPr>
                        <a:t>17.5%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1" u="none" strike="noStrike">
                          <a:solidFill>
                            <a:schemeClr val="tx1"/>
                          </a:solidFill>
                          <a:effectLst/>
                          <a:latin typeface="+mn-lt"/>
                        </a:rPr>
                        <a:t>17.5%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1" u="none" strike="noStrike" dirty="0">
                          <a:solidFill>
                            <a:schemeClr val="tx1"/>
                          </a:solidFill>
                          <a:effectLst/>
                          <a:latin typeface="+mn-lt"/>
                        </a:rPr>
                        <a:t>17.5%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965628766"/>
                  </a:ext>
                </a:extLst>
              </a:tr>
              <a:tr h="134570">
                <a:tc>
                  <a:txBody>
                    <a:bodyPr/>
                    <a:lstStyle/>
                    <a:p>
                      <a:pPr algn="l" fontAlgn="b"/>
                      <a:r>
                        <a:rPr lang="en-IN" sz="900" b="1" i="0" u="none" strike="noStrike" dirty="0" smtClean="0">
                          <a:solidFill>
                            <a:schemeClr val="tx1"/>
                          </a:solidFill>
                          <a:effectLst/>
                          <a:latin typeface="+mn-lt"/>
                        </a:rPr>
                        <a:t>NOPAT</a:t>
                      </a:r>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4,576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7,582</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10,055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11,114</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rgbClr val="000000"/>
                          </a:solidFill>
                          <a:effectLst/>
                          <a:latin typeface="+mn-lt"/>
                        </a:rPr>
                        <a:t>12,280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rgbClr val="000000"/>
                          </a:solidFill>
                          <a:effectLst/>
                          <a:latin typeface="+mn-lt"/>
                        </a:rPr>
                        <a:t>13,585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22799623"/>
                  </a:ext>
                </a:extLst>
              </a:tr>
              <a:tr h="134570">
                <a:tc>
                  <a:txBody>
                    <a:bodyPr/>
                    <a:lstStyle/>
                    <a:p>
                      <a:pPr algn="l" fontAlgn="b"/>
                      <a:r>
                        <a:rPr lang="en-IN" sz="900" b="0" i="0" u="none" strike="noStrike" dirty="0" smtClean="0">
                          <a:solidFill>
                            <a:schemeClr val="tx1"/>
                          </a:solidFill>
                          <a:effectLst/>
                          <a:latin typeface="+mn-lt"/>
                        </a:rPr>
                        <a:t>Depreciation and Amortisation</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4,301</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4,887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5,442</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5,605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5,774</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5,947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10422962"/>
                  </a:ext>
                </a:extLst>
              </a:tr>
              <a:tr h="134570">
                <a:tc>
                  <a:txBody>
                    <a:bodyPr/>
                    <a:lstStyle/>
                    <a:p>
                      <a:pPr algn="l" fontAlgn="b"/>
                      <a:r>
                        <a:rPr lang="en-IN" sz="900" b="0" i="0" u="none" strike="noStrike" dirty="0">
                          <a:solidFill>
                            <a:schemeClr val="tx1"/>
                          </a:solidFill>
                          <a:effectLst/>
                          <a:latin typeface="+mn-lt"/>
                        </a:rPr>
                        <a:t>Change in </a:t>
                      </a:r>
                      <a:r>
                        <a:rPr lang="en-IN" sz="900" b="0" i="0" u="none" strike="noStrike" dirty="0" smtClean="0">
                          <a:solidFill>
                            <a:schemeClr val="tx1"/>
                          </a:solidFill>
                          <a:effectLst/>
                          <a:latin typeface="+mn-lt"/>
                        </a:rPr>
                        <a:t>Working Capital</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-5,281</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2,277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-4,823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-6,269</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-7,523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-9,028</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57225772"/>
                  </a:ext>
                </a:extLst>
              </a:tr>
              <a:tr h="134570">
                <a:tc>
                  <a:txBody>
                    <a:bodyPr/>
                    <a:lstStyle/>
                    <a:p>
                      <a:pPr algn="l" fontAlgn="b"/>
                      <a:r>
                        <a:rPr lang="en-IN" sz="900" b="0" i="0" u="none" strike="noStrike" dirty="0" smtClean="0">
                          <a:solidFill>
                            <a:schemeClr val="tx1"/>
                          </a:solidFill>
                          <a:effectLst/>
                          <a:latin typeface="+mn-lt"/>
                        </a:rPr>
                        <a:t>Capital</a:t>
                      </a:r>
                      <a:r>
                        <a:rPr lang="en-IN" sz="900" b="0" i="0" u="none" strike="noStrike" baseline="0" dirty="0" smtClean="0">
                          <a:solidFill>
                            <a:schemeClr val="tx1"/>
                          </a:solidFill>
                          <a:effectLst/>
                          <a:latin typeface="+mn-lt"/>
                        </a:rPr>
                        <a:t> Expenditure</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6,410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8,000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7,500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6,000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6,000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5,000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978212452"/>
                  </a:ext>
                </a:extLst>
              </a:tr>
              <a:tr h="134570">
                <a:tc>
                  <a:txBody>
                    <a:bodyPr/>
                    <a:lstStyle/>
                    <a:p>
                      <a:pPr algn="l" fontAlgn="b"/>
                      <a:r>
                        <a:rPr lang="en-IN" sz="900" b="1" i="0" u="none" strike="noStrike" dirty="0">
                          <a:solidFill>
                            <a:schemeClr val="tx1"/>
                          </a:solidFill>
                          <a:effectLst/>
                          <a:latin typeface="+mn-lt"/>
                        </a:rPr>
                        <a:t>FCFF</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10,005</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rgbClr val="000000"/>
                          </a:solidFill>
                          <a:effectLst/>
                          <a:latin typeface="+mn-lt"/>
                        </a:rPr>
                        <a:t>22,747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rgbClr val="000000"/>
                          </a:solidFill>
                          <a:effectLst/>
                          <a:latin typeface="+mn-lt"/>
                        </a:rPr>
                        <a:t>18,174</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16,450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rgbClr val="000000"/>
                          </a:solidFill>
                          <a:effectLst/>
                          <a:latin typeface="+mn-lt"/>
                        </a:rPr>
                        <a:t>16,530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15,504</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80135420"/>
                  </a:ext>
                </a:extLst>
              </a:tr>
              <a:tr h="134570">
                <a:tc>
                  <a:txBody>
                    <a:bodyPr/>
                    <a:lstStyle/>
                    <a:p>
                      <a:pPr algn="l" fontAlgn="b"/>
                      <a:r>
                        <a:rPr lang="en-IN" sz="900" b="1" i="0" u="none" strike="noStrike" dirty="0" smtClean="0">
                          <a:solidFill>
                            <a:schemeClr val="tx1"/>
                          </a:solidFill>
                          <a:effectLst/>
                          <a:latin typeface="+mn-lt"/>
                        </a:rPr>
                        <a:t>Discounted</a:t>
                      </a:r>
                      <a:r>
                        <a:rPr lang="en-IN" sz="900" b="1" i="0" u="none" strike="noStrike" baseline="0" dirty="0" smtClean="0">
                          <a:solidFill>
                            <a:schemeClr val="tx1"/>
                          </a:solidFill>
                          <a:effectLst/>
                          <a:latin typeface="+mn-lt"/>
                        </a:rPr>
                        <a:t> Cash Flows</a:t>
                      </a:r>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fontAlgn="b"/>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20,843</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a:solidFill>
                            <a:srgbClr val="000000"/>
                          </a:solidFill>
                          <a:effectLst/>
                          <a:latin typeface="+mn-lt"/>
                        </a:rPr>
                        <a:t>15,259</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12,577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a:solidFill>
                            <a:srgbClr val="000000"/>
                          </a:solidFill>
                          <a:effectLst/>
                          <a:latin typeface="+mn-lt"/>
                        </a:rPr>
                        <a:t>11,557</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9,911</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26749340"/>
                  </a:ext>
                </a:extLst>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3741853507"/>
              </p:ext>
            </p:extLst>
          </p:nvPr>
        </p:nvGraphicFramePr>
        <p:xfrm>
          <a:off x="196849" y="3060863"/>
          <a:ext cx="3205163" cy="1975957"/>
        </p:xfrm>
        <a:graphic>
          <a:graphicData uri="http://schemas.openxmlformats.org/drawingml/2006/table">
            <a:tbl>
              <a:tblPr>
                <a:tableStyleId>{5940675A-B579-460E-94D1-54222C63F5DA}</a:tableStyleId>
              </a:tblPr>
              <a:tblGrid>
                <a:gridCol w="2400251">
                  <a:extLst>
                    <a:ext uri="{9D8B030D-6E8A-4147-A177-3AD203B41FA5}">
                      <a16:colId xmlns:a16="http://schemas.microsoft.com/office/drawing/2014/main" val="2852298940"/>
                    </a:ext>
                  </a:extLst>
                </a:gridCol>
                <a:gridCol w="804912">
                  <a:extLst>
                    <a:ext uri="{9D8B030D-6E8A-4147-A177-3AD203B41FA5}">
                      <a16:colId xmlns:a16="http://schemas.microsoft.com/office/drawing/2014/main" val="1284843751"/>
                    </a:ext>
                  </a:extLst>
                </a:gridCol>
              </a:tblGrid>
              <a:tr h="256967">
                <a:tc>
                  <a:txBody>
                    <a:bodyPr/>
                    <a:lstStyle/>
                    <a:p>
                      <a:pPr algn="l" rtl="0" fontAlgn="b"/>
                      <a:r>
                        <a:rPr lang="en-IN" sz="900" b="1" u="none" strike="noStrike" dirty="0" smtClean="0">
                          <a:solidFill>
                            <a:schemeClr val="bg1"/>
                          </a:solidFill>
                          <a:effectLst/>
                          <a:latin typeface="+mn-lt"/>
                        </a:rPr>
                        <a:t>Particular</a:t>
                      </a:r>
                      <a:endParaRPr lang="en-IN" sz="9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marL="0" algn="ctr" defTabSz="701985" rtl="0" eaLnBrk="1" fontAlgn="b" latinLnBrk="0" hangingPunct="1"/>
                      <a:endParaRPr lang="en-IN" sz="900" b="1" u="none" strike="noStrike" kern="1200" dirty="0">
                        <a:solidFill>
                          <a:schemeClr val="bg1"/>
                        </a:solidFill>
                        <a:effectLst/>
                        <a:latin typeface="+mn-lt"/>
                        <a:ea typeface="+mn-ea"/>
                        <a:cs typeface="+mn-cs"/>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76033734"/>
                  </a:ext>
                </a:extLst>
              </a:tr>
              <a:tr h="171899">
                <a:tc>
                  <a:txBody>
                    <a:bodyPr/>
                    <a:lstStyle/>
                    <a:p>
                      <a:pPr algn="l" fontAlgn="b"/>
                      <a:r>
                        <a:rPr lang="en-US" sz="900" b="1" i="0" u="none" strike="noStrike" dirty="0" smtClean="0">
                          <a:solidFill>
                            <a:schemeClr val="tx1"/>
                          </a:solidFill>
                          <a:effectLst/>
                          <a:latin typeface="+mn-lt"/>
                        </a:rPr>
                        <a:t>WACC (%)</a:t>
                      </a:r>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smtClean="0">
                          <a:solidFill>
                            <a:srgbClr val="000000"/>
                          </a:solidFill>
                          <a:effectLst/>
                          <a:latin typeface="+mn-lt"/>
                        </a:rPr>
                        <a:t>9.4%</a:t>
                      </a:r>
                      <a:endParaRPr lang="en-IN" sz="900" b="1"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22799623"/>
                  </a:ext>
                </a:extLst>
              </a:tr>
              <a:tr h="171899">
                <a:tc>
                  <a:txBody>
                    <a:bodyPr/>
                    <a:lstStyle/>
                    <a:p>
                      <a:r>
                        <a:rPr lang="en-US" sz="900" b="0" i="0" u="none" strike="noStrike" kern="1200" baseline="0" dirty="0" smtClean="0">
                          <a:solidFill>
                            <a:schemeClr val="tx1"/>
                          </a:solidFill>
                          <a:latin typeface="+mn-lt"/>
                          <a:ea typeface="+mn-ea"/>
                          <a:cs typeface="+mn-cs"/>
                        </a:rPr>
                        <a:t>Terminal Growth Rate (%)</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3.0%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036438139"/>
                  </a:ext>
                </a:extLst>
              </a:tr>
              <a:tr h="171899">
                <a:tc>
                  <a:txBody>
                    <a:bodyPr/>
                    <a:lstStyle/>
                    <a:p>
                      <a:pPr marL="0" marR="0" lvl="0" indent="0" algn="l" defTabSz="701985" rtl="0" eaLnBrk="1" fontAlgn="b" latinLnBrk="0" hangingPunct="1">
                        <a:lnSpc>
                          <a:spcPct val="100000"/>
                        </a:lnSpc>
                        <a:spcBef>
                          <a:spcPts val="0"/>
                        </a:spcBef>
                        <a:spcAft>
                          <a:spcPts val="0"/>
                        </a:spcAft>
                        <a:buClrTx/>
                        <a:buSzTx/>
                        <a:buFontTx/>
                        <a:buNone/>
                        <a:tabLst/>
                        <a:defRPr/>
                      </a:pPr>
                      <a:r>
                        <a:rPr lang="en-US" sz="900" b="0" i="0" u="none" strike="noStrike" dirty="0" smtClean="0">
                          <a:solidFill>
                            <a:schemeClr val="tx1"/>
                          </a:solidFill>
                          <a:effectLst/>
                          <a:latin typeface="+mn-lt"/>
                        </a:rPr>
                        <a:t>Cost of Equity (%)</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smtClean="0">
                          <a:solidFill>
                            <a:srgbClr val="000000"/>
                          </a:solidFill>
                          <a:effectLst/>
                          <a:latin typeface="+mn-lt"/>
                        </a:rPr>
                        <a:t>11.5%</a:t>
                      </a:r>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555911039"/>
                  </a:ext>
                </a:extLst>
              </a:tr>
              <a:tr h="171899">
                <a:tc>
                  <a:txBody>
                    <a:bodyPr/>
                    <a:lstStyle/>
                    <a:p>
                      <a:pPr marL="0" marR="0" lvl="0" indent="0" algn="l" defTabSz="701985" rtl="0" eaLnBrk="1" fontAlgn="b" latinLnBrk="0" hangingPunct="1">
                        <a:lnSpc>
                          <a:spcPct val="100000"/>
                        </a:lnSpc>
                        <a:spcBef>
                          <a:spcPts val="0"/>
                        </a:spcBef>
                        <a:spcAft>
                          <a:spcPts val="0"/>
                        </a:spcAft>
                        <a:buClrTx/>
                        <a:buSzTx/>
                        <a:buFontTx/>
                        <a:buNone/>
                        <a:tabLst/>
                        <a:defRPr/>
                      </a:pPr>
                      <a:r>
                        <a:rPr lang="en-US" sz="900" b="0" i="0" u="none" strike="noStrike" kern="1200" baseline="0" dirty="0" smtClean="0">
                          <a:solidFill>
                            <a:schemeClr val="tx1"/>
                          </a:solidFill>
                          <a:latin typeface="+mn-lt"/>
                          <a:ea typeface="+mn-ea"/>
                          <a:cs typeface="+mn-cs"/>
                        </a:rPr>
                        <a:t>Cash Flow in Terminal Year (FY30)</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US" sz="900" b="0" i="0" u="none" strike="noStrike" dirty="0" smtClean="0">
                          <a:solidFill>
                            <a:srgbClr val="000000"/>
                          </a:solidFill>
                          <a:effectLst/>
                          <a:latin typeface="+mn-lt"/>
                        </a:rPr>
                        <a:t>15,504</a:t>
                      </a:r>
                      <a:endParaRPr lang="en-IN" sz="900" b="0" i="0" u="none" strike="noStrike" dirty="0">
                        <a:solidFill>
                          <a:srgbClr val="000000"/>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637360801"/>
                  </a:ext>
                </a:extLst>
              </a:tr>
              <a:tr h="171899">
                <a:tc>
                  <a:txBody>
                    <a:bodyPr/>
                    <a:lstStyle/>
                    <a:p>
                      <a:pPr marL="0" marR="0" lvl="0" indent="0" algn="l" defTabSz="701985" rtl="0" eaLnBrk="1" fontAlgn="b" latinLnBrk="0" hangingPunct="1">
                        <a:lnSpc>
                          <a:spcPct val="100000"/>
                        </a:lnSpc>
                        <a:spcBef>
                          <a:spcPts val="0"/>
                        </a:spcBef>
                        <a:spcAft>
                          <a:spcPts val="0"/>
                        </a:spcAft>
                        <a:buClrTx/>
                        <a:buSzTx/>
                        <a:buFontTx/>
                        <a:buNone/>
                        <a:tabLst/>
                        <a:defRPr/>
                      </a:pPr>
                      <a:r>
                        <a:rPr lang="en-US" sz="900" b="0" i="0" u="none" strike="noStrike" kern="1200" baseline="0" dirty="0" smtClean="0">
                          <a:solidFill>
                            <a:schemeClr val="tx1"/>
                          </a:solidFill>
                          <a:latin typeface="+mn-lt"/>
                          <a:ea typeface="+mn-ea"/>
                          <a:cs typeface="+mn-cs"/>
                        </a:rPr>
                        <a:t>Terminal Value</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2,51,079</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642242127"/>
                  </a:ext>
                </a:extLst>
              </a:tr>
              <a:tr h="171899">
                <a:tc>
                  <a:txBody>
                    <a:bodyPr/>
                    <a:lstStyle/>
                    <a:p>
                      <a:pPr algn="l" fontAlgn="b"/>
                      <a:r>
                        <a:rPr lang="en-IN" sz="900" b="1" i="0" u="none" strike="noStrike" dirty="0">
                          <a:solidFill>
                            <a:srgbClr val="000000"/>
                          </a:solidFill>
                          <a:effectLst/>
                          <a:latin typeface="+mn-lt"/>
                        </a:rPr>
                        <a:t>PV of Terminal Value</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3,92,738</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10422962"/>
                  </a:ext>
                </a:extLst>
              </a:tr>
              <a:tr h="171899">
                <a:tc>
                  <a:txBody>
                    <a:bodyPr/>
                    <a:lstStyle/>
                    <a:p>
                      <a:pPr marL="0" marR="0" lvl="0" indent="0" algn="l" defTabSz="701985" rtl="0" eaLnBrk="1" fontAlgn="b" latinLnBrk="0" hangingPunct="1">
                        <a:lnSpc>
                          <a:spcPct val="100000"/>
                        </a:lnSpc>
                        <a:spcBef>
                          <a:spcPts val="0"/>
                        </a:spcBef>
                        <a:spcAft>
                          <a:spcPts val="0"/>
                        </a:spcAft>
                        <a:buClrTx/>
                        <a:buSzTx/>
                        <a:buFontTx/>
                        <a:buNone/>
                        <a:tabLst/>
                        <a:defRPr/>
                      </a:pPr>
                      <a:r>
                        <a:rPr lang="en-US" sz="900" b="0" i="0" u="none" strike="noStrike" kern="1200" baseline="0" dirty="0" smtClean="0">
                          <a:solidFill>
                            <a:schemeClr val="tx1"/>
                          </a:solidFill>
                          <a:latin typeface="+mn-lt"/>
                          <a:ea typeface="+mn-ea"/>
                          <a:cs typeface="+mn-cs"/>
                        </a:rPr>
                        <a:t>EV</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4,62,780</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57225772"/>
                  </a:ext>
                </a:extLst>
              </a:tr>
              <a:tr h="171899">
                <a:tc>
                  <a:txBody>
                    <a:bodyPr/>
                    <a:lstStyle/>
                    <a:p>
                      <a:pPr algn="l" fontAlgn="b"/>
                      <a:r>
                        <a:rPr lang="en-US" sz="900" b="0" i="0" u="none" strike="noStrike" kern="1200" baseline="0" dirty="0" smtClean="0">
                          <a:solidFill>
                            <a:schemeClr val="tx1"/>
                          </a:solidFill>
                          <a:latin typeface="+mn-lt"/>
                          <a:ea typeface="+mn-ea"/>
                          <a:cs typeface="+mn-cs"/>
                        </a:rPr>
                        <a:t>Net Debt</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0" i="0" u="none" strike="noStrike" dirty="0">
                          <a:solidFill>
                            <a:srgbClr val="000000"/>
                          </a:solidFill>
                          <a:effectLst/>
                          <a:latin typeface="+mn-lt"/>
                        </a:rPr>
                        <a:t>21,856</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978212452"/>
                  </a:ext>
                </a:extLst>
              </a:tr>
              <a:tr h="171899">
                <a:tc>
                  <a:txBody>
                    <a:bodyPr/>
                    <a:lstStyle/>
                    <a:p>
                      <a:pPr algn="l" fontAlgn="b"/>
                      <a:r>
                        <a:rPr lang="en-US" sz="900" b="0" i="0" u="none" strike="noStrike" kern="1200" baseline="0" dirty="0" smtClean="0">
                          <a:solidFill>
                            <a:schemeClr val="tx1"/>
                          </a:solidFill>
                          <a:latin typeface="+mn-lt"/>
                          <a:ea typeface="+mn-ea"/>
                          <a:cs typeface="+mn-cs"/>
                        </a:rPr>
                        <a:t>Equity Value </a:t>
                      </a:r>
                      <a:endParaRPr lang="en-IN" sz="900" b="0"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a:solidFill>
                            <a:srgbClr val="000000"/>
                          </a:solidFill>
                          <a:effectLst/>
                          <a:latin typeface="+mn-lt"/>
                        </a:rPr>
                        <a:t>4,40,924</a:t>
                      </a: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80135420"/>
                  </a:ext>
                </a:extLst>
              </a:tr>
              <a:tr h="171899">
                <a:tc>
                  <a:txBody>
                    <a:bodyPr/>
                    <a:lstStyle/>
                    <a:p>
                      <a:pPr algn="l" fontAlgn="b"/>
                      <a:r>
                        <a:rPr lang="en-US" sz="900" b="1" i="0" u="none" strike="noStrike" dirty="0" smtClean="0">
                          <a:solidFill>
                            <a:schemeClr val="tx1"/>
                          </a:solidFill>
                          <a:effectLst/>
                          <a:latin typeface="+mn-lt"/>
                        </a:rPr>
                        <a:t>Equity Value Per Share</a:t>
                      </a:r>
                      <a:endParaRPr lang="en-IN" sz="900" b="1" i="0" u="none" strike="noStrike" dirty="0">
                        <a:solidFill>
                          <a:schemeClr val="tx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b"/>
                      <a:r>
                        <a:rPr lang="en-IN" sz="900" b="1" i="0" u="none" strike="noStrike" dirty="0" smtClean="0">
                          <a:solidFill>
                            <a:schemeClr val="tx1"/>
                          </a:solidFill>
                          <a:effectLst/>
                          <a:latin typeface="+mn-lt"/>
                        </a:rPr>
                        <a:t>818</a:t>
                      </a:r>
                      <a:endParaRPr lang="en-IN" sz="900" b="1" i="0" u="none" strike="noStrike" dirty="0">
                        <a:solidFill>
                          <a:schemeClr val="tx1"/>
                        </a:solidFill>
                        <a:effectLst/>
                        <a:latin typeface="+mn-lt"/>
                      </a:endParaRPr>
                    </a:p>
                  </a:txBody>
                  <a:tcPr marL="0" marR="0" marT="0" marB="0" anchor="b">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686922005"/>
                  </a:ext>
                </a:extLst>
              </a:tr>
            </a:tbl>
          </a:graphicData>
        </a:graphic>
      </p:graphicFrame>
      <p:sp>
        <p:nvSpPr>
          <p:cNvPr id="25" name="Rectangle 24"/>
          <p:cNvSpPr/>
          <p:nvPr/>
        </p:nvSpPr>
        <p:spPr>
          <a:xfrm>
            <a:off x="3426397" y="2818015"/>
            <a:ext cx="1382110" cy="246221"/>
          </a:xfrm>
          <a:prstGeom prst="rect">
            <a:avLst/>
          </a:prstGeom>
        </p:spPr>
        <p:txBody>
          <a:bodyPr wrap="none">
            <a:spAutoFit/>
          </a:bodyPr>
          <a:lstStyle/>
          <a:p>
            <a:r>
              <a:rPr lang="en-US" sz="1000" b="1" dirty="0" smtClean="0">
                <a:solidFill>
                  <a:srgbClr val="0070C0"/>
                </a:solidFill>
                <a:latin typeface="+mj-lt"/>
              </a:rPr>
              <a:t>Sensitivity Analysis</a:t>
            </a:r>
            <a:endParaRPr lang="en-US" sz="1000" b="1" dirty="0">
              <a:solidFill>
                <a:srgbClr val="0070C0"/>
              </a:solidFill>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3894691693"/>
              </p:ext>
            </p:extLst>
          </p:nvPr>
        </p:nvGraphicFramePr>
        <p:xfrm>
          <a:off x="3509959" y="3059398"/>
          <a:ext cx="3203578" cy="1994188"/>
        </p:xfrm>
        <a:graphic>
          <a:graphicData uri="http://schemas.openxmlformats.org/drawingml/2006/table">
            <a:tbl>
              <a:tblPr>
                <a:tableStyleId>{5C22544A-7EE6-4342-B048-85BDC9FD1C3A}</a:tableStyleId>
              </a:tblPr>
              <a:tblGrid>
                <a:gridCol w="728326">
                  <a:extLst>
                    <a:ext uri="{9D8B030D-6E8A-4147-A177-3AD203B41FA5}">
                      <a16:colId xmlns:a16="http://schemas.microsoft.com/office/drawing/2014/main" val="1166846427"/>
                    </a:ext>
                  </a:extLst>
                </a:gridCol>
                <a:gridCol w="412542">
                  <a:extLst>
                    <a:ext uri="{9D8B030D-6E8A-4147-A177-3AD203B41FA5}">
                      <a16:colId xmlns:a16="http://schemas.microsoft.com/office/drawing/2014/main" val="3901636395"/>
                    </a:ext>
                  </a:extLst>
                </a:gridCol>
                <a:gridCol w="412542">
                  <a:extLst>
                    <a:ext uri="{9D8B030D-6E8A-4147-A177-3AD203B41FA5}">
                      <a16:colId xmlns:a16="http://schemas.microsoft.com/office/drawing/2014/main" val="194053977"/>
                    </a:ext>
                  </a:extLst>
                </a:gridCol>
                <a:gridCol w="412542">
                  <a:extLst>
                    <a:ext uri="{9D8B030D-6E8A-4147-A177-3AD203B41FA5}">
                      <a16:colId xmlns:a16="http://schemas.microsoft.com/office/drawing/2014/main" val="3776200233"/>
                    </a:ext>
                  </a:extLst>
                </a:gridCol>
                <a:gridCol w="412542">
                  <a:extLst>
                    <a:ext uri="{9D8B030D-6E8A-4147-A177-3AD203B41FA5}">
                      <a16:colId xmlns:a16="http://schemas.microsoft.com/office/drawing/2014/main" val="3025182934"/>
                    </a:ext>
                  </a:extLst>
                </a:gridCol>
                <a:gridCol w="412542">
                  <a:extLst>
                    <a:ext uri="{9D8B030D-6E8A-4147-A177-3AD203B41FA5}">
                      <a16:colId xmlns:a16="http://schemas.microsoft.com/office/drawing/2014/main" val="3736495374"/>
                    </a:ext>
                  </a:extLst>
                </a:gridCol>
                <a:gridCol w="412542">
                  <a:extLst>
                    <a:ext uri="{9D8B030D-6E8A-4147-A177-3AD203B41FA5}">
                      <a16:colId xmlns:a16="http://schemas.microsoft.com/office/drawing/2014/main" val="1269662944"/>
                    </a:ext>
                  </a:extLst>
                </a:gridCol>
              </a:tblGrid>
              <a:tr h="284884">
                <a:tc>
                  <a:txBody>
                    <a:bodyPr/>
                    <a:lstStyle/>
                    <a:p>
                      <a:pPr algn="l" fontAlgn="b"/>
                      <a:endParaRPr lang="en-IN" sz="9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gridSpan="6">
                  <a:txBody>
                    <a:bodyPr/>
                    <a:lstStyle/>
                    <a:p>
                      <a:pPr algn="ctr" fontAlgn="b"/>
                      <a:r>
                        <a:rPr lang="en-IN" sz="900" b="1" u="none" strike="noStrike" dirty="0">
                          <a:solidFill>
                            <a:schemeClr val="bg1"/>
                          </a:solidFill>
                          <a:effectLst/>
                          <a:latin typeface="Arial" panose="020B0604020202020204" pitchFamily="34" charset="0"/>
                          <a:cs typeface="Arial" panose="020B0604020202020204" pitchFamily="34" charset="0"/>
                        </a:rPr>
                        <a:t>Terminal Growth Rate</a:t>
                      </a:r>
                      <a:endParaRPr lang="en-IN" sz="9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177672959"/>
                  </a:ext>
                </a:extLst>
              </a:tr>
              <a:tr h="284884">
                <a:tc>
                  <a:txBody>
                    <a:bodyPr/>
                    <a:lstStyle/>
                    <a:p>
                      <a:pPr algn="l" fontAlgn="b"/>
                      <a:endParaRPr lang="en-IN" sz="9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ctr"/>
                      <a:endParaRPr lang="en-IN" sz="900" b="1" i="0" u="none" strike="noStrike" dirty="0">
                        <a:solidFill>
                          <a:srgbClr val="000000"/>
                        </a:solidFill>
                        <a:effectLst/>
                        <a:latin typeface="Calibri" panose="020F050202020403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dirty="0">
                          <a:solidFill>
                            <a:srgbClr val="000000"/>
                          </a:solidFill>
                          <a:effectLst/>
                          <a:latin typeface="Calibri" panose="020F0502020204030204" pitchFamily="34" charset="0"/>
                        </a:rPr>
                        <a:t>2.0%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dirty="0">
                          <a:solidFill>
                            <a:srgbClr val="000000"/>
                          </a:solidFill>
                          <a:effectLst/>
                          <a:latin typeface="Calibri" panose="020F0502020204030204" pitchFamily="34" charset="0"/>
                        </a:rPr>
                        <a:t>2.5%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dirty="0">
                          <a:solidFill>
                            <a:srgbClr val="000000"/>
                          </a:solidFill>
                          <a:effectLst/>
                          <a:latin typeface="Calibri" panose="020F0502020204030204" pitchFamily="34" charset="0"/>
                        </a:rPr>
                        <a:t>3.0%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dirty="0">
                          <a:solidFill>
                            <a:srgbClr val="000000"/>
                          </a:solidFill>
                          <a:effectLst/>
                          <a:latin typeface="Calibri" panose="020F0502020204030204" pitchFamily="34" charset="0"/>
                        </a:rPr>
                        <a:t>3.5%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dirty="0">
                          <a:solidFill>
                            <a:srgbClr val="000000"/>
                          </a:solidFill>
                          <a:effectLst/>
                          <a:latin typeface="Calibri" panose="020F0502020204030204" pitchFamily="34" charset="0"/>
                        </a:rPr>
                        <a:t>4.0%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extLst>
                  <a:ext uri="{0D108BD9-81ED-4DB2-BD59-A6C34878D82A}">
                    <a16:rowId xmlns:a16="http://schemas.microsoft.com/office/drawing/2014/main" val="1334323493"/>
                  </a:ext>
                </a:extLst>
              </a:tr>
              <a:tr h="284884">
                <a:tc rowSpan="5">
                  <a:txBody>
                    <a:bodyPr/>
                    <a:lstStyle/>
                    <a:p>
                      <a:pPr algn="ctr" fontAlgn="ctr"/>
                      <a:r>
                        <a:rPr lang="en-IN" sz="900" b="1" u="none" strike="noStrike" dirty="0">
                          <a:effectLst/>
                          <a:latin typeface="Arial" panose="020B0604020202020204" pitchFamily="34" charset="0"/>
                          <a:cs typeface="Arial" panose="020B0604020202020204" pitchFamily="34" charset="0"/>
                        </a:rPr>
                        <a:t>WACC</a:t>
                      </a:r>
                      <a:endParaRPr lang="en-IN" sz="9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dirty="0">
                          <a:solidFill>
                            <a:srgbClr val="000000"/>
                          </a:solidFill>
                          <a:effectLst/>
                          <a:latin typeface="Calibri" panose="020F0502020204030204" pitchFamily="34" charset="0"/>
                        </a:rPr>
                        <a:t>8.4%</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dirty="0">
                          <a:solidFill>
                            <a:srgbClr val="000000"/>
                          </a:solidFill>
                          <a:effectLst/>
                          <a:latin typeface="Calibri" panose="020F0502020204030204" pitchFamily="34" charset="0"/>
                        </a:rPr>
                        <a:t>782</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844</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918</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1,007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1,117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extLst>
                  <a:ext uri="{0D108BD9-81ED-4DB2-BD59-A6C34878D82A}">
                    <a16:rowId xmlns:a16="http://schemas.microsoft.com/office/drawing/2014/main" val="4015214705"/>
                  </a:ext>
                </a:extLst>
              </a:tr>
              <a:tr h="284884">
                <a:tc vMerge="1">
                  <a:txBody>
                    <a:bodyPr/>
                    <a:lstStyle/>
                    <a:p>
                      <a:endParaRPr lang="en-IN"/>
                    </a:p>
                  </a:txBody>
                  <a:tcPr/>
                </a:tc>
                <a:tc>
                  <a:txBody>
                    <a:bodyPr/>
                    <a:lstStyle/>
                    <a:p>
                      <a:pPr algn="r" fontAlgn="b"/>
                      <a:r>
                        <a:rPr lang="en-IN" sz="900" b="1" i="0" u="none" strike="noStrike">
                          <a:solidFill>
                            <a:srgbClr val="000000"/>
                          </a:solidFill>
                          <a:effectLst/>
                          <a:latin typeface="Calibri" panose="020F0502020204030204" pitchFamily="34" charset="0"/>
                        </a:rPr>
                        <a:t>8.9%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745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799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864</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2857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940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1,032</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extLst>
                  <a:ext uri="{0D108BD9-81ED-4DB2-BD59-A6C34878D82A}">
                    <a16:rowId xmlns:a16="http://schemas.microsoft.com/office/drawing/2014/main" val="125354202"/>
                  </a:ext>
                </a:extLst>
              </a:tr>
              <a:tr h="284884">
                <a:tc vMerge="1">
                  <a:txBody>
                    <a:bodyPr/>
                    <a:lstStyle/>
                    <a:p>
                      <a:endParaRPr lang="en-IN"/>
                    </a:p>
                  </a:txBody>
                  <a:tcPr/>
                </a:tc>
                <a:tc>
                  <a:txBody>
                    <a:bodyPr/>
                    <a:lstStyle/>
                    <a:p>
                      <a:pPr algn="r" fontAlgn="b"/>
                      <a:r>
                        <a:rPr lang="en-IN" sz="900" b="1" i="0" u="none" strike="noStrike">
                          <a:solidFill>
                            <a:srgbClr val="000000"/>
                          </a:solidFill>
                          <a:effectLst/>
                          <a:latin typeface="Calibri" panose="020F0502020204030204" pitchFamily="34" charset="0"/>
                        </a:rPr>
                        <a:t>9.4%</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713</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761</a:t>
                      </a:r>
                    </a:p>
                  </a:txBody>
                  <a:tcPr marL="0" marR="0" marT="0" marB="0" anchor="ctr">
                    <a:lnL w="9525" cap="flat" cmpd="sng" algn="ctr">
                      <a:solidFill>
                        <a:schemeClr val="accent4"/>
                      </a:solidFill>
                      <a:prstDash val="sysDot"/>
                      <a:round/>
                      <a:headEnd type="none" w="med" len="med"/>
                      <a:tailEnd type="none" w="med" len="med"/>
                    </a:lnL>
                    <a:lnR w="2857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1" i="0" u="none" strike="noStrike">
                          <a:solidFill>
                            <a:srgbClr val="000000"/>
                          </a:solidFill>
                          <a:effectLst/>
                          <a:latin typeface="Calibri" panose="020F0502020204030204" pitchFamily="34" charset="0"/>
                        </a:rPr>
                        <a:t>818</a:t>
                      </a:r>
                    </a:p>
                  </a:txBody>
                  <a:tcPr marL="0" marR="0" marT="0" marB="0" anchor="ctr">
                    <a:lnL w="28575" cap="flat" cmpd="sng" algn="ctr">
                      <a:solidFill>
                        <a:schemeClr val="accent4"/>
                      </a:solidFill>
                      <a:prstDash val="sysDot"/>
                      <a:round/>
                      <a:headEnd type="none" w="med" len="med"/>
                      <a:tailEnd type="none" w="med" len="med"/>
                    </a:lnL>
                    <a:lnR w="28575" cap="flat" cmpd="sng" algn="ctr">
                      <a:solidFill>
                        <a:schemeClr val="accent4"/>
                      </a:solidFill>
                      <a:prstDash val="sysDot"/>
                      <a:round/>
                      <a:headEnd type="none" w="med" len="med"/>
                      <a:tailEnd type="none" w="med" len="med"/>
                    </a:lnR>
                    <a:lnT w="28575" cap="flat" cmpd="sng" algn="ctr">
                      <a:solidFill>
                        <a:schemeClr val="accent4"/>
                      </a:solidFill>
                      <a:prstDash val="sysDot"/>
                      <a:round/>
                      <a:headEnd type="none" w="med" len="med"/>
                      <a:tailEnd type="none" w="med" len="med"/>
                    </a:lnT>
                    <a:lnB w="2857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884</a:t>
                      </a:r>
                    </a:p>
                  </a:txBody>
                  <a:tcPr marL="0" marR="0" marT="0" marB="0" anchor="ctr">
                    <a:lnL w="2857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962</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extLst>
                  <a:ext uri="{0D108BD9-81ED-4DB2-BD59-A6C34878D82A}">
                    <a16:rowId xmlns:a16="http://schemas.microsoft.com/office/drawing/2014/main" val="75366594"/>
                  </a:ext>
                </a:extLst>
              </a:tr>
              <a:tr h="284884">
                <a:tc vMerge="1">
                  <a:txBody>
                    <a:bodyPr/>
                    <a:lstStyle/>
                    <a:p>
                      <a:endParaRPr lang="en-IN"/>
                    </a:p>
                  </a:txBody>
                  <a:tcPr/>
                </a:tc>
                <a:tc>
                  <a:txBody>
                    <a:bodyPr/>
                    <a:lstStyle/>
                    <a:p>
                      <a:pPr algn="r" fontAlgn="b"/>
                      <a:r>
                        <a:rPr lang="en-IN" sz="900" b="1" i="0" u="none" strike="noStrike">
                          <a:solidFill>
                            <a:srgbClr val="000000"/>
                          </a:solidFill>
                          <a:effectLst/>
                          <a:latin typeface="Calibri" panose="020F0502020204030204" pitchFamily="34" charset="0"/>
                        </a:rPr>
                        <a:t>9.9%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685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729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779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2857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837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905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extLst>
                  <a:ext uri="{0D108BD9-81ED-4DB2-BD59-A6C34878D82A}">
                    <a16:rowId xmlns:a16="http://schemas.microsoft.com/office/drawing/2014/main" val="2931397255"/>
                  </a:ext>
                </a:extLst>
              </a:tr>
              <a:tr h="284884">
                <a:tc vMerge="1">
                  <a:txBody>
                    <a:bodyPr/>
                    <a:lstStyle/>
                    <a:p>
                      <a:endParaRPr lang="en-IN"/>
                    </a:p>
                  </a:txBody>
                  <a:tcPr/>
                </a:tc>
                <a:tc>
                  <a:txBody>
                    <a:bodyPr/>
                    <a:lstStyle/>
                    <a:p>
                      <a:pPr algn="r" fontAlgn="b"/>
                      <a:r>
                        <a:rPr lang="en-IN" sz="900" b="1" i="0" u="none" strike="noStrike" dirty="0">
                          <a:solidFill>
                            <a:srgbClr val="000000"/>
                          </a:solidFill>
                          <a:effectLst/>
                          <a:latin typeface="Calibri" panose="020F0502020204030204" pitchFamily="34" charset="0"/>
                        </a:rPr>
                        <a:t>10.4%</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661</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700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745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a:solidFill>
                            <a:srgbClr val="000000"/>
                          </a:solidFill>
                          <a:effectLst/>
                          <a:latin typeface="Calibri" panose="020F0502020204030204" pitchFamily="34" charset="0"/>
                        </a:rPr>
                        <a:t>797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tc>
                  <a:txBody>
                    <a:bodyPr/>
                    <a:lstStyle/>
                    <a:p>
                      <a:pPr algn="r" fontAlgn="b"/>
                      <a:r>
                        <a:rPr lang="en-IN" sz="900" b="0" i="0" u="none" strike="noStrike" dirty="0">
                          <a:solidFill>
                            <a:srgbClr val="000000"/>
                          </a:solidFill>
                          <a:effectLst/>
                          <a:latin typeface="Calibri" panose="020F0502020204030204" pitchFamily="34" charset="0"/>
                        </a:rPr>
                        <a:t>856</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noFill/>
                  </a:tcPr>
                </a:tc>
                <a:extLst>
                  <a:ext uri="{0D108BD9-81ED-4DB2-BD59-A6C34878D82A}">
                    <a16:rowId xmlns:a16="http://schemas.microsoft.com/office/drawing/2014/main" val="1746869279"/>
                  </a:ext>
                </a:extLst>
              </a:tr>
            </a:tbl>
          </a:graphicData>
        </a:graphic>
      </p:graphicFrame>
      <p:sp>
        <p:nvSpPr>
          <p:cNvPr id="19" name="Rectangle 18"/>
          <p:cNvSpPr/>
          <p:nvPr/>
        </p:nvSpPr>
        <p:spPr>
          <a:xfrm>
            <a:off x="110173" y="5050474"/>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Tree>
    <p:extLst>
      <p:ext uri="{BB962C8B-B14F-4D97-AF65-F5344CB8AC3E}">
        <p14:creationId xmlns:p14="http://schemas.microsoft.com/office/powerpoint/2010/main" val="3216006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97692" y="9934564"/>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6</a:t>
            </a:fld>
            <a:endParaRPr lang="en-IN" sz="836" dirty="0">
              <a:solidFill>
                <a:schemeClr val="bg1"/>
              </a:solidFill>
              <a:latin typeface="+mj-lt"/>
            </a:endParaRPr>
          </a:p>
        </p:txBody>
      </p:sp>
      <p:sp>
        <p:nvSpPr>
          <p:cNvPr id="41" name="Rectangle 40"/>
          <p:cNvSpPr/>
          <p:nvPr/>
        </p:nvSpPr>
        <p:spPr>
          <a:xfrm>
            <a:off x="109133" y="553391"/>
            <a:ext cx="2831224" cy="246221"/>
          </a:xfrm>
          <a:prstGeom prst="rect">
            <a:avLst/>
          </a:prstGeom>
        </p:spPr>
        <p:txBody>
          <a:bodyPr wrap="none">
            <a:spAutoFit/>
          </a:bodyPr>
          <a:lstStyle/>
          <a:p>
            <a:r>
              <a:rPr lang="en-US" sz="1000" b="1" dirty="0">
                <a:solidFill>
                  <a:srgbClr val="0070C0"/>
                </a:solidFill>
                <a:latin typeface="+mj-lt"/>
              </a:rPr>
              <a:t>Income statement (Consolidated in INR </a:t>
            </a:r>
            <a:r>
              <a:rPr lang="en-US" sz="1000" b="1" dirty="0" smtClean="0">
                <a:solidFill>
                  <a:srgbClr val="0070C0"/>
                </a:solidFill>
                <a:latin typeface="+mj-lt"/>
              </a:rPr>
              <a:t>Mn)</a:t>
            </a:r>
            <a:endParaRPr lang="en-US" sz="1000" b="1" dirty="0">
              <a:solidFill>
                <a:srgbClr val="0070C0"/>
              </a:solidFill>
              <a:latin typeface="+mj-lt"/>
            </a:endParaRPr>
          </a:p>
        </p:txBody>
      </p:sp>
      <p:sp>
        <p:nvSpPr>
          <p:cNvPr id="12" name="Rectangle 11"/>
          <p:cNvSpPr/>
          <p:nvPr/>
        </p:nvSpPr>
        <p:spPr>
          <a:xfrm>
            <a:off x="3415568" y="543850"/>
            <a:ext cx="2601994" cy="246221"/>
          </a:xfrm>
          <a:prstGeom prst="rect">
            <a:avLst/>
          </a:prstGeom>
        </p:spPr>
        <p:txBody>
          <a:bodyPr wrap="none">
            <a:spAutoFit/>
          </a:bodyPr>
          <a:lstStyle/>
          <a:p>
            <a:r>
              <a:rPr lang="en-US" sz="1000" b="1" dirty="0">
                <a:solidFill>
                  <a:srgbClr val="0070C0"/>
                </a:solidFill>
                <a:latin typeface="+mj-lt"/>
              </a:rPr>
              <a:t>Balance sheet (Consolidated in INR </a:t>
            </a:r>
            <a:r>
              <a:rPr lang="en-US" sz="1000" b="1" dirty="0" smtClean="0">
                <a:solidFill>
                  <a:srgbClr val="0070C0"/>
                </a:solidFill>
                <a:latin typeface="+mj-lt"/>
              </a:rPr>
              <a:t>Mn)</a:t>
            </a:r>
            <a:endParaRPr lang="en-US" sz="1000" b="1" dirty="0">
              <a:solidFill>
                <a:srgbClr val="0070C0"/>
              </a:solidFill>
              <a:latin typeface="+mj-lt"/>
            </a:endParaRPr>
          </a:p>
        </p:txBody>
      </p:sp>
      <p:cxnSp>
        <p:nvCxnSpPr>
          <p:cNvPr id="11" name="Straight Connector 10"/>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13265" y="164087"/>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a:t>
            </a:r>
            <a:endParaRPr lang="en-US" sz="819" b="1" dirty="0">
              <a:latin typeface="+mj-lt"/>
            </a:endParaRPr>
          </a:p>
        </p:txBody>
      </p:sp>
      <p:pic>
        <p:nvPicPr>
          <p:cNvPr id="17" name="Picture 16"/>
          <p:cNvPicPr>
            <a:picLocks noChangeAspect="1"/>
          </p:cNvPicPr>
          <p:nvPr/>
        </p:nvPicPr>
        <p:blipFill rotWithShape="1">
          <a:blip r:embed="rId2" cstate="print">
            <a:extLst>
              <a:ext uri="{28A0092B-C50C-407E-A947-70E740481C1C}">
                <a14:useLocalDpi xmlns:a14="http://schemas.microsoft.com/office/drawing/2010/main" val="0"/>
              </a:ext>
            </a:extLst>
          </a:blip>
          <a:srcRect l="7405" t="27769" r="7871" b="44444"/>
          <a:stretch/>
        </p:blipFill>
        <p:spPr>
          <a:xfrm>
            <a:off x="5907188" y="82804"/>
            <a:ext cx="836512" cy="274357"/>
          </a:xfrm>
          <a:prstGeom prst="rect">
            <a:avLst/>
          </a:prstGeom>
        </p:spPr>
      </p:pic>
      <p:graphicFrame>
        <p:nvGraphicFramePr>
          <p:cNvPr id="14" name="Table 13"/>
          <p:cNvGraphicFramePr>
            <a:graphicFrameLocks noGrp="1"/>
          </p:cNvGraphicFramePr>
          <p:nvPr>
            <p:extLst>
              <p:ext uri="{D42A27DB-BD31-4B8C-83A1-F6EECF244321}">
                <p14:modId xmlns:p14="http://schemas.microsoft.com/office/powerpoint/2010/main" val="2523857291"/>
              </p:ext>
            </p:extLst>
          </p:nvPr>
        </p:nvGraphicFramePr>
        <p:xfrm>
          <a:off x="196854" y="807118"/>
          <a:ext cx="3205158" cy="1881217"/>
        </p:xfrm>
        <a:graphic>
          <a:graphicData uri="http://schemas.openxmlformats.org/drawingml/2006/table">
            <a:tbl>
              <a:tblPr>
                <a:tableStyleId>{5940675A-B579-460E-94D1-54222C63F5DA}</a:tableStyleId>
              </a:tblPr>
              <a:tblGrid>
                <a:gridCol w="984828">
                  <a:extLst>
                    <a:ext uri="{9D8B030D-6E8A-4147-A177-3AD203B41FA5}">
                      <a16:colId xmlns:a16="http://schemas.microsoft.com/office/drawing/2014/main" val="2852298940"/>
                    </a:ext>
                  </a:extLst>
                </a:gridCol>
                <a:gridCol w="390146">
                  <a:extLst>
                    <a:ext uri="{9D8B030D-6E8A-4147-A177-3AD203B41FA5}">
                      <a16:colId xmlns:a16="http://schemas.microsoft.com/office/drawing/2014/main" val="1284843751"/>
                    </a:ext>
                  </a:extLst>
                </a:gridCol>
                <a:gridCol w="457546">
                  <a:extLst>
                    <a:ext uri="{9D8B030D-6E8A-4147-A177-3AD203B41FA5}">
                      <a16:colId xmlns:a16="http://schemas.microsoft.com/office/drawing/2014/main" val="2222787524"/>
                    </a:ext>
                  </a:extLst>
                </a:gridCol>
                <a:gridCol w="457546">
                  <a:extLst>
                    <a:ext uri="{9D8B030D-6E8A-4147-A177-3AD203B41FA5}">
                      <a16:colId xmlns:a16="http://schemas.microsoft.com/office/drawing/2014/main" val="2316594271"/>
                    </a:ext>
                  </a:extLst>
                </a:gridCol>
                <a:gridCol w="457546">
                  <a:extLst>
                    <a:ext uri="{9D8B030D-6E8A-4147-A177-3AD203B41FA5}">
                      <a16:colId xmlns:a16="http://schemas.microsoft.com/office/drawing/2014/main" val="1338716680"/>
                    </a:ext>
                  </a:extLst>
                </a:gridCol>
                <a:gridCol w="457546">
                  <a:extLst>
                    <a:ext uri="{9D8B030D-6E8A-4147-A177-3AD203B41FA5}">
                      <a16:colId xmlns:a16="http://schemas.microsoft.com/office/drawing/2014/main" val="2314582701"/>
                    </a:ext>
                  </a:extLst>
                </a:gridCol>
              </a:tblGrid>
              <a:tr h="153847">
                <a:tc>
                  <a:txBody>
                    <a:bodyPr/>
                    <a:lstStyle/>
                    <a:p>
                      <a:pPr algn="l" rtl="0" fontAlgn="b"/>
                      <a:r>
                        <a:rPr lang="en-IN" sz="700" b="1" u="none" strike="noStrike" dirty="0" smtClean="0">
                          <a:solidFill>
                            <a:schemeClr val="bg1"/>
                          </a:solidFill>
                          <a:effectLst/>
                          <a:latin typeface="+mj-lt"/>
                          <a:cs typeface="Arial" panose="020B0604020202020204" pitchFamily="34" charset="0"/>
                        </a:rPr>
                        <a:t>Particular</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FY23</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FY24</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a:t>
                      </a:r>
                      <a:r>
                        <a:rPr lang="en-IN" sz="700" b="1" u="none" strike="noStrike" dirty="0" smtClean="0">
                          <a:solidFill>
                            <a:schemeClr val="bg1"/>
                          </a:solidFill>
                          <a:effectLst/>
                          <a:latin typeface="+mj-lt"/>
                          <a:cs typeface="Arial" panose="020B0604020202020204" pitchFamily="34" charset="0"/>
                        </a:rPr>
                        <a:t>FY25</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FY26E</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FY27E</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76033734"/>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Revenue</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60,406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50,411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55,540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64,642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76,587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22799623"/>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Gross Profit</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32,662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26,087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30,760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35,876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42,889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10422962"/>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EBITDA</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15,922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7,778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10,553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14,997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18,849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57225772"/>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Depreciation</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3,241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3,846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4,301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4,887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5,442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978212452"/>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EBIT</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12,681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3,932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6,252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10,110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13,406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80135420"/>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Other Income </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751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323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383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686922005"/>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Interest Expense</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1,652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1,829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2,160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1,930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1,682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26749340"/>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PBT</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11,089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2,366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4,843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8,503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12,107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912279124"/>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Reported PAT</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7,934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1,625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3,584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6,432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9,163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977985055"/>
                  </a:ext>
                </a:extLst>
              </a:tr>
              <a:tr h="172737">
                <a:tc>
                  <a:txBody>
                    <a:bodyPr/>
                    <a:lstStyle/>
                    <a:p>
                      <a:pPr algn="l" fontAlgn="ctr"/>
                      <a:r>
                        <a:rPr lang="en-IN" sz="700" b="0" i="0" u="none" strike="noStrike" dirty="0" smtClean="0">
                          <a:solidFill>
                            <a:srgbClr val="000000"/>
                          </a:solidFill>
                          <a:effectLst/>
                          <a:latin typeface="+mj-lt"/>
                          <a:cs typeface="Arial" panose="020B0604020202020204" pitchFamily="34" charset="0"/>
                        </a:rPr>
                        <a:t>EPS </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14.7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11.9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17.0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032455226"/>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912656610"/>
              </p:ext>
            </p:extLst>
          </p:nvPr>
        </p:nvGraphicFramePr>
        <p:xfrm>
          <a:off x="3520645" y="799820"/>
          <a:ext cx="3184732" cy="2998938"/>
        </p:xfrm>
        <a:graphic>
          <a:graphicData uri="http://schemas.openxmlformats.org/drawingml/2006/table">
            <a:tbl>
              <a:tblPr>
                <a:tableStyleId>{5940675A-B579-460E-94D1-54222C63F5DA}</a:tableStyleId>
              </a:tblPr>
              <a:tblGrid>
                <a:gridCol w="1024732">
                  <a:extLst>
                    <a:ext uri="{9D8B030D-6E8A-4147-A177-3AD203B41FA5}">
                      <a16:colId xmlns:a16="http://schemas.microsoft.com/office/drawing/2014/main" val="1714396478"/>
                    </a:ext>
                  </a:extLst>
                </a:gridCol>
                <a:gridCol w="432000">
                  <a:extLst>
                    <a:ext uri="{9D8B030D-6E8A-4147-A177-3AD203B41FA5}">
                      <a16:colId xmlns:a16="http://schemas.microsoft.com/office/drawing/2014/main" val="1720059912"/>
                    </a:ext>
                  </a:extLst>
                </a:gridCol>
                <a:gridCol w="432000">
                  <a:extLst>
                    <a:ext uri="{9D8B030D-6E8A-4147-A177-3AD203B41FA5}">
                      <a16:colId xmlns:a16="http://schemas.microsoft.com/office/drawing/2014/main" val="937157227"/>
                    </a:ext>
                  </a:extLst>
                </a:gridCol>
                <a:gridCol w="432000">
                  <a:extLst>
                    <a:ext uri="{9D8B030D-6E8A-4147-A177-3AD203B41FA5}">
                      <a16:colId xmlns:a16="http://schemas.microsoft.com/office/drawing/2014/main" val="2266303522"/>
                    </a:ext>
                  </a:extLst>
                </a:gridCol>
                <a:gridCol w="432000">
                  <a:extLst>
                    <a:ext uri="{9D8B030D-6E8A-4147-A177-3AD203B41FA5}">
                      <a16:colId xmlns:a16="http://schemas.microsoft.com/office/drawing/2014/main" val="1411638614"/>
                    </a:ext>
                  </a:extLst>
                </a:gridCol>
                <a:gridCol w="432000">
                  <a:extLst>
                    <a:ext uri="{9D8B030D-6E8A-4147-A177-3AD203B41FA5}">
                      <a16:colId xmlns:a16="http://schemas.microsoft.com/office/drawing/2014/main" val="1351898123"/>
                    </a:ext>
                  </a:extLst>
                </a:gridCol>
              </a:tblGrid>
              <a:tr h="106951">
                <a:tc>
                  <a:txBody>
                    <a:bodyPr/>
                    <a:lstStyle/>
                    <a:p>
                      <a:pPr algn="l" rtl="0" fontAlgn="b"/>
                      <a:r>
                        <a:rPr lang="en-IN" sz="800" b="1" u="none" strike="noStrike" dirty="0" smtClean="0">
                          <a:solidFill>
                            <a:schemeClr val="bg1"/>
                          </a:solidFill>
                          <a:effectLst/>
                          <a:latin typeface="+mn-lt"/>
                        </a:rPr>
                        <a:t>Particular</a:t>
                      </a:r>
                      <a:endParaRPr lang="en-IN" sz="8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800" b="1" u="none" strike="noStrike" dirty="0">
                          <a:solidFill>
                            <a:schemeClr val="bg1"/>
                          </a:solidFill>
                          <a:effectLst/>
                          <a:latin typeface="+mn-lt"/>
                        </a:rPr>
                        <a:t>   FY23</a:t>
                      </a:r>
                      <a:endParaRPr lang="en-IN" sz="8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800" b="1" u="none" strike="noStrike" dirty="0">
                          <a:solidFill>
                            <a:schemeClr val="bg1"/>
                          </a:solidFill>
                          <a:effectLst/>
                          <a:latin typeface="+mn-lt"/>
                        </a:rPr>
                        <a:t>   FY24</a:t>
                      </a:r>
                      <a:endParaRPr lang="en-IN" sz="8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800" b="1" u="none" strike="noStrike" dirty="0">
                          <a:solidFill>
                            <a:schemeClr val="bg1"/>
                          </a:solidFill>
                          <a:effectLst/>
                          <a:latin typeface="+mn-lt"/>
                        </a:rPr>
                        <a:t>   </a:t>
                      </a:r>
                      <a:r>
                        <a:rPr lang="en-IN" sz="800" b="1" u="none" strike="noStrike" dirty="0" smtClean="0">
                          <a:solidFill>
                            <a:schemeClr val="bg1"/>
                          </a:solidFill>
                          <a:effectLst/>
                          <a:latin typeface="+mn-lt"/>
                        </a:rPr>
                        <a:t>FY25</a:t>
                      </a:r>
                      <a:endParaRPr lang="en-IN" sz="8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800" b="1" u="none" strike="noStrike" dirty="0">
                          <a:solidFill>
                            <a:schemeClr val="bg1"/>
                          </a:solidFill>
                          <a:effectLst/>
                          <a:latin typeface="+mn-lt"/>
                        </a:rPr>
                        <a:t>   FY26E</a:t>
                      </a:r>
                      <a:endParaRPr lang="en-IN" sz="8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800" b="1" u="none" strike="noStrike" dirty="0">
                          <a:solidFill>
                            <a:schemeClr val="bg1"/>
                          </a:solidFill>
                          <a:effectLst/>
                          <a:latin typeface="+mn-lt"/>
                        </a:rPr>
                        <a:t>   FY27E</a:t>
                      </a:r>
                      <a:endParaRPr lang="en-IN" sz="800" b="1" i="0" u="none" strike="noStrike" dirty="0">
                        <a:solidFill>
                          <a:schemeClr val="bg1"/>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990069390"/>
                  </a:ext>
                </a:extLst>
              </a:tr>
              <a:tr h="161285">
                <a:tc>
                  <a:txBody>
                    <a:bodyPr/>
                    <a:lstStyle/>
                    <a:p>
                      <a:pPr algn="l" fontAlgn="ctr"/>
                      <a:r>
                        <a:rPr lang="en-IN" sz="800" b="0" i="0" u="none" strike="noStrike" dirty="0" smtClean="0">
                          <a:solidFill>
                            <a:srgbClr val="000000"/>
                          </a:solidFill>
                          <a:effectLst/>
                          <a:latin typeface="+mn-lt"/>
                        </a:rPr>
                        <a:t>Net Worth</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40,487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41,156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46,025</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51,919</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60,542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648626654"/>
                  </a:ext>
                </a:extLst>
              </a:tr>
              <a:tr h="161285">
                <a:tc>
                  <a:txBody>
                    <a:bodyPr/>
                    <a:lstStyle/>
                    <a:p>
                      <a:pPr algn="l" fontAlgn="ctr"/>
                      <a:r>
                        <a:rPr lang="en-IN" sz="800" b="0" i="0" u="none" strike="noStrike" dirty="0" smtClean="0">
                          <a:solidFill>
                            <a:srgbClr val="000000"/>
                          </a:solidFill>
                          <a:effectLst/>
                          <a:latin typeface="+mn-lt"/>
                        </a:rPr>
                        <a:t>Borrowings</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20,151</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25,774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27,637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26,146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24,446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038118558"/>
                  </a:ext>
                </a:extLst>
              </a:tr>
              <a:tr h="161285">
                <a:tc>
                  <a:txBody>
                    <a:bodyPr/>
                    <a:lstStyle/>
                    <a:p>
                      <a:pPr algn="l" fontAlgn="ctr"/>
                      <a:r>
                        <a:rPr lang="en-IN" sz="800" b="0" i="0" u="none" strike="noStrike" dirty="0" smtClean="0">
                          <a:solidFill>
                            <a:srgbClr val="000000"/>
                          </a:solidFill>
                          <a:effectLst/>
                          <a:latin typeface="+mn-lt"/>
                        </a:rPr>
                        <a:t>Trade Payables</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7,107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10,512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9,585</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11,512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13,639</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654170471"/>
                  </a:ext>
                </a:extLst>
              </a:tr>
              <a:tr h="184325">
                <a:tc>
                  <a:txBody>
                    <a:bodyPr/>
                    <a:lstStyle/>
                    <a:p>
                      <a:pPr algn="l" fontAlgn="ctr"/>
                      <a:r>
                        <a:rPr lang="en-IN" sz="800" b="0" i="0" u="none" strike="noStrike" dirty="0" smtClean="0">
                          <a:solidFill>
                            <a:srgbClr val="000000"/>
                          </a:solidFill>
                          <a:effectLst/>
                          <a:latin typeface="+mn-lt"/>
                        </a:rPr>
                        <a:t>Other Non-current Liabilities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3,806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2,988</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4,856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2,937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3,398</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842515683"/>
                  </a:ext>
                </a:extLst>
              </a:tr>
              <a:tr h="184325">
                <a:tc>
                  <a:txBody>
                    <a:bodyPr/>
                    <a:lstStyle/>
                    <a:p>
                      <a:pPr algn="l" fontAlgn="ctr"/>
                      <a:r>
                        <a:rPr lang="en-IN" sz="800" b="0" i="0" u="none" strike="noStrike" dirty="0" smtClean="0">
                          <a:solidFill>
                            <a:srgbClr val="000000"/>
                          </a:solidFill>
                          <a:effectLst/>
                          <a:latin typeface="+mn-lt"/>
                        </a:rPr>
                        <a:t>Other Current Liabilities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5,054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3,440</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5,253</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5,458</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6,582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51410861"/>
                  </a:ext>
                </a:extLst>
              </a:tr>
              <a:tr h="184325">
                <a:tc>
                  <a:txBody>
                    <a:bodyPr/>
                    <a:lstStyle/>
                    <a:p>
                      <a:pPr algn="l" fontAlgn="ctr"/>
                      <a:r>
                        <a:rPr lang="en-IN" sz="800" b="1" i="0" u="none" strike="noStrike" dirty="0" smtClean="0">
                          <a:solidFill>
                            <a:srgbClr val="000000"/>
                          </a:solidFill>
                          <a:effectLst/>
                          <a:latin typeface="+mn-lt"/>
                        </a:rPr>
                        <a:t>Total Net Worth &amp; Liabilities </a:t>
                      </a:r>
                      <a:endParaRPr lang="en-IN" sz="800" b="1"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76,604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83,870</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93,356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97,972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1,08,607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649902888"/>
                  </a:ext>
                </a:extLst>
              </a:tr>
              <a:tr h="106951">
                <a:tc>
                  <a:txBody>
                    <a:bodyPr/>
                    <a:lstStyle/>
                    <a:p>
                      <a:pPr algn="l" fontAlgn="ctr"/>
                      <a:r>
                        <a:rPr lang="en-IN" sz="800" b="0" i="0" u="none" strike="noStrike" dirty="0" smtClean="0">
                          <a:solidFill>
                            <a:srgbClr val="000000"/>
                          </a:solidFill>
                          <a:effectLst/>
                          <a:latin typeface="+mn-lt"/>
                        </a:rPr>
                        <a:t>Net Block</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30160</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34464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36685</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39797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41855</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043308554"/>
                  </a:ext>
                </a:extLst>
              </a:tr>
              <a:tr h="161285">
                <a:tc>
                  <a:txBody>
                    <a:bodyPr/>
                    <a:lstStyle/>
                    <a:p>
                      <a:pPr algn="l" fontAlgn="ctr"/>
                      <a:r>
                        <a:rPr lang="en-IN" sz="800" b="0" i="0" u="none" strike="noStrike" dirty="0" smtClean="0">
                          <a:solidFill>
                            <a:srgbClr val="000000"/>
                          </a:solidFill>
                          <a:effectLst/>
                          <a:latin typeface="+mn-lt"/>
                        </a:rPr>
                        <a:t>Capital WIP</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5,508</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4,228</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4,584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5,584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6,084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375910015"/>
                  </a:ext>
                </a:extLst>
              </a:tr>
              <a:tr h="184325">
                <a:tc>
                  <a:txBody>
                    <a:bodyPr/>
                    <a:lstStyle/>
                    <a:p>
                      <a:pPr algn="l" fontAlgn="ctr"/>
                      <a:r>
                        <a:rPr lang="en-IN" sz="800" b="0" i="0" u="none" strike="noStrike" dirty="0" smtClean="0">
                          <a:solidFill>
                            <a:srgbClr val="000000"/>
                          </a:solidFill>
                          <a:effectLst/>
                          <a:latin typeface="+mn-lt"/>
                        </a:rPr>
                        <a:t>Goodwill &amp; Intangible Assets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2,592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2,653</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2,656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2,676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2,697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69701238"/>
                  </a:ext>
                </a:extLst>
              </a:tr>
              <a:tr h="161285">
                <a:tc>
                  <a:txBody>
                    <a:bodyPr/>
                    <a:lstStyle/>
                    <a:p>
                      <a:pPr algn="l" fontAlgn="ctr"/>
                      <a:r>
                        <a:rPr lang="en-IN" sz="800" b="0" i="0" u="none" strike="noStrike" dirty="0" smtClean="0">
                          <a:solidFill>
                            <a:srgbClr val="000000"/>
                          </a:solidFill>
                          <a:effectLst/>
                          <a:latin typeface="+mn-lt"/>
                        </a:rPr>
                        <a:t>Investments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499</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1,240</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2,333</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2,334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2,333</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803087685"/>
                  </a:ext>
                </a:extLst>
              </a:tr>
              <a:tr h="161285">
                <a:tc>
                  <a:txBody>
                    <a:bodyPr/>
                    <a:lstStyle/>
                    <a:p>
                      <a:pPr algn="l" fontAlgn="ctr"/>
                      <a:r>
                        <a:rPr lang="en-IN" sz="800" b="0" i="0" u="none" strike="noStrike" dirty="0" smtClean="0">
                          <a:solidFill>
                            <a:srgbClr val="000000"/>
                          </a:solidFill>
                          <a:effectLst/>
                          <a:latin typeface="+mn-lt"/>
                        </a:rPr>
                        <a:t>Trade Receivables</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15,804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16,629</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20,072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18,596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22,032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925633965"/>
                  </a:ext>
                </a:extLst>
              </a:tr>
              <a:tr h="184325">
                <a:tc>
                  <a:txBody>
                    <a:bodyPr/>
                    <a:lstStyle/>
                    <a:p>
                      <a:pPr algn="l" fontAlgn="ctr"/>
                      <a:r>
                        <a:rPr lang="en-IN" sz="800" b="0" i="0" u="none" strike="noStrike" dirty="0" smtClean="0">
                          <a:solidFill>
                            <a:srgbClr val="000000"/>
                          </a:solidFill>
                          <a:effectLst/>
                          <a:latin typeface="+mn-lt"/>
                        </a:rPr>
                        <a:t>Cash &amp; Cash Equivalents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485</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1,417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1,442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1,923</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2,175</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797846151"/>
                  </a:ext>
                </a:extLst>
              </a:tr>
              <a:tr h="184325">
                <a:tc>
                  <a:txBody>
                    <a:bodyPr/>
                    <a:lstStyle/>
                    <a:p>
                      <a:pPr algn="l" fontAlgn="ctr"/>
                      <a:r>
                        <a:rPr lang="en-IN" sz="800" b="0" i="0" u="none" strike="noStrike" dirty="0" smtClean="0">
                          <a:solidFill>
                            <a:srgbClr val="000000"/>
                          </a:solidFill>
                          <a:effectLst/>
                          <a:latin typeface="+mn-lt"/>
                        </a:rPr>
                        <a:t>Other Non-current Assets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3,229</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2,936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3,776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3,907</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4,273</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968166307"/>
                  </a:ext>
                </a:extLst>
              </a:tr>
              <a:tr h="161285">
                <a:tc>
                  <a:txBody>
                    <a:bodyPr/>
                    <a:lstStyle/>
                    <a:p>
                      <a:pPr algn="l" fontAlgn="ctr"/>
                      <a:r>
                        <a:rPr lang="en-IN" sz="800" b="0" i="0" u="none" strike="noStrike" dirty="0" smtClean="0">
                          <a:solidFill>
                            <a:srgbClr val="000000"/>
                          </a:solidFill>
                          <a:effectLst/>
                          <a:latin typeface="+mn-lt"/>
                        </a:rPr>
                        <a:t>Other Current Assets </a:t>
                      </a:r>
                      <a:endParaRPr lang="en-IN" sz="800" b="0"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18,328</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20,304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21,810</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23,156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27,159</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69612346"/>
                  </a:ext>
                </a:extLst>
              </a:tr>
              <a:tr h="161285">
                <a:tc>
                  <a:txBody>
                    <a:bodyPr/>
                    <a:lstStyle/>
                    <a:p>
                      <a:pPr algn="l" fontAlgn="ctr"/>
                      <a:r>
                        <a:rPr lang="en-IN" sz="800" b="1" i="0" u="none" strike="noStrike" dirty="0" smtClean="0">
                          <a:solidFill>
                            <a:srgbClr val="000000"/>
                          </a:solidFill>
                          <a:effectLst/>
                          <a:latin typeface="+mn-lt"/>
                        </a:rPr>
                        <a:t>Total Assets</a:t>
                      </a:r>
                      <a:endParaRPr lang="en-IN" sz="800" b="1" i="0" u="none" strike="noStrike" dirty="0">
                        <a:solidFill>
                          <a:srgbClr val="000000"/>
                        </a:solidFill>
                        <a:effectLst/>
                        <a:latin typeface="+mn-lt"/>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76,604</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83,870</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93,356</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a:effectLst/>
                          <a:latin typeface="+mj-lt"/>
                          <a:ea typeface="Calibri" panose="020F0502020204030204" pitchFamily="34" charset="0"/>
                          <a:cs typeface="Times New Roman" panose="02020603050405020304" pitchFamily="18" charset="0"/>
                        </a:rPr>
                        <a:t>97,972</a:t>
                      </a:r>
                      <a:endParaRPr lang="en-IN" sz="110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b="1" dirty="0">
                          <a:effectLst/>
                          <a:latin typeface="+mj-lt"/>
                          <a:ea typeface="Calibri" panose="020F0502020204030204" pitchFamily="34" charset="0"/>
                          <a:cs typeface="Times New Roman" panose="02020603050405020304" pitchFamily="18" charset="0"/>
                        </a:rPr>
                        <a:t>1,08,607</a:t>
                      </a:r>
                      <a:endParaRPr lang="en-IN" sz="1100" dirty="0">
                        <a:effectLst/>
                        <a:latin typeface="+mj-lt"/>
                        <a:ea typeface="Calibri" panose="020F0502020204030204" pitchFamily="34" charset="0"/>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127039409"/>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72261935"/>
              </p:ext>
            </p:extLst>
          </p:nvPr>
        </p:nvGraphicFramePr>
        <p:xfrm>
          <a:off x="3520644" y="4027937"/>
          <a:ext cx="3198989" cy="720000"/>
        </p:xfrm>
        <a:graphic>
          <a:graphicData uri="http://schemas.openxmlformats.org/drawingml/2006/table">
            <a:tbl>
              <a:tblPr>
                <a:tableStyleId>{5940675A-B579-460E-94D1-54222C63F5DA}</a:tableStyleId>
              </a:tblPr>
              <a:tblGrid>
                <a:gridCol w="1305798">
                  <a:extLst>
                    <a:ext uri="{9D8B030D-6E8A-4147-A177-3AD203B41FA5}">
                      <a16:colId xmlns:a16="http://schemas.microsoft.com/office/drawing/2014/main" val="641583465"/>
                    </a:ext>
                  </a:extLst>
                </a:gridCol>
                <a:gridCol w="326003">
                  <a:extLst>
                    <a:ext uri="{9D8B030D-6E8A-4147-A177-3AD203B41FA5}">
                      <a16:colId xmlns:a16="http://schemas.microsoft.com/office/drawing/2014/main" val="1730073335"/>
                    </a:ext>
                  </a:extLst>
                </a:gridCol>
                <a:gridCol w="357809">
                  <a:extLst>
                    <a:ext uri="{9D8B030D-6E8A-4147-A177-3AD203B41FA5}">
                      <a16:colId xmlns:a16="http://schemas.microsoft.com/office/drawing/2014/main" val="612547666"/>
                    </a:ext>
                  </a:extLst>
                </a:gridCol>
                <a:gridCol w="421419">
                  <a:extLst>
                    <a:ext uri="{9D8B030D-6E8A-4147-A177-3AD203B41FA5}">
                      <a16:colId xmlns:a16="http://schemas.microsoft.com/office/drawing/2014/main" val="3496960343"/>
                    </a:ext>
                  </a:extLst>
                </a:gridCol>
                <a:gridCol w="397565">
                  <a:extLst>
                    <a:ext uri="{9D8B030D-6E8A-4147-A177-3AD203B41FA5}">
                      <a16:colId xmlns:a16="http://schemas.microsoft.com/office/drawing/2014/main" val="1811839264"/>
                    </a:ext>
                  </a:extLst>
                </a:gridCol>
                <a:gridCol w="390395">
                  <a:extLst>
                    <a:ext uri="{9D8B030D-6E8A-4147-A177-3AD203B41FA5}">
                      <a16:colId xmlns:a16="http://schemas.microsoft.com/office/drawing/2014/main" val="1755647221"/>
                    </a:ext>
                  </a:extLst>
                </a:gridCol>
              </a:tblGrid>
              <a:tr h="180000">
                <a:tc>
                  <a:txBody>
                    <a:bodyPr/>
                    <a:lstStyle/>
                    <a:p>
                      <a:pPr algn="l" rtl="0" fontAlgn="b"/>
                      <a:r>
                        <a:rPr lang="en-IN" sz="700" b="1" u="none" strike="noStrike" dirty="0">
                          <a:solidFill>
                            <a:schemeClr val="bg1"/>
                          </a:solidFill>
                          <a:effectLst/>
                          <a:latin typeface="Arial" panose="020B0604020202020204" pitchFamily="34" charset="0"/>
                          <a:cs typeface="Arial" panose="020B0604020202020204" pitchFamily="34" charset="0"/>
                        </a:rPr>
                        <a:t>Cash Flows (INR </a:t>
                      </a:r>
                      <a:r>
                        <a:rPr lang="en-IN" sz="700" b="1" u="none" strike="noStrike" dirty="0" smtClean="0">
                          <a:solidFill>
                            <a:schemeClr val="bg1"/>
                          </a:solidFill>
                          <a:effectLst/>
                          <a:latin typeface="Arial" panose="020B0604020202020204" pitchFamily="34" charset="0"/>
                          <a:cs typeface="Arial" panose="020B0604020202020204" pitchFamily="34" charset="0"/>
                        </a:rPr>
                        <a:t>Mn)</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16989"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smtClean="0">
                          <a:solidFill>
                            <a:schemeClr val="bg1"/>
                          </a:solidFill>
                          <a:effectLst/>
                          <a:latin typeface="Arial" panose="020B0604020202020204" pitchFamily="34" charset="0"/>
                          <a:cs typeface="Arial" panose="020B0604020202020204" pitchFamily="34" charset="0"/>
                        </a:rPr>
                        <a:t>FY23</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smtClean="0">
                          <a:solidFill>
                            <a:schemeClr val="bg1"/>
                          </a:solidFill>
                          <a:effectLst/>
                          <a:latin typeface="Arial" panose="020B0604020202020204" pitchFamily="34" charset="0"/>
                          <a:cs typeface="Arial" panose="020B0604020202020204" pitchFamily="34" charset="0"/>
                        </a:rPr>
                        <a:t>FY24</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Arial" panose="020B0604020202020204" pitchFamily="34" charset="0"/>
                          <a:cs typeface="Arial" panose="020B0604020202020204" pitchFamily="34" charset="0"/>
                        </a:rPr>
                        <a:t>  </a:t>
                      </a:r>
                      <a:r>
                        <a:rPr lang="en-IN" sz="700" b="1" u="none" strike="noStrike" dirty="0" smtClean="0">
                          <a:solidFill>
                            <a:schemeClr val="bg1"/>
                          </a:solidFill>
                          <a:effectLst/>
                          <a:latin typeface="Arial" panose="020B0604020202020204" pitchFamily="34" charset="0"/>
                          <a:cs typeface="Arial" panose="020B0604020202020204" pitchFamily="34" charset="0"/>
                        </a:rPr>
                        <a:t>FY25</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smtClean="0">
                          <a:solidFill>
                            <a:schemeClr val="bg1"/>
                          </a:solidFill>
                          <a:effectLst/>
                          <a:latin typeface="Arial" panose="020B0604020202020204" pitchFamily="34" charset="0"/>
                          <a:cs typeface="Arial" panose="020B0604020202020204" pitchFamily="34" charset="0"/>
                        </a:rPr>
                        <a:t>FY26E</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smtClean="0">
                          <a:solidFill>
                            <a:schemeClr val="bg1"/>
                          </a:solidFill>
                          <a:effectLst/>
                          <a:latin typeface="Arial" panose="020B0604020202020204" pitchFamily="34" charset="0"/>
                          <a:cs typeface="Arial" panose="020B0604020202020204" pitchFamily="34" charset="0"/>
                        </a:rPr>
                        <a:t>FY27E</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3156772139"/>
                  </a:ext>
                </a:extLst>
              </a:tr>
              <a:tr h="180000">
                <a:tc>
                  <a:txBody>
                    <a:bodyPr/>
                    <a:lstStyle/>
                    <a:p>
                      <a:pPr algn="l" fontAlgn="ctr"/>
                      <a:r>
                        <a:rPr lang="en-IN" sz="700" b="0" i="0" u="none" strike="noStrike" dirty="0" smtClean="0">
                          <a:solidFill>
                            <a:srgbClr val="000000"/>
                          </a:solidFill>
                          <a:effectLst/>
                          <a:latin typeface="Arial" panose="020B0604020202020204" pitchFamily="34" charset="0"/>
                          <a:cs typeface="Arial" panose="020B0604020202020204" pitchFamily="34" charset="0"/>
                        </a:rPr>
                        <a:t>Cash Flows From Operations</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smtClean="0">
                          <a:solidFill>
                            <a:srgbClr val="000000"/>
                          </a:solidFill>
                          <a:effectLst/>
                          <a:latin typeface="Arial" panose="020B0604020202020204" pitchFamily="34" charset="0"/>
                        </a:rPr>
                        <a:t>9,939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smtClean="0">
                          <a:solidFill>
                            <a:srgbClr val="000000"/>
                          </a:solidFill>
                          <a:effectLst/>
                          <a:latin typeface="Arial" panose="020B0604020202020204" pitchFamily="34" charset="0"/>
                        </a:rPr>
                        <a:t>6,657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      </a:t>
                      </a:r>
                      <a:r>
                        <a:rPr lang="en-IN" sz="700" b="0" i="0" u="none" strike="noStrike" dirty="0" smtClean="0">
                          <a:solidFill>
                            <a:srgbClr val="000000"/>
                          </a:solidFill>
                          <a:effectLst/>
                          <a:latin typeface="Arial" panose="020B0604020202020204" pitchFamily="34" charset="0"/>
                        </a:rPr>
                        <a:t>6,016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smtClean="0">
                          <a:solidFill>
                            <a:srgbClr val="000000"/>
                          </a:solidFill>
                          <a:effectLst/>
                          <a:latin typeface="Arial" panose="020B0604020202020204" pitchFamily="34" charset="0"/>
                        </a:rPr>
                        <a:t>13,960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 </a:t>
                      </a:r>
                      <a:r>
                        <a:rPr lang="en-IN" sz="700" b="0" i="0" u="none" strike="noStrike" dirty="0" smtClean="0">
                          <a:solidFill>
                            <a:srgbClr val="000000"/>
                          </a:solidFill>
                          <a:effectLst/>
                          <a:latin typeface="Arial" panose="020B0604020202020204" pitchFamily="34" charset="0"/>
                        </a:rPr>
                        <a:t>11,467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52917921"/>
                  </a:ext>
                </a:extLst>
              </a:tr>
              <a:tr h="180000">
                <a:tc>
                  <a:txBody>
                    <a:bodyPr/>
                    <a:lstStyle/>
                    <a:p>
                      <a:pPr algn="l" fontAlgn="ctr"/>
                      <a:r>
                        <a:rPr lang="en-IN" sz="700" b="0" i="0" u="none" strike="noStrike" dirty="0" smtClean="0">
                          <a:solidFill>
                            <a:srgbClr val="000000"/>
                          </a:solidFill>
                          <a:effectLst/>
                          <a:latin typeface="Arial" panose="020B0604020202020204" pitchFamily="34" charset="0"/>
                          <a:cs typeface="Arial" panose="020B0604020202020204" pitchFamily="34" charset="0"/>
                        </a:rPr>
                        <a:t>Cash Flows From Investing</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(9,960)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(8,225)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(6,817)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(8,025)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(7,521)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847825476"/>
                  </a:ext>
                </a:extLst>
              </a:tr>
              <a:tr h="180000">
                <a:tc>
                  <a:txBody>
                    <a:bodyPr/>
                    <a:lstStyle/>
                    <a:p>
                      <a:pPr algn="l" fontAlgn="ctr"/>
                      <a:r>
                        <a:rPr lang="en-IN" sz="700" b="0" i="0" u="none" strike="noStrike" dirty="0" smtClean="0">
                          <a:solidFill>
                            <a:srgbClr val="000000"/>
                          </a:solidFill>
                          <a:effectLst/>
                          <a:latin typeface="Arial" panose="020B0604020202020204" pitchFamily="34" charset="0"/>
                          <a:cs typeface="Arial" panose="020B0604020202020204" pitchFamily="34" charset="0"/>
                        </a:rPr>
                        <a:t>Cash Flows From Financing</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(266)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smtClean="0">
                          <a:solidFill>
                            <a:srgbClr val="000000"/>
                          </a:solidFill>
                          <a:effectLst/>
                          <a:latin typeface="Arial" panose="020B0604020202020204" pitchFamily="34" charset="0"/>
                        </a:rPr>
                        <a:t>2,498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          </a:t>
                      </a:r>
                      <a:r>
                        <a:rPr lang="en-IN" sz="700" b="0" i="0" u="none" strike="noStrike" dirty="0" smtClean="0">
                          <a:solidFill>
                            <a:srgbClr val="000000"/>
                          </a:solidFill>
                          <a:effectLst/>
                          <a:latin typeface="Arial" panose="020B0604020202020204" pitchFamily="34" charset="0"/>
                        </a:rPr>
                        <a:t>393 </a:t>
                      </a:r>
                      <a:endParaRPr lang="en-IN" sz="700" b="0" i="0" u="none" strike="noStrike" dirty="0">
                        <a:solidFill>
                          <a:srgbClr val="000000"/>
                        </a:solidFill>
                        <a:effectLst/>
                        <a:latin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(5,455)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(3,694)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668967286"/>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4145537251"/>
              </p:ext>
            </p:extLst>
          </p:nvPr>
        </p:nvGraphicFramePr>
        <p:xfrm>
          <a:off x="196850" y="2913982"/>
          <a:ext cx="3205162" cy="3761137"/>
        </p:xfrm>
        <a:graphic>
          <a:graphicData uri="http://schemas.openxmlformats.org/drawingml/2006/table">
            <a:tbl>
              <a:tblPr>
                <a:tableStyleId>{5940675A-B579-460E-94D1-54222C63F5DA}</a:tableStyleId>
              </a:tblPr>
              <a:tblGrid>
                <a:gridCol w="982552">
                  <a:extLst>
                    <a:ext uri="{9D8B030D-6E8A-4147-A177-3AD203B41FA5}">
                      <a16:colId xmlns:a16="http://schemas.microsoft.com/office/drawing/2014/main" val="3769841281"/>
                    </a:ext>
                  </a:extLst>
                </a:gridCol>
                <a:gridCol w="392422">
                  <a:extLst>
                    <a:ext uri="{9D8B030D-6E8A-4147-A177-3AD203B41FA5}">
                      <a16:colId xmlns:a16="http://schemas.microsoft.com/office/drawing/2014/main" val="4061533103"/>
                    </a:ext>
                  </a:extLst>
                </a:gridCol>
                <a:gridCol w="457547">
                  <a:extLst>
                    <a:ext uri="{9D8B030D-6E8A-4147-A177-3AD203B41FA5}">
                      <a16:colId xmlns:a16="http://schemas.microsoft.com/office/drawing/2014/main" val="1245088504"/>
                    </a:ext>
                  </a:extLst>
                </a:gridCol>
                <a:gridCol w="457547">
                  <a:extLst>
                    <a:ext uri="{9D8B030D-6E8A-4147-A177-3AD203B41FA5}">
                      <a16:colId xmlns:a16="http://schemas.microsoft.com/office/drawing/2014/main" val="546930587"/>
                    </a:ext>
                  </a:extLst>
                </a:gridCol>
                <a:gridCol w="457547">
                  <a:extLst>
                    <a:ext uri="{9D8B030D-6E8A-4147-A177-3AD203B41FA5}">
                      <a16:colId xmlns:a16="http://schemas.microsoft.com/office/drawing/2014/main" val="926441184"/>
                    </a:ext>
                  </a:extLst>
                </a:gridCol>
                <a:gridCol w="457547">
                  <a:extLst>
                    <a:ext uri="{9D8B030D-6E8A-4147-A177-3AD203B41FA5}">
                      <a16:colId xmlns:a16="http://schemas.microsoft.com/office/drawing/2014/main" val="998577405"/>
                    </a:ext>
                  </a:extLst>
                </a:gridCol>
              </a:tblGrid>
              <a:tr h="114198">
                <a:tc>
                  <a:txBody>
                    <a:bodyPr/>
                    <a:lstStyle/>
                    <a:p>
                      <a:pPr algn="l" rtl="0" fontAlgn="b"/>
                      <a:r>
                        <a:rPr lang="en-IN" sz="700" b="1" u="none" strike="noStrike" dirty="0">
                          <a:solidFill>
                            <a:schemeClr val="bg1"/>
                          </a:solidFill>
                          <a:effectLst/>
                          <a:latin typeface="+mj-lt"/>
                          <a:cs typeface="Arial" panose="020B0604020202020204" pitchFamily="34" charset="0"/>
                        </a:rPr>
                        <a:t>Ratio Analysis </a:t>
                      </a:r>
                      <a:endParaRPr lang="en-IN" sz="700" b="1" i="0" u="none" strike="noStrike" dirty="0">
                        <a:solidFill>
                          <a:schemeClr val="bg1"/>
                        </a:solidFill>
                        <a:effectLst/>
                        <a:latin typeface="+mj-lt"/>
                        <a:cs typeface="Arial" panose="020B0604020202020204" pitchFamily="34" charset="0"/>
                      </a:endParaRPr>
                    </a:p>
                  </a:txBody>
                  <a:tcPr marL="16989"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FY23</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FY24</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a:t>
                      </a:r>
                      <a:r>
                        <a:rPr lang="en-IN" sz="700" b="1" u="none" strike="noStrike" dirty="0" smtClean="0">
                          <a:solidFill>
                            <a:schemeClr val="bg1"/>
                          </a:solidFill>
                          <a:effectLst/>
                          <a:latin typeface="+mj-lt"/>
                          <a:cs typeface="Arial" panose="020B0604020202020204" pitchFamily="34" charset="0"/>
                        </a:rPr>
                        <a:t>FY25</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FY26E</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mj-lt"/>
                          <a:cs typeface="Arial" panose="020B0604020202020204" pitchFamily="34" charset="0"/>
                        </a:rPr>
                        <a:t>   FY27E</a:t>
                      </a:r>
                      <a:endParaRPr lang="en-IN" sz="700" b="1" i="0" u="none" strike="noStrike" dirty="0">
                        <a:solidFill>
                          <a:schemeClr val="bg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3554407155"/>
                  </a:ext>
                </a:extLst>
              </a:tr>
              <a:tr h="114198">
                <a:tc>
                  <a:txBody>
                    <a:bodyPr/>
                    <a:lstStyle/>
                    <a:p>
                      <a:pPr algn="l" fontAlgn="ctr"/>
                      <a:r>
                        <a:rPr lang="en-IN" sz="700" b="1" i="0" u="none" strike="noStrike" dirty="0">
                          <a:solidFill>
                            <a:schemeClr val="tx1"/>
                          </a:solidFill>
                          <a:effectLst/>
                          <a:latin typeface="+mj-lt"/>
                          <a:cs typeface="Arial" panose="020B0604020202020204" pitchFamily="34" charset="0"/>
                        </a:rPr>
                        <a:t>Growth Ratios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endParaRPr lang="en-IN" sz="700" b="0" i="0" u="none" strike="noStrike" dirty="0">
                        <a:solidFill>
                          <a:srgbClr val="000000"/>
                        </a:solidFill>
                        <a:effectLst/>
                        <a:latin typeface="+mj-lt"/>
                        <a:cs typeface="Arial" panose="020B0604020202020204" pitchFamily="34" charset="0"/>
                      </a:endParaRPr>
                    </a:p>
                  </a:txBody>
                  <a:tcPr marL="0" marR="6689"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endParaRPr lang="en-IN" sz="700" b="0" i="0" u="none" strike="noStrike" dirty="0">
                        <a:solidFill>
                          <a:srgbClr val="000000"/>
                        </a:solidFill>
                        <a:effectLst/>
                        <a:latin typeface="+mj-lt"/>
                        <a:cs typeface="Arial" panose="020B0604020202020204" pitchFamily="34" charset="0"/>
                      </a:endParaRPr>
                    </a:p>
                  </a:txBody>
                  <a:tcPr marL="0" marR="6689"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endParaRPr lang="en-IN" sz="700" b="0" i="0" u="none" strike="noStrike" dirty="0">
                        <a:solidFill>
                          <a:srgbClr val="000000"/>
                        </a:solidFill>
                        <a:effectLst/>
                        <a:latin typeface="+mj-lt"/>
                        <a:cs typeface="Arial" panose="020B0604020202020204" pitchFamily="34" charset="0"/>
                      </a:endParaRPr>
                    </a:p>
                  </a:txBody>
                  <a:tcPr marL="0" marR="6689"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endParaRPr lang="en-IN" sz="700" b="0" i="0" u="none" strike="noStrike" dirty="0">
                        <a:solidFill>
                          <a:srgbClr val="FF0000"/>
                        </a:solidFill>
                        <a:effectLst/>
                        <a:latin typeface="+mj-lt"/>
                        <a:cs typeface="Arial" panose="020B0604020202020204" pitchFamily="34" charset="0"/>
                      </a:endParaRPr>
                    </a:p>
                  </a:txBody>
                  <a:tcPr marL="0" marR="6689"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endParaRPr lang="en-IN" sz="700" b="0" i="0" u="none" strike="noStrike" dirty="0">
                        <a:solidFill>
                          <a:srgbClr val="FF0000"/>
                        </a:solidFill>
                        <a:effectLst/>
                        <a:latin typeface="+mj-lt"/>
                        <a:cs typeface="Arial" panose="020B0604020202020204" pitchFamily="34" charset="0"/>
                      </a:endParaRPr>
                    </a:p>
                  </a:txBody>
                  <a:tcPr marL="0" marR="6689"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327651349"/>
                  </a:ext>
                </a:extLst>
              </a:tr>
              <a:tr h="127046">
                <a:tc>
                  <a:txBody>
                    <a:bodyPr/>
                    <a:lstStyle/>
                    <a:p>
                      <a:pPr algn="l" fontAlgn="ctr"/>
                      <a:r>
                        <a:rPr lang="en-IN" sz="700" b="0" i="0" u="none" strike="noStrike" dirty="0">
                          <a:solidFill>
                            <a:srgbClr val="000000"/>
                          </a:solidFill>
                          <a:effectLst/>
                          <a:latin typeface="+mj-lt"/>
                          <a:cs typeface="Arial" panose="020B0604020202020204" pitchFamily="34" charset="0"/>
                        </a:rPr>
                        <a:t>Revenues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22.4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10998826"/>
                  </a:ext>
                </a:extLst>
              </a:tr>
              <a:tr h="127046">
                <a:tc>
                  <a:txBody>
                    <a:bodyPr/>
                    <a:lstStyle/>
                    <a:p>
                      <a:pPr algn="l" fontAlgn="ctr"/>
                      <a:r>
                        <a:rPr lang="en-IN" sz="700" b="0" i="0" u="none" strike="noStrike">
                          <a:solidFill>
                            <a:srgbClr val="000000"/>
                          </a:solidFill>
                          <a:effectLst/>
                          <a:latin typeface="+mj-lt"/>
                          <a:cs typeface="Arial" panose="020B0604020202020204" pitchFamily="34" charset="0"/>
                        </a:rPr>
                        <a:t>EBITDA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11.9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(51.2)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35.7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42.1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25.7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51642862"/>
                  </a:ext>
                </a:extLst>
              </a:tr>
              <a:tr h="127046">
                <a:tc>
                  <a:txBody>
                    <a:bodyPr/>
                    <a:lstStyle/>
                    <a:p>
                      <a:pPr algn="l" fontAlgn="ctr"/>
                      <a:r>
                        <a:rPr lang="en-IN" sz="700" b="0" i="0" u="none" strike="noStrike">
                          <a:solidFill>
                            <a:srgbClr val="000000"/>
                          </a:solidFill>
                          <a:effectLst/>
                          <a:latin typeface="+mj-lt"/>
                          <a:cs typeface="Arial" panose="020B0604020202020204" pitchFamily="34" charset="0"/>
                        </a:rPr>
                        <a:t>PBT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104.7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75.6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42.4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841762396"/>
                  </a:ext>
                </a:extLst>
              </a:tr>
              <a:tr h="127046">
                <a:tc>
                  <a:txBody>
                    <a:bodyPr/>
                    <a:lstStyle/>
                    <a:p>
                      <a:pPr algn="l" fontAlgn="ctr"/>
                      <a:r>
                        <a:rPr lang="en-IN" sz="700" b="0" i="0" u="none" strike="noStrike" dirty="0">
                          <a:solidFill>
                            <a:srgbClr val="000000"/>
                          </a:solidFill>
                          <a:effectLst/>
                          <a:latin typeface="+mj-lt"/>
                          <a:cs typeface="Arial" panose="020B0604020202020204" pitchFamily="34" charset="0"/>
                        </a:rPr>
                        <a:t>PAT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(79.5)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120.5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79.5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42.4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663745850"/>
                  </a:ext>
                </a:extLst>
              </a:tr>
              <a:tr h="132415">
                <a:tc>
                  <a:txBody>
                    <a:bodyPr/>
                    <a:lstStyle/>
                    <a:p>
                      <a:pPr algn="l" fontAlgn="ctr"/>
                      <a:r>
                        <a:rPr lang="en-IN" sz="700" b="1" i="0" u="none" strike="noStrike" dirty="0">
                          <a:solidFill>
                            <a:schemeClr val="tx1"/>
                          </a:solidFill>
                          <a:effectLst/>
                          <a:latin typeface="+mj-lt"/>
                          <a:cs typeface="Arial" panose="020B0604020202020204" pitchFamily="34" charset="0"/>
                        </a:rPr>
                        <a:t>Margins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dirty="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845471904"/>
                  </a:ext>
                </a:extLst>
              </a:tr>
              <a:tr h="127046">
                <a:tc>
                  <a:txBody>
                    <a:bodyPr/>
                    <a:lstStyle/>
                    <a:p>
                      <a:pPr algn="l" fontAlgn="ctr"/>
                      <a:r>
                        <a:rPr lang="en-IN" sz="700" b="0" i="0" u="none" strike="noStrike" dirty="0">
                          <a:solidFill>
                            <a:srgbClr val="000000"/>
                          </a:solidFill>
                          <a:effectLst/>
                          <a:latin typeface="+mj-lt"/>
                          <a:cs typeface="Arial" panose="020B0604020202020204" pitchFamily="34" charset="0"/>
                        </a:rPr>
                        <a:t>Gross Profit Margin</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54.1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51.7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55.4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55.5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56.0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51104800"/>
                  </a:ext>
                </a:extLst>
              </a:tr>
              <a:tr h="127046">
                <a:tc>
                  <a:txBody>
                    <a:bodyPr/>
                    <a:lstStyle/>
                    <a:p>
                      <a:pPr algn="l" fontAlgn="ctr"/>
                      <a:r>
                        <a:rPr lang="en-IN" sz="700" b="0" i="0" u="none" strike="noStrike">
                          <a:solidFill>
                            <a:srgbClr val="000000"/>
                          </a:solidFill>
                          <a:effectLst/>
                          <a:latin typeface="+mj-lt"/>
                          <a:cs typeface="Arial" panose="020B0604020202020204" pitchFamily="34" charset="0"/>
                        </a:rPr>
                        <a:t>EBITDA Margin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15.4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19.0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24.6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658738898"/>
                  </a:ext>
                </a:extLst>
              </a:tr>
              <a:tr h="127046">
                <a:tc>
                  <a:txBody>
                    <a:bodyPr/>
                    <a:lstStyle/>
                    <a:p>
                      <a:pPr algn="l" fontAlgn="ctr"/>
                      <a:r>
                        <a:rPr lang="en-IN" sz="700" b="0" i="0" u="none" strike="noStrike">
                          <a:solidFill>
                            <a:srgbClr val="000000"/>
                          </a:solidFill>
                          <a:effectLst/>
                          <a:latin typeface="+mj-lt"/>
                          <a:cs typeface="Arial" panose="020B0604020202020204" pitchFamily="34" charset="0"/>
                        </a:rPr>
                        <a:t>PBT Margin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4.7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15.8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711838517"/>
                  </a:ext>
                </a:extLst>
              </a:tr>
              <a:tr h="127046">
                <a:tc>
                  <a:txBody>
                    <a:bodyPr/>
                    <a:lstStyle/>
                    <a:p>
                      <a:pPr algn="l" fontAlgn="ctr"/>
                      <a:r>
                        <a:rPr lang="en-IN" sz="700" b="0" i="0" u="none" strike="noStrike" dirty="0">
                          <a:solidFill>
                            <a:srgbClr val="000000"/>
                          </a:solidFill>
                          <a:effectLst/>
                          <a:latin typeface="+mj-lt"/>
                          <a:cs typeface="Arial" panose="020B0604020202020204" pitchFamily="34" charset="0"/>
                        </a:rPr>
                        <a:t>Tax </a:t>
                      </a:r>
                      <a:r>
                        <a:rPr lang="en-IN" sz="700" b="0" i="0" u="none" strike="noStrike" dirty="0" smtClean="0">
                          <a:solidFill>
                            <a:srgbClr val="000000"/>
                          </a:solidFill>
                          <a:effectLst/>
                          <a:latin typeface="+mj-lt"/>
                          <a:cs typeface="Arial" panose="020B0604020202020204" pitchFamily="34" charset="0"/>
                        </a:rPr>
                        <a:t>Rate </a:t>
                      </a:r>
                      <a:endParaRPr lang="en-IN" sz="700" b="0" i="0" u="none" strike="noStrike" dirty="0">
                        <a:solidFill>
                          <a:srgbClr val="000000"/>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28.2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28.8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26.8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25.0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25.0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94699080"/>
                  </a:ext>
                </a:extLst>
              </a:tr>
              <a:tr h="127046">
                <a:tc>
                  <a:txBody>
                    <a:bodyPr/>
                    <a:lstStyle/>
                    <a:p>
                      <a:pPr algn="l" fontAlgn="ctr"/>
                      <a:r>
                        <a:rPr lang="en-IN" sz="700" b="0" i="0" u="none" strike="noStrike" dirty="0">
                          <a:solidFill>
                            <a:srgbClr val="000000"/>
                          </a:solidFill>
                          <a:effectLst/>
                          <a:latin typeface="+mj-lt"/>
                          <a:cs typeface="Arial" panose="020B0604020202020204" pitchFamily="34" charset="0"/>
                        </a:rPr>
                        <a:t>PAT Margin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99140679"/>
                  </a:ext>
                </a:extLst>
              </a:tr>
              <a:tr h="132415">
                <a:tc>
                  <a:txBody>
                    <a:bodyPr/>
                    <a:lstStyle/>
                    <a:p>
                      <a:pPr algn="l" fontAlgn="ctr"/>
                      <a:r>
                        <a:rPr lang="en-IN" sz="700" b="1" i="0" u="none" strike="noStrike" dirty="0">
                          <a:solidFill>
                            <a:schemeClr val="tx1"/>
                          </a:solidFill>
                          <a:effectLst/>
                          <a:latin typeface="+mj-lt"/>
                          <a:cs typeface="Arial" panose="020B0604020202020204" pitchFamily="34" charset="0"/>
                        </a:rPr>
                        <a:t>Profitability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316267859"/>
                  </a:ext>
                </a:extLst>
              </a:tr>
              <a:tr h="127046">
                <a:tc>
                  <a:txBody>
                    <a:bodyPr/>
                    <a:lstStyle/>
                    <a:p>
                      <a:pPr algn="l" fontAlgn="ctr"/>
                      <a:r>
                        <a:rPr lang="en-IN" sz="700" b="0" i="0" u="none" strike="noStrike" dirty="0" smtClean="0">
                          <a:solidFill>
                            <a:schemeClr val="tx1"/>
                          </a:solidFill>
                          <a:effectLst/>
                          <a:latin typeface="+mj-lt"/>
                          <a:cs typeface="Arial" panose="020B0604020202020204" pitchFamily="34" charset="0"/>
                        </a:rPr>
                        <a:t>Return On Equity (ROE)</a:t>
                      </a:r>
                      <a:endParaRPr lang="en-IN" sz="700" b="0" i="0" u="none" strike="noStrike" dirty="0">
                        <a:solidFill>
                          <a:schemeClr val="tx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19.7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4.0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8.0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15.5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565676506"/>
                  </a:ext>
                </a:extLst>
              </a:tr>
              <a:tr h="228396">
                <a:tc>
                  <a:txBody>
                    <a:bodyPr/>
                    <a:lstStyle/>
                    <a:p>
                      <a:pPr algn="l" fontAlgn="ctr"/>
                      <a:r>
                        <a:rPr lang="en-US" sz="700" b="0" i="0" u="none" strike="noStrike" dirty="0" smtClean="0">
                          <a:solidFill>
                            <a:schemeClr val="tx1"/>
                          </a:solidFill>
                          <a:effectLst/>
                          <a:latin typeface="+mj-lt"/>
                          <a:cs typeface="Arial" panose="020B0604020202020204" pitchFamily="34" charset="0"/>
                        </a:rPr>
                        <a:t>Return On Invested Capital (ROIC)</a:t>
                      </a:r>
                      <a:endParaRPr lang="en-US" sz="700" b="0" i="0" u="none" strike="noStrike" dirty="0">
                        <a:solidFill>
                          <a:schemeClr val="tx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25.1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6.2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15.6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937275586"/>
                  </a:ext>
                </a:extLst>
              </a:tr>
              <a:tr h="228396">
                <a:tc>
                  <a:txBody>
                    <a:bodyPr/>
                    <a:lstStyle/>
                    <a:p>
                      <a:pPr algn="l" fontAlgn="ctr"/>
                      <a:r>
                        <a:rPr lang="en-US" sz="700" b="0" i="0" u="none" strike="noStrike" dirty="0" smtClean="0">
                          <a:solidFill>
                            <a:schemeClr val="tx1"/>
                          </a:solidFill>
                          <a:effectLst/>
                          <a:latin typeface="+mj-lt"/>
                          <a:cs typeface="Arial" panose="020B0604020202020204" pitchFamily="34" charset="0"/>
                        </a:rPr>
                        <a:t>Return On Capital Employed (ROCE)</a:t>
                      </a:r>
                      <a:endParaRPr lang="en-US" sz="700" b="0" i="0" u="none" strike="noStrike" dirty="0">
                        <a:solidFill>
                          <a:schemeClr val="tx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21.1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8.7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16.1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48344951"/>
                  </a:ext>
                </a:extLst>
              </a:tr>
              <a:tr h="132415">
                <a:tc>
                  <a:txBody>
                    <a:bodyPr/>
                    <a:lstStyle/>
                    <a:p>
                      <a:pPr algn="l" fontAlgn="ctr"/>
                      <a:r>
                        <a:rPr lang="en-IN" sz="700" b="1" i="0" u="none" strike="noStrike">
                          <a:solidFill>
                            <a:schemeClr val="tx1"/>
                          </a:solidFill>
                          <a:effectLst/>
                          <a:latin typeface="+mj-lt"/>
                          <a:cs typeface="Arial" panose="020B0604020202020204" pitchFamily="34" charset="0"/>
                        </a:rPr>
                        <a:t>Financial leverage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155559088"/>
                  </a:ext>
                </a:extLst>
              </a:tr>
              <a:tr h="127046">
                <a:tc>
                  <a:txBody>
                    <a:bodyPr/>
                    <a:lstStyle/>
                    <a:p>
                      <a:pPr algn="l" fontAlgn="ctr"/>
                      <a:r>
                        <a:rPr lang="en-IN" sz="700" b="0" i="0" u="none" strike="noStrike" dirty="0">
                          <a:solidFill>
                            <a:srgbClr val="000000"/>
                          </a:solidFill>
                          <a:effectLst/>
                          <a:latin typeface="+mj-lt"/>
                          <a:cs typeface="Arial" panose="020B0604020202020204" pitchFamily="34" charset="0"/>
                        </a:rPr>
                        <a:t>OCF/EBITDA (x)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0.8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0.9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0.7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0.8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709123819"/>
                  </a:ext>
                </a:extLst>
              </a:tr>
              <a:tr h="127046">
                <a:tc>
                  <a:txBody>
                    <a:bodyPr/>
                    <a:lstStyle/>
                    <a:p>
                      <a:pPr algn="l" fontAlgn="ctr"/>
                      <a:r>
                        <a:rPr lang="en-IN" sz="700" b="0" i="0" u="none" strike="noStrike">
                          <a:solidFill>
                            <a:schemeClr val="tx1"/>
                          </a:solidFill>
                          <a:effectLst/>
                          <a:latin typeface="+mj-lt"/>
                          <a:cs typeface="Arial" panose="020B0604020202020204" pitchFamily="34" charset="0"/>
                        </a:rPr>
                        <a:t>OCF / Net profit (x)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635718093"/>
                  </a:ext>
                </a:extLst>
              </a:tr>
              <a:tr h="127046">
                <a:tc>
                  <a:txBody>
                    <a:bodyPr/>
                    <a:lstStyle/>
                    <a:p>
                      <a:pPr algn="l" fontAlgn="ctr"/>
                      <a:r>
                        <a:rPr lang="en-IN" sz="700" b="0" i="0" u="none" strike="noStrike">
                          <a:solidFill>
                            <a:schemeClr val="tx1"/>
                          </a:solidFill>
                          <a:effectLst/>
                          <a:latin typeface="+mj-lt"/>
                          <a:cs typeface="Arial" panose="020B0604020202020204" pitchFamily="34" charset="0"/>
                        </a:rPr>
                        <a:t>EV/EBITDA (x)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23.1</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47.9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35.5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24.9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19.7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851487106"/>
                  </a:ext>
                </a:extLst>
              </a:tr>
              <a:tr h="132415">
                <a:tc>
                  <a:txBody>
                    <a:bodyPr/>
                    <a:lstStyle/>
                    <a:p>
                      <a:pPr algn="l" fontAlgn="ctr"/>
                      <a:r>
                        <a:rPr lang="en-IN" sz="700" b="1" i="0" u="none" strike="noStrike">
                          <a:solidFill>
                            <a:schemeClr val="tx1"/>
                          </a:solidFill>
                          <a:effectLst/>
                          <a:latin typeface="+mj-lt"/>
                          <a:cs typeface="Arial" panose="020B0604020202020204" pitchFamily="34" charset="0"/>
                        </a:rPr>
                        <a:t>Earnings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1797791"/>
                  </a:ext>
                </a:extLst>
              </a:tr>
              <a:tr h="127046">
                <a:tc>
                  <a:txBody>
                    <a:bodyPr/>
                    <a:lstStyle/>
                    <a:p>
                      <a:pPr algn="l" fontAlgn="ctr"/>
                      <a:r>
                        <a:rPr lang="en-IN" sz="700" b="0" i="0" u="none" strike="noStrike">
                          <a:solidFill>
                            <a:schemeClr val="tx1"/>
                          </a:solidFill>
                          <a:effectLst/>
                          <a:latin typeface="+mj-lt"/>
                          <a:cs typeface="Arial" panose="020B0604020202020204" pitchFamily="34" charset="0"/>
                        </a:rPr>
                        <a:t>EPS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14.7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3.0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11.9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17.0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535629171"/>
                  </a:ext>
                </a:extLst>
              </a:tr>
              <a:tr h="127046">
                <a:tc>
                  <a:txBody>
                    <a:bodyPr/>
                    <a:lstStyle/>
                    <a:p>
                      <a:pPr algn="l" fontAlgn="ctr"/>
                      <a:r>
                        <a:rPr lang="en-IN" sz="700" b="0" i="0" u="none" strike="noStrike" dirty="0" smtClean="0">
                          <a:solidFill>
                            <a:schemeClr val="tx1"/>
                          </a:solidFill>
                          <a:effectLst/>
                          <a:latin typeface="+mj-lt"/>
                          <a:cs typeface="Arial" panose="020B0604020202020204" pitchFamily="34" charset="0"/>
                        </a:rPr>
                        <a:t>Shares Outstanding </a:t>
                      </a:r>
                      <a:endParaRPr lang="en-IN" sz="700" b="0" i="0" u="none" strike="noStrike" dirty="0">
                        <a:solidFill>
                          <a:schemeClr val="tx1"/>
                        </a:solidFill>
                        <a:effectLst/>
                        <a:latin typeface="+mj-lt"/>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539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539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539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539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539</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954142584"/>
                  </a:ext>
                </a:extLst>
              </a:tr>
              <a:tr h="132415">
                <a:tc>
                  <a:txBody>
                    <a:bodyPr/>
                    <a:lstStyle/>
                    <a:p>
                      <a:pPr algn="l" fontAlgn="ctr"/>
                      <a:r>
                        <a:rPr lang="en-IN" sz="700" b="1" i="0" u="none" strike="noStrike">
                          <a:solidFill>
                            <a:schemeClr val="tx1"/>
                          </a:solidFill>
                          <a:effectLst/>
                          <a:latin typeface="+mj-lt"/>
                          <a:cs typeface="Arial" panose="020B0604020202020204" pitchFamily="34" charset="0"/>
                        </a:rPr>
                        <a:t>Working Capital</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dirty="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pPr>
                      <a:endParaRPr lang="en-IN" sz="700">
                        <a:effectLst/>
                        <a:latin typeface="+mj-lt"/>
                        <a:cs typeface="Times New Roman" panose="02020603050405020304" pitchFamily="18" charset="0"/>
                      </a:endParaRP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104805716"/>
                  </a:ext>
                </a:extLst>
              </a:tr>
              <a:tr h="127046">
                <a:tc>
                  <a:txBody>
                    <a:bodyPr/>
                    <a:lstStyle/>
                    <a:p>
                      <a:pPr algn="l" fontAlgn="ctr"/>
                      <a:r>
                        <a:rPr lang="en-IN" sz="700" b="0" i="0" u="none" strike="noStrike" dirty="0">
                          <a:solidFill>
                            <a:schemeClr val="tx1"/>
                          </a:solidFill>
                          <a:effectLst/>
                          <a:latin typeface="+mj-lt"/>
                          <a:cs typeface="Arial" panose="020B0604020202020204" pitchFamily="34" charset="0"/>
                        </a:rPr>
                        <a:t>Inventory </a:t>
                      </a:r>
                      <a:r>
                        <a:rPr lang="en-IN" sz="700" b="0" i="0" u="none" strike="noStrike" dirty="0" smtClean="0">
                          <a:solidFill>
                            <a:schemeClr val="tx1"/>
                          </a:solidFill>
                          <a:effectLst/>
                          <a:latin typeface="+mj-lt"/>
                          <a:cs typeface="Arial" panose="020B0604020202020204" pitchFamily="34" charset="0"/>
                        </a:rPr>
                        <a:t>Days </a:t>
                      </a:r>
                      <a:r>
                        <a:rPr lang="en-IN" sz="700" b="0" i="0" u="none" strike="noStrike" dirty="0">
                          <a:solidFill>
                            <a:schemeClr val="tx1"/>
                          </a:solidFill>
                          <a:effectLst/>
                          <a:latin typeface="+mj-lt"/>
                          <a:cs typeface="Arial" panose="020B0604020202020204" pitchFamily="34" charset="0"/>
                        </a:rPr>
                        <a:t>(x)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127</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116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114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027322460"/>
                  </a:ext>
                </a:extLst>
              </a:tr>
              <a:tr h="127046">
                <a:tc>
                  <a:txBody>
                    <a:bodyPr/>
                    <a:lstStyle/>
                    <a:p>
                      <a:pPr algn="l" fontAlgn="ctr"/>
                      <a:r>
                        <a:rPr lang="en-IN" sz="700" b="0" i="0" u="none" strike="noStrike" dirty="0">
                          <a:solidFill>
                            <a:schemeClr val="tx1"/>
                          </a:solidFill>
                          <a:effectLst/>
                          <a:latin typeface="+mj-lt"/>
                          <a:cs typeface="Arial" panose="020B0604020202020204" pitchFamily="34" charset="0"/>
                        </a:rPr>
                        <a:t>Receivable </a:t>
                      </a:r>
                      <a:r>
                        <a:rPr lang="en-IN" sz="700" b="0" i="0" u="none" strike="noStrike" dirty="0" smtClean="0">
                          <a:solidFill>
                            <a:schemeClr val="tx1"/>
                          </a:solidFill>
                          <a:effectLst/>
                          <a:latin typeface="+mj-lt"/>
                          <a:cs typeface="Arial" panose="020B0604020202020204" pitchFamily="34" charset="0"/>
                        </a:rPr>
                        <a:t>Days </a:t>
                      </a:r>
                      <a:r>
                        <a:rPr lang="en-IN" sz="700" b="0" i="0" u="none" strike="noStrike" dirty="0">
                          <a:solidFill>
                            <a:schemeClr val="tx1"/>
                          </a:solidFill>
                          <a:effectLst/>
                          <a:latin typeface="+mj-lt"/>
                          <a:cs typeface="Arial" panose="020B0604020202020204" pitchFamily="34" charset="0"/>
                        </a:rPr>
                        <a:t>(x)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95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120</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132</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105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927707834"/>
                  </a:ext>
                </a:extLst>
              </a:tr>
              <a:tr h="127046">
                <a:tc>
                  <a:txBody>
                    <a:bodyPr/>
                    <a:lstStyle/>
                    <a:p>
                      <a:pPr algn="l" fontAlgn="ctr"/>
                      <a:r>
                        <a:rPr lang="en-IN" sz="700" b="0" i="0" u="none" strike="noStrike" dirty="0">
                          <a:solidFill>
                            <a:schemeClr val="tx1"/>
                          </a:solidFill>
                          <a:effectLst/>
                          <a:latin typeface="+mj-lt"/>
                          <a:cs typeface="Arial" panose="020B0604020202020204" pitchFamily="34" charset="0"/>
                        </a:rPr>
                        <a:t>Creditor </a:t>
                      </a:r>
                      <a:r>
                        <a:rPr lang="en-IN" sz="700" b="0" i="0" u="none" strike="noStrike" dirty="0" smtClean="0">
                          <a:solidFill>
                            <a:schemeClr val="tx1"/>
                          </a:solidFill>
                          <a:effectLst/>
                          <a:latin typeface="+mj-lt"/>
                          <a:cs typeface="Arial" panose="020B0604020202020204" pitchFamily="34" charset="0"/>
                        </a:rPr>
                        <a:t>Days </a:t>
                      </a:r>
                      <a:r>
                        <a:rPr lang="en-IN" sz="700" b="0" i="0" u="none" strike="noStrike" dirty="0">
                          <a:solidFill>
                            <a:schemeClr val="tx1"/>
                          </a:solidFill>
                          <a:effectLst/>
                          <a:latin typeface="+mj-lt"/>
                          <a:cs typeface="Arial" panose="020B0604020202020204" pitchFamily="34" charset="0"/>
                        </a:rPr>
                        <a:t>(x)</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43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76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63</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65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65</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506933217"/>
                  </a:ext>
                </a:extLst>
              </a:tr>
              <a:tr h="127046">
                <a:tc>
                  <a:txBody>
                    <a:bodyPr/>
                    <a:lstStyle/>
                    <a:p>
                      <a:pPr algn="l" fontAlgn="ctr"/>
                      <a:r>
                        <a:rPr lang="en-IN" sz="700" b="0" i="0" u="none" strike="noStrike" dirty="0">
                          <a:solidFill>
                            <a:schemeClr val="tx1"/>
                          </a:solidFill>
                          <a:effectLst/>
                          <a:latin typeface="+mj-lt"/>
                          <a:cs typeface="Arial" panose="020B0604020202020204" pitchFamily="34" charset="0"/>
                        </a:rPr>
                        <a:t>Working Capital Days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154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178</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a:effectLst/>
                          <a:latin typeface="+mj-lt"/>
                          <a:ea typeface="Calibri" panose="020F0502020204030204" pitchFamily="34" charset="0"/>
                          <a:cs typeface="Times New Roman" panose="02020603050405020304" pitchFamily="18" charset="0"/>
                        </a:rPr>
                        <a:t>196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156</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a:lnSpc>
                          <a:spcPct val="107000"/>
                        </a:lnSpc>
                        <a:spcAft>
                          <a:spcPts val="0"/>
                        </a:spcAft>
                      </a:pPr>
                      <a:r>
                        <a:rPr lang="en-IN" sz="700" dirty="0">
                          <a:effectLst/>
                          <a:latin typeface="+mj-lt"/>
                          <a:ea typeface="Calibri" panose="020F0502020204030204" pitchFamily="34" charset="0"/>
                          <a:cs typeface="Times New Roman" panose="02020603050405020304" pitchFamily="18" charset="0"/>
                        </a:rPr>
                        <a:t>154</a:t>
                      </a:r>
                    </a:p>
                  </a:txBody>
                  <a:tcPr marL="9525" marR="9525" marT="9525"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24616399"/>
                  </a:ext>
                </a:extLst>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3865282842"/>
              </p:ext>
            </p:extLst>
          </p:nvPr>
        </p:nvGraphicFramePr>
        <p:xfrm>
          <a:off x="3514549" y="4980277"/>
          <a:ext cx="3198987" cy="1080000"/>
        </p:xfrm>
        <a:graphic>
          <a:graphicData uri="http://schemas.openxmlformats.org/drawingml/2006/table">
            <a:tbl>
              <a:tblPr>
                <a:tableStyleId>{5940675A-B579-460E-94D1-54222C63F5DA}</a:tableStyleId>
              </a:tblPr>
              <a:tblGrid>
                <a:gridCol w="1197007">
                  <a:extLst>
                    <a:ext uri="{9D8B030D-6E8A-4147-A177-3AD203B41FA5}">
                      <a16:colId xmlns:a16="http://schemas.microsoft.com/office/drawing/2014/main" val="641583465"/>
                    </a:ext>
                  </a:extLst>
                </a:gridCol>
                <a:gridCol w="400396">
                  <a:extLst>
                    <a:ext uri="{9D8B030D-6E8A-4147-A177-3AD203B41FA5}">
                      <a16:colId xmlns:a16="http://schemas.microsoft.com/office/drawing/2014/main" val="1730073335"/>
                    </a:ext>
                  </a:extLst>
                </a:gridCol>
                <a:gridCol w="400396">
                  <a:extLst>
                    <a:ext uri="{9D8B030D-6E8A-4147-A177-3AD203B41FA5}">
                      <a16:colId xmlns:a16="http://schemas.microsoft.com/office/drawing/2014/main" val="612547666"/>
                    </a:ext>
                  </a:extLst>
                </a:gridCol>
                <a:gridCol w="400396">
                  <a:extLst>
                    <a:ext uri="{9D8B030D-6E8A-4147-A177-3AD203B41FA5}">
                      <a16:colId xmlns:a16="http://schemas.microsoft.com/office/drawing/2014/main" val="3496960343"/>
                    </a:ext>
                  </a:extLst>
                </a:gridCol>
                <a:gridCol w="400396">
                  <a:extLst>
                    <a:ext uri="{9D8B030D-6E8A-4147-A177-3AD203B41FA5}">
                      <a16:colId xmlns:a16="http://schemas.microsoft.com/office/drawing/2014/main" val="1811839264"/>
                    </a:ext>
                  </a:extLst>
                </a:gridCol>
                <a:gridCol w="400396">
                  <a:extLst>
                    <a:ext uri="{9D8B030D-6E8A-4147-A177-3AD203B41FA5}">
                      <a16:colId xmlns:a16="http://schemas.microsoft.com/office/drawing/2014/main" val="1755647221"/>
                    </a:ext>
                  </a:extLst>
                </a:gridCol>
              </a:tblGrid>
              <a:tr h="180000">
                <a:tc>
                  <a:txBody>
                    <a:bodyPr/>
                    <a:lstStyle/>
                    <a:p>
                      <a:pPr algn="l" rtl="0" fontAlgn="b"/>
                      <a:r>
                        <a:rPr lang="en-IN" sz="700" b="1" u="none" strike="noStrike" dirty="0" smtClean="0">
                          <a:solidFill>
                            <a:schemeClr val="bg1"/>
                          </a:solidFill>
                          <a:effectLst/>
                          <a:latin typeface="Arial" panose="020B0604020202020204" pitchFamily="34" charset="0"/>
                          <a:cs typeface="Arial" panose="020B0604020202020204" pitchFamily="34" charset="0"/>
                        </a:rPr>
                        <a:t>DuPont Analysis </a:t>
                      </a:r>
                      <a:r>
                        <a:rPr lang="en-IN" sz="700" b="1" u="none" strike="noStrike" dirty="0" smtClean="0">
                          <a:solidFill>
                            <a:schemeClr val="bg1"/>
                          </a:solidFill>
                          <a:effectLst/>
                          <a:latin typeface="Arial" panose="020B0604020202020204" pitchFamily="34" charset="0"/>
                          <a:cs typeface="Arial" panose="020B0604020202020204" pitchFamily="34" charset="0"/>
                        </a:rPr>
                        <a:t>(</a:t>
                      </a:r>
                      <a:r>
                        <a:rPr lang="en-IN" sz="700" b="1" u="none" strike="noStrike" dirty="0" smtClean="0">
                          <a:solidFill>
                            <a:schemeClr val="bg1"/>
                          </a:solidFill>
                          <a:effectLst/>
                          <a:latin typeface="Arial" panose="020B0604020202020204" pitchFamily="34" charset="0"/>
                          <a:cs typeface="Arial" panose="020B0604020202020204" pitchFamily="34" charset="0"/>
                        </a:rPr>
                        <a:t>INR Mn)</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16989"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Arial" panose="020B0604020202020204" pitchFamily="34" charset="0"/>
                          <a:cs typeface="Arial" panose="020B0604020202020204" pitchFamily="34" charset="0"/>
                        </a:rPr>
                        <a:t>   FY23</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Arial" panose="020B0604020202020204" pitchFamily="34" charset="0"/>
                          <a:cs typeface="Arial" panose="020B0604020202020204" pitchFamily="34" charset="0"/>
                        </a:rPr>
                        <a:t>   FY24</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Arial" panose="020B0604020202020204" pitchFamily="34" charset="0"/>
                          <a:cs typeface="Arial" panose="020B0604020202020204" pitchFamily="34" charset="0"/>
                        </a:rPr>
                        <a:t>  </a:t>
                      </a:r>
                      <a:r>
                        <a:rPr lang="en-IN" sz="700" b="1" u="none" strike="noStrike" dirty="0" smtClean="0">
                          <a:solidFill>
                            <a:schemeClr val="bg1"/>
                          </a:solidFill>
                          <a:effectLst/>
                          <a:latin typeface="Arial" panose="020B0604020202020204" pitchFamily="34" charset="0"/>
                          <a:cs typeface="Arial" panose="020B0604020202020204" pitchFamily="34" charset="0"/>
                        </a:rPr>
                        <a:t>FY25</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Arial" panose="020B0604020202020204" pitchFamily="34" charset="0"/>
                          <a:cs typeface="Arial" panose="020B0604020202020204" pitchFamily="34" charset="0"/>
                        </a:rPr>
                        <a:t>  </a:t>
                      </a:r>
                      <a:r>
                        <a:rPr lang="en-IN" sz="700" b="1" u="none" strike="noStrike" dirty="0" smtClean="0">
                          <a:solidFill>
                            <a:schemeClr val="bg1"/>
                          </a:solidFill>
                          <a:effectLst/>
                          <a:latin typeface="Arial" panose="020B0604020202020204" pitchFamily="34" charset="0"/>
                          <a:cs typeface="Arial" panose="020B0604020202020204" pitchFamily="34" charset="0"/>
                        </a:rPr>
                        <a:t>FY26E</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r" rtl="0" fontAlgn="b"/>
                      <a:r>
                        <a:rPr lang="en-IN" sz="700" b="1" u="none" strike="noStrike" dirty="0">
                          <a:solidFill>
                            <a:schemeClr val="bg1"/>
                          </a:solidFill>
                          <a:effectLst/>
                          <a:latin typeface="Arial" panose="020B0604020202020204" pitchFamily="34" charset="0"/>
                          <a:cs typeface="Arial" panose="020B0604020202020204" pitchFamily="34" charset="0"/>
                        </a:rPr>
                        <a:t>  </a:t>
                      </a:r>
                      <a:r>
                        <a:rPr lang="en-IN" sz="700" b="1" u="none" strike="noStrike" dirty="0" smtClean="0">
                          <a:solidFill>
                            <a:schemeClr val="bg1"/>
                          </a:solidFill>
                          <a:effectLst/>
                          <a:latin typeface="Arial" panose="020B0604020202020204" pitchFamily="34" charset="0"/>
                          <a:cs typeface="Arial" panose="020B0604020202020204" pitchFamily="34" charset="0"/>
                        </a:rPr>
                        <a:t>FY27E</a:t>
                      </a:r>
                      <a:endParaRPr lang="en-IN" sz="7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3156772139"/>
                  </a:ext>
                </a:extLst>
              </a:tr>
              <a:tr h="180000">
                <a:tc>
                  <a:txBody>
                    <a:bodyPr/>
                    <a:lstStyle/>
                    <a:p>
                      <a:pPr algn="l" fontAlgn="b"/>
                      <a:r>
                        <a:rPr lang="en-IN" sz="700" b="0" i="0" u="none" strike="noStrike">
                          <a:solidFill>
                            <a:srgbClr val="000000"/>
                          </a:solidFill>
                          <a:effectLst/>
                          <a:latin typeface="Arial" panose="020B0604020202020204" pitchFamily="34" charset="0"/>
                          <a:cs typeface="Arial" panose="020B0604020202020204" pitchFamily="34" charset="0"/>
                        </a:rPr>
                        <a:t>ROE</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dirty="0">
                          <a:solidFill>
                            <a:srgbClr val="000000"/>
                          </a:solidFill>
                          <a:effectLst/>
                          <a:latin typeface="Arial" panose="020B0604020202020204" pitchFamily="34" charset="0"/>
                        </a:rPr>
                        <a:t>19.7%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4.0%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8.0%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12.7%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15.5%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932037432"/>
                  </a:ext>
                </a:extLst>
              </a:tr>
              <a:tr h="180000">
                <a:tc>
                  <a:txBody>
                    <a:bodyPr/>
                    <a:lstStyle/>
                    <a:p>
                      <a:pPr algn="l" fontAlgn="b"/>
                      <a:r>
                        <a:rPr lang="en-IN" sz="700" b="0" i="0" u="none" strike="noStrike" dirty="0">
                          <a:solidFill>
                            <a:srgbClr val="000000"/>
                          </a:solidFill>
                          <a:effectLst/>
                          <a:latin typeface="Arial" panose="020B0604020202020204" pitchFamily="34" charset="0"/>
                          <a:cs typeface="Arial" panose="020B0604020202020204" pitchFamily="34" charset="0"/>
                        </a:rPr>
                        <a:t>Net Profit Margin</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13.1%</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3.2%</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6.5%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10.0%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12.0%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91662803"/>
                  </a:ext>
                </a:extLst>
              </a:tr>
              <a:tr h="180000">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Asset </a:t>
                      </a:r>
                      <a:r>
                        <a:rPr lang="en-IN" sz="700" b="0" i="0" u="none" strike="noStrike" dirty="0">
                          <a:solidFill>
                            <a:srgbClr val="000000"/>
                          </a:solidFill>
                          <a:effectLst/>
                          <a:latin typeface="Arial" panose="020B0604020202020204" pitchFamily="34" charset="0"/>
                          <a:cs typeface="Arial" panose="020B0604020202020204" pitchFamily="34" charset="0"/>
                        </a:rPr>
                        <a:t>Turnover  </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0.8</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0.6</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0.6</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0.7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0.7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252917921"/>
                  </a:ext>
                </a:extLst>
              </a:tr>
              <a:tr h="180000">
                <a:tc>
                  <a:txBody>
                    <a:bodyPr/>
                    <a:lstStyle/>
                    <a:p>
                      <a:pPr algn="l" fontAlgn="b"/>
                      <a:r>
                        <a:rPr lang="en-IN" sz="700" b="0" i="0" u="none" strike="noStrike" dirty="0">
                          <a:solidFill>
                            <a:srgbClr val="000000"/>
                          </a:solidFill>
                          <a:effectLst/>
                          <a:latin typeface="Arial" panose="020B0604020202020204" pitchFamily="34" charset="0"/>
                          <a:cs typeface="Arial" panose="020B0604020202020204" pitchFamily="34" charset="0"/>
                        </a:rPr>
                        <a:t> </a:t>
                      </a:r>
                      <a:r>
                        <a:rPr lang="en-IN" sz="700" b="0" i="0" u="none" strike="noStrike" dirty="0" smtClean="0">
                          <a:solidFill>
                            <a:srgbClr val="000000"/>
                          </a:solidFill>
                          <a:effectLst/>
                          <a:latin typeface="Arial" panose="020B0604020202020204" pitchFamily="34" charset="0"/>
                          <a:cs typeface="Arial" panose="020B0604020202020204" pitchFamily="34" charset="0"/>
                        </a:rPr>
                        <a:t>Financial Leverage</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2.0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2.1</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1.9</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1.8</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847825476"/>
                  </a:ext>
                </a:extLst>
              </a:tr>
              <a:tr h="180000">
                <a:tc>
                  <a:txBody>
                    <a:bodyPr/>
                    <a:lstStyle/>
                    <a:p>
                      <a:pPr algn="l" fontAlgn="b"/>
                      <a:r>
                        <a:rPr lang="en-IN" sz="700" b="0" i="0" u="none" strike="noStrike" dirty="0">
                          <a:solidFill>
                            <a:srgbClr val="000000"/>
                          </a:solidFill>
                          <a:effectLst/>
                          <a:latin typeface="Arial" panose="020B0604020202020204" pitchFamily="34" charset="0"/>
                          <a:cs typeface="Arial" panose="020B0604020202020204" pitchFamily="34" charset="0"/>
                        </a:rPr>
                        <a:t>DuPont Analysis</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19.7%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4.0%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8.0%</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a:solidFill>
                            <a:srgbClr val="000000"/>
                          </a:solidFill>
                          <a:effectLst/>
                          <a:latin typeface="Arial" panose="020B0604020202020204" pitchFamily="34" charset="0"/>
                        </a:rPr>
                        <a:t>12.7%</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r" rtl="0" fontAlgn="ctr"/>
                      <a:r>
                        <a:rPr lang="en-IN" sz="700" b="0" i="0" u="none" strike="noStrike" dirty="0">
                          <a:solidFill>
                            <a:srgbClr val="000000"/>
                          </a:solidFill>
                          <a:effectLst/>
                          <a:latin typeface="Arial" panose="020B0604020202020204" pitchFamily="34" charset="0"/>
                        </a:rPr>
                        <a:t>15.5%</a:t>
                      </a: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668967286"/>
                  </a:ext>
                </a:extLst>
              </a:tr>
            </a:tbl>
          </a:graphicData>
        </a:graphic>
      </p:graphicFrame>
      <p:sp>
        <p:nvSpPr>
          <p:cNvPr id="2" name="Rectangle 1"/>
          <p:cNvSpPr/>
          <p:nvPr/>
        </p:nvSpPr>
        <p:spPr>
          <a:xfrm>
            <a:off x="113265" y="2691846"/>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16" name="Rectangle 15"/>
          <p:cNvSpPr/>
          <p:nvPr/>
        </p:nvSpPr>
        <p:spPr>
          <a:xfrm>
            <a:off x="109133" y="6676995"/>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21" name="Rectangle 20"/>
          <p:cNvSpPr/>
          <p:nvPr/>
        </p:nvSpPr>
        <p:spPr>
          <a:xfrm>
            <a:off x="3424873" y="3798126"/>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23" name="Rectangle 22"/>
          <p:cNvSpPr/>
          <p:nvPr/>
        </p:nvSpPr>
        <p:spPr>
          <a:xfrm>
            <a:off x="3424873" y="4756923"/>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
        <p:nvSpPr>
          <p:cNvPr id="24" name="Rectangle 23"/>
          <p:cNvSpPr/>
          <p:nvPr/>
        </p:nvSpPr>
        <p:spPr>
          <a:xfrm>
            <a:off x="3417253" y="6067395"/>
            <a:ext cx="1245854" cy="200055"/>
          </a:xfrm>
          <a:prstGeom prst="rect">
            <a:avLst/>
          </a:prstGeom>
        </p:spPr>
        <p:txBody>
          <a:bodyPr wrap="none">
            <a:spAutoFit/>
          </a:bodyPr>
          <a:lstStyle/>
          <a:p>
            <a:r>
              <a:rPr lang="en-US" sz="700" i="1" dirty="0"/>
              <a:t>Source: Company, </a:t>
            </a:r>
            <a:r>
              <a:rPr lang="en-IN" sz="700" i="1" dirty="0">
                <a:ea typeface="Calibri" panose="020F0502020204030204" pitchFamily="34" charset="0"/>
                <a:cs typeface="Times New Roman" panose="02020603050405020304" pitchFamily="18" charset="0"/>
              </a:rPr>
              <a:t>CEBPL</a:t>
            </a:r>
            <a:endParaRPr lang="en-IN" sz="700" i="1" dirty="0"/>
          </a:p>
        </p:txBody>
      </p:sp>
    </p:spTree>
    <p:extLst>
      <p:ext uri="{BB962C8B-B14F-4D97-AF65-F5344CB8AC3E}">
        <p14:creationId xmlns:p14="http://schemas.microsoft.com/office/powerpoint/2010/main" val="1398462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97692" y="9937104"/>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7</a:t>
            </a:fld>
            <a:endParaRPr lang="en-IN" sz="836" dirty="0">
              <a:solidFill>
                <a:schemeClr val="bg1"/>
              </a:solidFill>
              <a:latin typeface="+mj-lt"/>
            </a:endParaRPr>
          </a:p>
        </p:txBody>
      </p:sp>
      <p:sp>
        <p:nvSpPr>
          <p:cNvPr id="16" name="Rectangle 15"/>
          <p:cNvSpPr/>
          <p:nvPr/>
        </p:nvSpPr>
        <p:spPr>
          <a:xfrm>
            <a:off x="100853" y="509688"/>
            <a:ext cx="6113680" cy="276999"/>
          </a:xfrm>
          <a:prstGeom prst="rect">
            <a:avLst/>
          </a:prstGeom>
        </p:spPr>
        <p:txBody>
          <a:bodyPr wrap="square">
            <a:spAutoFit/>
          </a:bodyPr>
          <a:lstStyle/>
          <a:p>
            <a:pPr fontAlgn="b"/>
            <a:r>
              <a:rPr lang="en-US" sz="1200" b="1" dirty="0">
                <a:solidFill>
                  <a:srgbClr val="0070C0"/>
                </a:solidFill>
              </a:rPr>
              <a:t>Historical </a:t>
            </a:r>
            <a:r>
              <a:rPr lang="en-US" sz="1200" b="1" dirty="0" smtClean="0">
                <a:solidFill>
                  <a:srgbClr val="0070C0"/>
                </a:solidFill>
              </a:rPr>
              <a:t>share price chart: Laurus Labs Limited</a:t>
            </a:r>
            <a:endParaRPr lang="en-US" sz="1200" b="1" dirty="0">
              <a:solidFill>
                <a:srgbClr val="0070C0"/>
              </a:solidFill>
              <a:latin typeface="Calibri" panose="020F0502020204030204" pitchFamily="34" charset="0"/>
            </a:endParaRPr>
          </a:p>
        </p:txBody>
      </p:sp>
      <p:cxnSp>
        <p:nvCxnSpPr>
          <p:cNvPr id="22" name="Straight Connector 21"/>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24" name="Picture 23"/>
          <p:cNvPicPr>
            <a:picLocks noChangeAspect="1"/>
          </p:cNvPicPr>
          <p:nvPr/>
        </p:nvPicPr>
        <p:blipFill rotWithShape="1">
          <a:blip r:embed="rId2" cstate="print">
            <a:extLst>
              <a:ext uri="{28A0092B-C50C-407E-A947-70E740481C1C}">
                <a14:useLocalDpi xmlns:a14="http://schemas.microsoft.com/office/drawing/2010/main" val="0"/>
              </a:ext>
            </a:extLst>
          </a:blip>
          <a:srcRect l="7405" t="27769" r="7871" b="44444"/>
          <a:stretch/>
        </p:blipFill>
        <p:spPr>
          <a:xfrm>
            <a:off x="5907188" y="82804"/>
            <a:ext cx="836512" cy="274357"/>
          </a:xfrm>
          <a:prstGeom prst="rect">
            <a:avLst/>
          </a:prstGeom>
        </p:spPr>
      </p:pic>
      <p:sp>
        <p:nvSpPr>
          <p:cNvPr id="27" name="Rectangle 26"/>
          <p:cNvSpPr/>
          <p:nvPr/>
        </p:nvSpPr>
        <p:spPr>
          <a:xfrm>
            <a:off x="113265" y="164087"/>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a:t>
            </a:r>
            <a:endParaRPr lang="en-US" sz="819" b="1" dirty="0">
              <a:latin typeface="+mj-lt"/>
            </a:endParaRPr>
          </a:p>
        </p:txBody>
      </p:sp>
      <p:graphicFrame>
        <p:nvGraphicFramePr>
          <p:cNvPr id="25" name="Table 24"/>
          <p:cNvGraphicFramePr>
            <a:graphicFrameLocks noGrp="1"/>
          </p:cNvGraphicFramePr>
          <p:nvPr>
            <p:extLst/>
          </p:nvPr>
        </p:nvGraphicFramePr>
        <p:xfrm>
          <a:off x="196851" y="5048197"/>
          <a:ext cx="6516688" cy="2214174"/>
        </p:xfrm>
        <a:graphic>
          <a:graphicData uri="http://schemas.openxmlformats.org/drawingml/2006/table">
            <a:tbl>
              <a:tblPr>
                <a:tableStyleId>{D27102A9-8310-4765-A935-A1911B00CA55}</a:tableStyleId>
              </a:tblPr>
              <a:tblGrid>
                <a:gridCol w="985310">
                  <a:extLst>
                    <a:ext uri="{9D8B030D-6E8A-4147-A177-3AD203B41FA5}">
                      <a16:colId xmlns:a16="http://schemas.microsoft.com/office/drawing/2014/main" val="2651169461"/>
                    </a:ext>
                  </a:extLst>
                </a:gridCol>
                <a:gridCol w="5531378">
                  <a:extLst>
                    <a:ext uri="{9D8B030D-6E8A-4147-A177-3AD203B41FA5}">
                      <a16:colId xmlns:a16="http://schemas.microsoft.com/office/drawing/2014/main" val="4084395626"/>
                    </a:ext>
                  </a:extLst>
                </a:gridCol>
              </a:tblGrid>
              <a:tr h="124721">
                <a:tc gridSpan="2">
                  <a:txBody>
                    <a:bodyPr/>
                    <a:lstStyle/>
                    <a:p>
                      <a:pPr algn="l" fontAlgn="b">
                        <a:spcBef>
                          <a:spcPts val="600"/>
                        </a:spcBef>
                      </a:pPr>
                      <a:r>
                        <a:rPr lang="en-IN" sz="700" b="1" u="none" strike="noStrike" dirty="0">
                          <a:effectLst/>
                          <a:latin typeface="Arial" panose="020B0604020202020204" pitchFamily="34" charset="0"/>
                          <a:cs typeface="Arial" panose="020B0604020202020204" pitchFamily="34" charset="0"/>
                        </a:rPr>
                        <a:t>CHOICE RATING DISTRIBUTION &amp; METHODOLOGY</a:t>
                      </a:r>
                      <a:endParaRPr lang="en-IN" sz="700" b="1" i="0" u="none" strike="noStrike" dirty="0">
                        <a:solidFill>
                          <a:srgbClr val="002060"/>
                        </a:solidFill>
                        <a:effectLst/>
                        <a:latin typeface="Arial" panose="020B0604020202020204" pitchFamily="34" charset="0"/>
                        <a:cs typeface="Arial" panose="020B0604020202020204" pitchFamily="34" charset="0"/>
                      </a:endParaRPr>
                    </a:p>
                  </a:txBody>
                  <a:tcPr marL="9305" marR="9305" marT="9305" marB="0" anchor="ctr"/>
                </a:tc>
                <a:tc hMerge="1">
                  <a:txBody>
                    <a:bodyPr/>
                    <a:lstStyle/>
                    <a:p>
                      <a:endParaRPr lang="en-IN"/>
                    </a:p>
                  </a:txBody>
                  <a:tcPr/>
                </a:tc>
                <a:extLst>
                  <a:ext uri="{0D108BD9-81ED-4DB2-BD59-A6C34878D82A}">
                    <a16:rowId xmlns:a16="http://schemas.microsoft.com/office/drawing/2014/main" val="1701158422"/>
                  </a:ext>
                </a:extLst>
              </a:tr>
              <a:tr h="122909">
                <a:tc gridSpan="2">
                  <a:txBody>
                    <a:bodyPr/>
                    <a:lstStyle/>
                    <a:p>
                      <a:pPr algn="l" fontAlgn="b"/>
                      <a:r>
                        <a:rPr lang="en-US" sz="700" b="1" i="0" u="none" strike="noStrike" dirty="0" smtClean="0">
                          <a:solidFill>
                            <a:srgbClr val="000000"/>
                          </a:solidFill>
                          <a:effectLst/>
                          <a:latin typeface="Arial" panose="020B0604020202020204" pitchFamily="34" charset="0"/>
                          <a:cs typeface="Arial" panose="020B0604020202020204" pitchFamily="34" charset="0"/>
                        </a:rPr>
                        <a:t>Large Cap*</a:t>
                      </a:r>
                      <a:endParaRPr lang="en-US"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endParaRPr lang="en-IN"/>
                    </a:p>
                  </a:txBody>
                  <a:tcPr/>
                </a:tc>
                <a:extLst>
                  <a:ext uri="{0D108BD9-81ED-4DB2-BD59-A6C34878D82A}">
                    <a16:rowId xmlns:a16="http://schemas.microsoft.com/office/drawing/2014/main" val="2888188980"/>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BUY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generate upside of 15%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215766080"/>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ADD</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returns from 5% to less than 15%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189380266"/>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REDUCE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or downside returns by 5% to -5%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578982425"/>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SELL</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downside of 5%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917454185"/>
                  </a:ext>
                </a:extLst>
              </a:tr>
              <a:tr h="122909">
                <a:tc gridSpan="2">
                  <a:txBody>
                    <a:bodyPr/>
                    <a:lstStyle/>
                    <a:p>
                      <a:pPr algn="l" fontAlgn="b"/>
                      <a:r>
                        <a:rPr lang="en-US" sz="700" b="1" i="0" u="none" strike="noStrike" dirty="0" smtClean="0">
                          <a:solidFill>
                            <a:srgbClr val="000000"/>
                          </a:solidFill>
                          <a:effectLst/>
                          <a:latin typeface="Arial" panose="020B0604020202020204" pitchFamily="34" charset="0"/>
                          <a:cs typeface="Arial" panose="020B0604020202020204" pitchFamily="34" charset="0"/>
                        </a:rPr>
                        <a:t>Mid &amp; Small Cap*</a:t>
                      </a:r>
                      <a:endParaRPr lang="en-US"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endParaRPr lang="en-IN"/>
                    </a:p>
                  </a:txBody>
                  <a:tcPr/>
                </a:tc>
                <a:extLst>
                  <a:ext uri="{0D108BD9-81ED-4DB2-BD59-A6C34878D82A}">
                    <a16:rowId xmlns:a16="http://schemas.microsoft.com/office/drawing/2014/main" val="1068021293"/>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BUY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generate upside of 20%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101477663"/>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ADD</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returns from 5% to less than 20%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032973816"/>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REDUCE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or downside returns by 5% to -10%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888798029"/>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SELL</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downside of 10%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741052332"/>
                  </a:ext>
                </a:extLst>
              </a:tr>
              <a:tr h="122909">
                <a:tc gridSpan="2">
                  <a:txBody>
                    <a:bodyPr/>
                    <a:lstStyle/>
                    <a:p>
                      <a:pPr algn="l" fontAlgn="b"/>
                      <a:r>
                        <a:rPr lang="en-IN" sz="700" b="1" i="0" u="none" strike="noStrike" dirty="0" smtClean="0">
                          <a:solidFill>
                            <a:srgbClr val="000000"/>
                          </a:solidFill>
                          <a:effectLst/>
                          <a:latin typeface="Arial" panose="020B0604020202020204" pitchFamily="34" charset="0"/>
                          <a:cs typeface="Arial" panose="020B0604020202020204" pitchFamily="34" charset="0"/>
                        </a:rPr>
                        <a:t>Other Ratings</a:t>
                      </a:r>
                      <a:endParaRPr lang="en-IN"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pPr algn="l" fontAlgn="b"/>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3628828738"/>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NOT RATED (NR)</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stock has no recommendation from the Analyst</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3552045836"/>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UNDER REVIEW (UR)</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stock is under review by the Analyst</a:t>
                      </a:r>
                      <a:r>
                        <a:rPr lang="en-US" sz="700" b="0" i="0" u="none" strike="noStrike" baseline="0" dirty="0" smtClean="0">
                          <a:solidFill>
                            <a:srgbClr val="000000"/>
                          </a:solidFill>
                          <a:effectLst/>
                          <a:latin typeface="Arial" panose="020B0604020202020204" pitchFamily="34" charset="0"/>
                          <a:cs typeface="Arial" panose="020B0604020202020204" pitchFamily="34" charset="0"/>
                        </a:rPr>
                        <a:t> and rating may change</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930941936"/>
                  </a:ext>
                </a:extLst>
              </a:tr>
              <a:tr h="122909">
                <a:tc gridSpan="2">
                  <a:txBody>
                    <a:bodyPr/>
                    <a:lstStyle/>
                    <a:p>
                      <a:pPr algn="l" fontAlgn="b"/>
                      <a:r>
                        <a:rPr lang="en-IN" sz="700" b="1" i="0" u="none" strike="noStrike" dirty="0" smtClean="0">
                          <a:solidFill>
                            <a:srgbClr val="000000"/>
                          </a:solidFill>
                          <a:effectLst/>
                          <a:latin typeface="Arial" panose="020B0604020202020204" pitchFamily="34" charset="0"/>
                          <a:cs typeface="Arial" panose="020B0604020202020204" pitchFamily="34" charset="0"/>
                        </a:rPr>
                        <a:t>Sector View</a:t>
                      </a:r>
                      <a:endParaRPr lang="en-IN"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pPr algn="l" fontAlgn="b"/>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2156017817"/>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POSITIVE (P)</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Fundamentals of the sector look attractive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634868624"/>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NEUTRAL (N)</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Fundamentals of the sector are expected to be consistent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200523652"/>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CAUTIOUS (C)</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Fundamentals of the sector are expected to be challenging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615646681"/>
                  </a:ext>
                </a:extLst>
              </a:tr>
            </a:tbl>
          </a:graphicData>
        </a:graphic>
      </p:graphicFrame>
      <p:sp>
        <p:nvSpPr>
          <p:cNvPr id="28" name="TextBox 27"/>
          <p:cNvSpPr txBox="1"/>
          <p:nvPr/>
        </p:nvSpPr>
        <p:spPr>
          <a:xfrm>
            <a:off x="192310" y="7727784"/>
            <a:ext cx="6521228" cy="2146293"/>
          </a:xfrm>
          <a:prstGeom prst="rect">
            <a:avLst/>
          </a:prstGeom>
          <a:noFill/>
          <a:ln>
            <a:noFill/>
          </a:ln>
        </p:spPr>
        <p:txBody>
          <a:bodyPr wrap="square" lIns="0" tIns="0" rIns="0" bIns="0" rtlCol="0">
            <a:spAutoFit/>
          </a:bodyPr>
          <a:lstStyle/>
          <a:p>
            <a:pPr marL="11527" algn="just">
              <a:lnSpc>
                <a:spcPts val="800"/>
              </a:lnSpc>
              <a:spcBef>
                <a:spcPts val="400"/>
              </a:spcBef>
            </a:pPr>
            <a:r>
              <a:rPr lang="en-US" sz="600" b="1" spc="9" dirty="0">
                <a:latin typeface="Arial" panose="020B0604020202020204" pitchFamily="34" charset="0"/>
                <a:cs typeface="Arial" panose="020B0604020202020204" pitchFamily="34" charset="0"/>
              </a:rPr>
              <a:t>Research</a:t>
            </a:r>
            <a:r>
              <a:rPr lang="en-US" sz="600" b="1" spc="63"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Disclaimer</a:t>
            </a:r>
            <a:r>
              <a:rPr lang="en-US" sz="600" b="1" spc="59"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and</a:t>
            </a:r>
            <a:r>
              <a:rPr lang="en-US" sz="600" b="1" spc="55"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Disclosure</a:t>
            </a:r>
            <a:r>
              <a:rPr lang="en-US" sz="600" b="1" spc="51"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inter-alia</a:t>
            </a:r>
            <a:r>
              <a:rPr lang="en-US" sz="600" b="1" spc="51"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as</a:t>
            </a:r>
            <a:r>
              <a:rPr lang="en-US" sz="600" b="1" spc="41"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required</a:t>
            </a:r>
            <a:r>
              <a:rPr lang="en-US" sz="600" b="1" spc="73"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under</a:t>
            </a:r>
            <a:r>
              <a:rPr lang="en-US" sz="600" b="1" spc="68"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Securities</a:t>
            </a:r>
            <a:r>
              <a:rPr lang="en-US" sz="600" b="1" spc="59"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and</a:t>
            </a:r>
            <a:r>
              <a:rPr lang="en-US" sz="600" b="1" spc="55"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Exchange</a:t>
            </a:r>
            <a:r>
              <a:rPr lang="en-US" sz="600" b="1" spc="81"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Board</a:t>
            </a:r>
            <a:r>
              <a:rPr lang="en-US" sz="600" b="1" spc="45"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of</a:t>
            </a:r>
            <a:r>
              <a:rPr lang="en-US" sz="600" b="1" spc="26"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India</a:t>
            </a:r>
            <a:r>
              <a:rPr lang="en-US" sz="600" b="1" spc="51"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(Research</a:t>
            </a:r>
            <a:r>
              <a:rPr lang="en-US" sz="600" b="1" spc="68"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Analysts)</a:t>
            </a:r>
            <a:r>
              <a:rPr lang="en-US" sz="600" b="1" spc="41"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Regulations,</a:t>
            </a:r>
            <a:r>
              <a:rPr lang="en-US" sz="600" b="1" spc="51"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2014</a:t>
            </a:r>
            <a:endParaRPr lang="en-US" sz="600" dirty="0">
              <a:latin typeface="Arial" panose="020B0604020202020204" pitchFamily="34" charset="0"/>
              <a:cs typeface="Arial" panose="020B0604020202020204" pitchFamily="34" charset="0"/>
            </a:endParaRPr>
          </a:p>
          <a:p>
            <a:pPr>
              <a:lnSpc>
                <a:spcPts val="800"/>
              </a:lnSpc>
              <a:spcBef>
                <a:spcPts val="400"/>
              </a:spcBef>
            </a:pPr>
            <a:r>
              <a:rPr lang="en-IN" sz="600" b="1" dirty="0">
                <a:latin typeface="Arial" panose="020B0604020202020204" pitchFamily="34" charset="0"/>
                <a:cs typeface="Arial" panose="020B0604020202020204" pitchFamily="34" charset="0"/>
              </a:rPr>
              <a:t>Choice Equity Broking Private Limited-Research Analyst</a:t>
            </a:r>
            <a:r>
              <a:rPr lang="en-IN" sz="600" dirty="0">
                <a:latin typeface="Arial" panose="020B0604020202020204" pitchFamily="34" charset="0"/>
                <a:cs typeface="Arial" panose="020B0604020202020204" pitchFamily="34" charset="0"/>
              </a:rPr>
              <a:t> - INH000000222. (CIN.  NO.: U65999MH2010PTC198714). Reg. Add.: Sunil Patodia Tower, J B Nagar, Andheri(East), Mumbai 400099. Tel. No. 022-6707 9999 </a:t>
            </a:r>
          </a:p>
          <a:p>
            <a:pPr>
              <a:lnSpc>
                <a:spcPts val="800"/>
              </a:lnSpc>
              <a:spcBef>
                <a:spcPts val="400"/>
              </a:spcBef>
            </a:pPr>
            <a:r>
              <a:rPr lang="en-US" sz="600" dirty="0">
                <a:latin typeface="Arial" panose="020B0604020202020204" pitchFamily="34" charset="0"/>
                <a:cs typeface="Arial" panose="020B0604020202020204" pitchFamily="34" charset="0"/>
              </a:rPr>
              <a:t>Compliance Officer--Prashant Salian, Email Id – Prashant.salain@choiceindia.com  Contact no. 022- 67079999- Ext-2310</a:t>
            </a:r>
          </a:p>
          <a:p>
            <a:pPr>
              <a:lnSpc>
                <a:spcPts val="800"/>
              </a:lnSpc>
              <a:spcBef>
                <a:spcPts val="400"/>
              </a:spcBef>
            </a:pPr>
            <a:r>
              <a:rPr lang="en-IN" sz="600" dirty="0">
                <a:latin typeface="Arial" panose="020B0604020202020204" pitchFamily="34" charset="0"/>
                <a:cs typeface="Arial" panose="020B0604020202020204" pitchFamily="34" charset="0"/>
              </a:rPr>
              <a:t>Grievance officer-Deepika Singhvi  Tel.022-67079999- Ext-834. Email- </a:t>
            </a:r>
            <a:r>
              <a:rPr lang="en-IN" sz="600" dirty="0" err="1">
                <a:latin typeface="Arial" panose="020B0604020202020204" pitchFamily="34" charset="0"/>
                <a:cs typeface="Arial" panose="020B0604020202020204" pitchFamily="34" charset="0"/>
              </a:rPr>
              <a:t>ig@choiceindia.com</a:t>
            </a:r>
            <a:r>
              <a:rPr lang="en-IN" sz="600" u="sng" dirty="0" err="1">
                <a:latin typeface="Arial" panose="020B0604020202020204" pitchFamily="34" charset="0"/>
                <a:cs typeface="Arial" panose="020B0604020202020204" pitchFamily="34" charset="0"/>
                <a:hlinkClick r:id="rId3"/>
              </a:rPr>
              <a:t>m</a:t>
            </a:r>
            <a:r>
              <a:rPr lang="en-IN" sz="600" dirty="0">
                <a:latin typeface="Arial" panose="020B0604020202020204" pitchFamily="34" charset="0"/>
                <a:cs typeface="Arial" panose="020B0604020202020204" pitchFamily="34" charset="0"/>
              </a:rPr>
              <a:t>  </a:t>
            </a:r>
            <a:endParaRPr lang="en-US" sz="600" spc="9" dirty="0">
              <a:latin typeface="Arial" panose="020B0604020202020204" pitchFamily="34" charset="0"/>
              <a:cs typeface="Arial" panose="020B0604020202020204" pitchFamily="34" charset="0"/>
            </a:endParaRPr>
          </a:p>
          <a:p>
            <a:pPr marL="11527" marR="4610" algn="just">
              <a:lnSpc>
                <a:spcPts val="800"/>
              </a:lnSpc>
              <a:spcBef>
                <a:spcPts val="400"/>
              </a:spcBef>
              <a:spcAft>
                <a:spcPts val="363"/>
              </a:spcAft>
            </a:pPr>
            <a:r>
              <a:rPr lang="en-IN" sz="600" dirty="0">
                <a:latin typeface="Arial" panose="020B0604020202020204" pitchFamily="34" charset="0"/>
                <a:cs typeface="Arial" panose="020B0604020202020204" pitchFamily="34" charset="0"/>
              </a:rPr>
              <a:t>Investment in securities market are subject to market risks. Read all the related documents carefully before investing. Registration granted by SEBI, and certification from NISM in no way guarantee performance of the intermediary or provide any assurance of returns to investors</a:t>
            </a:r>
            <a:endParaRPr lang="en-US" sz="600" dirty="0">
              <a:latin typeface="Arial" panose="020B0604020202020204" pitchFamily="34" charset="0"/>
              <a:cs typeface="Arial" panose="020B0604020202020204" pitchFamily="34" charset="0"/>
            </a:endParaRPr>
          </a:p>
          <a:p>
            <a:pPr marL="11527" marR="7493" algn="just">
              <a:lnSpc>
                <a:spcPts val="800"/>
              </a:lnSpc>
              <a:spcBef>
                <a:spcPts val="400"/>
              </a:spcBef>
            </a:pPr>
            <a:r>
              <a:rPr lang="en-US" sz="600" spc="4" dirty="0">
                <a:latin typeface="Arial" panose="020B0604020202020204" pitchFamily="34" charset="0"/>
                <a:cs typeface="Arial" panose="020B0604020202020204" pitchFamily="34" charset="0"/>
              </a:rPr>
              <a:t>This </a:t>
            </a:r>
            <a:r>
              <a:rPr lang="en-US" sz="600" spc="9" dirty="0">
                <a:latin typeface="Arial" panose="020B0604020202020204" pitchFamily="34" charset="0"/>
                <a:cs typeface="Arial" panose="020B0604020202020204" pitchFamily="34" charset="0"/>
              </a:rPr>
              <a:t>Research </a:t>
            </a:r>
            <a:r>
              <a:rPr lang="en-US" sz="600" spc="14" dirty="0">
                <a:latin typeface="Arial" panose="020B0604020202020204" pitchFamily="34" charset="0"/>
                <a:cs typeface="Arial" panose="020B0604020202020204" pitchFamily="34" charset="0"/>
              </a:rPr>
              <a:t>Report </a:t>
            </a:r>
            <a:r>
              <a:rPr lang="en-US" sz="600" spc="9" dirty="0">
                <a:latin typeface="Arial" panose="020B0604020202020204" pitchFamily="34" charset="0"/>
                <a:cs typeface="Arial" panose="020B0604020202020204" pitchFamily="34" charset="0"/>
              </a:rPr>
              <a:t>(hereinafter</a:t>
            </a:r>
            <a:r>
              <a:rPr lang="en-US" sz="600" spc="14" dirty="0">
                <a:latin typeface="Arial" panose="020B0604020202020204" pitchFamily="34" charset="0"/>
                <a:cs typeface="Arial" panose="020B0604020202020204" pitchFamily="34" charset="0"/>
              </a:rPr>
              <a:t> referred </a:t>
            </a:r>
            <a:r>
              <a:rPr lang="en-US" sz="600" spc="4" dirty="0">
                <a:latin typeface="Arial" panose="020B0604020202020204" pitchFamily="34" charset="0"/>
                <a:cs typeface="Arial" panose="020B0604020202020204" pitchFamily="34" charset="0"/>
              </a:rPr>
              <a:t>as</a:t>
            </a:r>
            <a:r>
              <a:rPr lang="en-US" sz="600" spc="9" dirty="0">
                <a:latin typeface="Arial" panose="020B0604020202020204" pitchFamily="34" charset="0"/>
                <a:cs typeface="Arial" panose="020B0604020202020204" pitchFamily="34" charset="0"/>
              </a:rPr>
              <a:t> “Report”)</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has been</a:t>
            </a:r>
            <a:r>
              <a:rPr lang="en-US" sz="600" spc="14" dirty="0">
                <a:latin typeface="Arial" panose="020B0604020202020204" pitchFamily="34" charset="0"/>
                <a:cs typeface="Arial" panose="020B0604020202020204" pitchFamily="34" charset="0"/>
              </a:rPr>
              <a:t> prepared</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by Choice Equity</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Broking</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Private </a:t>
            </a:r>
            <a:r>
              <a:rPr lang="en-US" sz="600" spc="9" dirty="0">
                <a:latin typeface="Arial" panose="020B0604020202020204" pitchFamily="34" charset="0"/>
                <a:cs typeface="Arial" panose="020B0604020202020204" pitchFamily="34" charset="0"/>
              </a:rPr>
              <a:t>Limited </a:t>
            </a:r>
            <a:r>
              <a:rPr lang="en-US" sz="600" spc="4" dirty="0">
                <a:latin typeface="Arial" panose="020B0604020202020204" pitchFamily="34" charset="0"/>
                <a:cs typeface="Arial" panose="020B0604020202020204" pitchFamily="34" charset="0"/>
              </a:rPr>
              <a:t>as </a:t>
            </a:r>
            <a:r>
              <a:rPr lang="en-US" sz="600" spc="9" dirty="0">
                <a:latin typeface="Arial" panose="020B0604020202020204" pitchFamily="34" charset="0"/>
                <a:cs typeface="Arial" panose="020B0604020202020204" pitchFamily="34" charset="0"/>
              </a:rPr>
              <a:t>a Research Entity (hereinafter</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referred </a:t>
            </a:r>
            <a:r>
              <a:rPr lang="en-US" sz="600" spc="4" dirty="0">
                <a:latin typeface="Arial" panose="020B0604020202020204" pitchFamily="34" charset="0"/>
                <a:cs typeface="Arial" panose="020B0604020202020204" pitchFamily="34" charset="0"/>
              </a:rPr>
              <a:t>as  </a:t>
            </a:r>
            <a:r>
              <a:rPr lang="en-US" sz="600" spc="9" dirty="0">
                <a:latin typeface="Arial" panose="020B0604020202020204" pitchFamily="34" charset="0"/>
                <a:cs typeface="Arial" panose="020B0604020202020204" pitchFamily="34" charset="0"/>
              </a:rPr>
              <a:t>“CEBPL RE” Limited. </a:t>
            </a:r>
            <a:r>
              <a:rPr lang="en-US" sz="600" spc="4" dirty="0">
                <a:latin typeface="Arial" panose="020B0604020202020204" pitchFamily="34" charset="0"/>
                <a:cs typeface="Arial" panose="020B0604020202020204" pitchFamily="34" charset="0"/>
              </a:rPr>
              <a:t>The </a:t>
            </a:r>
            <a:r>
              <a:rPr lang="en-US" sz="600" spc="9" dirty="0">
                <a:latin typeface="Arial" panose="020B0604020202020204" pitchFamily="34" charset="0"/>
                <a:cs typeface="Arial" panose="020B0604020202020204" pitchFamily="34" charset="0"/>
              </a:rPr>
              <a:t> Research </a:t>
            </a:r>
            <a:r>
              <a:rPr lang="en-US" sz="600" spc="4" dirty="0">
                <a:latin typeface="Arial" panose="020B0604020202020204" pitchFamily="34" charset="0"/>
                <a:cs typeface="Arial" panose="020B0604020202020204" pitchFamily="34" charset="0"/>
              </a:rPr>
              <a:t>Analysts, strategists </a:t>
            </a:r>
            <a:r>
              <a:rPr lang="en-US" sz="600" spc="9" dirty="0">
                <a:latin typeface="Arial" panose="020B0604020202020204" pitchFamily="34" charset="0"/>
                <a:cs typeface="Arial" panose="020B0604020202020204" pitchFamily="34" charset="0"/>
              </a:rPr>
              <a:t>are principally responsible </a:t>
            </a:r>
            <a:r>
              <a:rPr lang="en-US" sz="600" spc="14" dirty="0">
                <a:latin typeface="Arial" panose="020B0604020202020204" pitchFamily="34" charset="0"/>
                <a:cs typeface="Arial" panose="020B0604020202020204" pitchFamily="34" charset="0"/>
              </a:rPr>
              <a:t>for </a:t>
            </a:r>
            <a:r>
              <a:rPr lang="en-US" sz="600" spc="9" dirty="0">
                <a:latin typeface="Arial" panose="020B0604020202020204" pitchFamily="34" charset="0"/>
                <a:cs typeface="Arial" panose="020B0604020202020204" pitchFamily="34" charset="0"/>
              </a:rPr>
              <a:t>the preparation </a:t>
            </a:r>
            <a:r>
              <a:rPr lang="en-US" sz="600" spc="14" dirty="0">
                <a:latin typeface="Arial" panose="020B0604020202020204" pitchFamily="34" charset="0"/>
                <a:cs typeface="Arial" panose="020B0604020202020204" pitchFamily="34" charset="0"/>
              </a:rPr>
              <a:t>of </a:t>
            </a:r>
            <a:r>
              <a:rPr lang="en-US" sz="600" spc="9" dirty="0">
                <a:latin typeface="Arial" panose="020B0604020202020204" pitchFamily="34" charset="0"/>
                <a:cs typeface="Arial" panose="020B0604020202020204" pitchFamily="34" charset="0"/>
              </a:rPr>
              <a:t>“CEBPL </a:t>
            </a:r>
            <a:r>
              <a:rPr lang="en-US" sz="600" spc="14" dirty="0">
                <a:latin typeface="Arial" panose="020B0604020202020204" pitchFamily="34" charset="0"/>
                <a:cs typeface="Arial" panose="020B0604020202020204" pitchFamily="34" charset="0"/>
              </a:rPr>
              <a:t>RE” </a:t>
            </a:r>
            <a:r>
              <a:rPr lang="en-US" sz="600" spc="9" dirty="0">
                <a:latin typeface="Arial" panose="020B0604020202020204" pitchFamily="34" charset="0"/>
                <a:cs typeface="Arial" panose="020B0604020202020204" pitchFamily="34" charset="0"/>
              </a:rPr>
              <a:t>research. </a:t>
            </a:r>
            <a:r>
              <a:rPr lang="en-US" sz="600" spc="14" dirty="0">
                <a:latin typeface="Arial" panose="020B0604020202020204" pitchFamily="34" charset="0"/>
                <a:cs typeface="Arial" panose="020B0604020202020204" pitchFamily="34" charset="0"/>
              </a:rPr>
              <a:t>The </a:t>
            </a:r>
            <a:r>
              <a:rPr lang="en-US" sz="600" spc="9" dirty="0">
                <a:latin typeface="Arial" panose="020B0604020202020204" pitchFamily="34" charset="0"/>
                <a:cs typeface="Arial" panose="020B0604020202020204" pitchFamily="34" charset="0"/>
              </a:rPr>
              <a:t>research analysts have received compensation based </a:t>
            </a:r>
            <a:r>
              <a:rPr lang="en-US" sz="600" spc="14" dirty="0">
                <a:latin typeface="Arial" panose="020B0604020202020204" pitchFamily="34" charset="0"/>
                <a:cs typeface="Arial" panose="020B0604020202020204" pitchFamily="34" charset="0"/>
              </a:rPr>
              <a:t>upon </a:t>
            </a:r>
            <a:r>
              <a:rPr lang="en-US" sz="600" spc="9" dirty="0">
                <a:latin typeface="Arial" panose="020B0604020202020204" pitchFamily="34" charset="0"/>
                <a:cs typeface="Arial" panose="020B0604020202020204" pitchFamily="34" charset="0"/>
              </a:rPr>
              <a:t>various factors, which may </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include</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quality</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investor</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client feedback,</a:t>
            </a:r>
            <a:r>
              <a:rPr lang="en-US" sz="600" spc="3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stock picking,</a:t>
            </a:r>
            <a:r>
              <a:rPr lang="en-US" sz="600" spc="4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competitive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factors and</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firm</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revenues</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etc.</a:t>
            </a:r>
            <a:endParaRPr lang="en-US" sz="600" dirty="0">
              <a:latin typeface="Arial" panose="020B0604020202020204" pitchFamily="34" charset="0"/>
              <a:cs typeface="Arial" panose="020B0604020202020204" pitchFamily="34" charset="0"/>
            </a:endParaRPr>
          </a:p>
          <a:p>
            <a:pPr marL="11527" algn="just">
              <a:lnSpc>
                <a:spcPts val="800"/>
              </a:lnSpc>
              <a:spcBef>
                <a:spcPts val="400"/>
              </a:spcBef>
            </a:pPr>
            <a:r>
              <a:rPr lang="en-US" sz="600" spc="9" dirty="0">
                <a:latin typeface="Arial" panose="020B0604020202020204" pitchFamily="34" charset="0"/>
                <a:cs typeface="Arial" panose="020B0604020202020204" pitchFamily="34" charset="0"/>
              </a:rPr>
              <a:t>Whilst</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has</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taken</a:t>
            </a:r>
            <a:r>
              <a:rPr lang="en-US" sz="600" spc="63"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all</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reasonable</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steps</a:t>
            </a:r>
            <a:r>
              <a:rPr lang="en-US" sz="600" spc="68"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63"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ensure</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that</a:t>
            </a:r>
            <a:r>
              <a:rPr lang="en-US" sz="600" spc="5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information</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correct,</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does</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offer</a:t>
            </a:r>
            <a:r>
              <a:rPr lang="en-US" sz="600" spc="68"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warranty</a:t>
            </a:r>
            <a:r>
              <a:rPr lang="en-US" sz="600" spc="68"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as</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accuracy</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68"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completeness</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such</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information.</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Any</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person</a:t>
            </a:r>
            <a:r>
              <a:rPr lang="en-US" sz="600"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placing</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reliance</a:t>
            </a:r>
            <a:r>
              <a:rPr lang="en-US" sz="600" spc="51"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on</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report</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undertake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trading</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does</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so</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entirely</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at</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his</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or</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her</a:t>
            </a:r>
            <a:r>
              <a:rPr lang="en-US" sz="600" spc="5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own</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risk</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does</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accept</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4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liability</a:t>
            </a:r>
            <a:r>
              <a:rPr lang="en-US" sz="600" spc="5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as</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result.</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Securities</a:t>
            </a:r>
            <a:r>
              <a:rPr lang="en-US" sz="600" spc="5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Derivatives</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markets</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may</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subject </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rapid</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and</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unexpected</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price</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movements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and</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past performance</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necessarily an</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indication</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future</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performance.</a:t>
            </a:r>
          </a:p>
          <a:p>
            <a:pPr marL="11527" marR="7493" algn="just">
              <a:lnSpc>
                <a:spcPts val="800"/>
              </a:lnSpc>
              <a:spcBef>
                <a:spcPts val="400"/>
              </a:spcBef>
            </a:pPr>
            <a:r>
              <a:rPr lang="en-US" sz="600" b="1" spc="9" dirty="0">
                <a:latin typeface="Arial" panose="020B0604020202020204" pitchFamily="34" charset="0"/>
                <a:cs typeface="Arial" panose="020B0604020202020204" pitchFamily="34" charset="0"/>
              </a:rPr>
              <a:t>General</a:t>
            </a:r>
            <a:r>
              <a:rPr lang="en-US" sz="600" b="1" spc="55"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Disclaimer:</a:t>
            </a:r>
            <a:r>
              <a:rPr lang="en-US" sz="600" b="1"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This</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‘Report’</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4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strictly</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meant</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for</a:t>
            </a:r>
            <a:r>
              <a:rPr lang="en-US" sz="600" spc="4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use</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by</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recipient</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for</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circulation.</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This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Report</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does</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take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into</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account</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particular</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investment</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objectives,</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financial</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situations </a:t>
            </a:r>
            <a:r>
              <a:rPr lang="en-US" sz="600" spc="9" dirty="0">
                <a:latin typeface="Arial" panose="020B0604020202020204" pitchFamily="34" charset="0"/>
                <a:cs typeface="Arial" panose="020B0604020202020204" pitchFamily="34" charset="0"/>
              </a:rPr>
              <a:t> or specific needs of individual </a:t>
            </a:r>
            <a:r>
              <a:rPr lang="en-US" sz="600" spc="4" dirty="0">
                <a:latin typeface="Arial" panose="020B0604020202020204" pitchFamily="34" charset="0"/>
                <a:cs typeface="Arial" panose="020B0604020202020204" pitchFamily="34" charset="0"/>
              </a:rPr>
              <a:t>clients </a:t>
            </a:r>
            <a:r>
              <a:rPr lang="en-US" sz="600" spc="14" dirty="0">
                <a:latin typeface="Arial" panose="020B0604020202020204" pitchFamily="34" charset="0"/>
                <a:cs typeface="Arial" panose="020B0604020202020204" pitchFamily="34" charset="0"/>
              </a:rPr>
              <a:t>nor </a:t>
            </a:r>
            <a:r>
              <a:rPr lang="en-US" sz="600" spc="9" dirty="0">
                <a:latin typeface="Arial" panose="020B0604020202020204" pitchFamily="34" charset="0"/>
                <a:cs typeface="Arial" panose="020B0604020202020204" pitchFamily="34" charset="0"/>
              </a:rPr>
              <a:t>does it </a:t>
            </a:r>
            <a:r>
              <a:rPr lang="en-US" sz="600" spc="4" dirty="0">
                <a:latin typeface="Arial" panose="020B0604020202020204" pitchFamily="34" charset="0"/>
                <a:cs typeface="Arial" panose="020B0604020202020204" pitchFamily="34" charset="0"/>
              </a:rPr>
              <a:t>constitute </a:t>
            </a:r>
            <a:r>
              <a:rPr lang="en-US" sz="600" spc="9" dirty="0">
                <a:latin typeface="Arial" panose="020B0604020202020204" pitchFamily="34" charset="0"/>
                <a:cs typeface="Arial" panose="020B0604020202020204" pitchFamily="34" charset="0"/>
              </a:rPr>
              <a:t>a personal recommendation. The recommendations, if </a:t>
            </a:r>
            <a:r>
              <a:rPr lang="en-US" sz="600" spc="14" dirty="0">
                <a:latin typeface="Arial" panose="020B0604020202020204" pitchFamily="34" charset="0"/>
                <a:cs typeface="Arial" panose="020B0604020202020204" pitchFamily="34" charset="0"/>
              </a:rPr>
              <a:t>any, made </a:t>
            </a:r>
            <a:r>
              <a:rPr lang="en-US" sz="600" spc="9" dirty="0">
                <a:latin typeface="Arial" panose="020B0604020202020204" pitchFamily="34" charset="0"/>
                <a:cs typeface="Arial" panose="020B0604020202020204" pitchFamily="34" charset="0"/>
              </a:rPr>
              <a:t>herein are expression of views and/or </a:t>
            </a:r>
            <a:r>
              <a:rPr lang="en-US" sz="600" spc="14" dirty="0">
                <a:latin typeface="Arial" panose="020B0604020202020204" pitchFamily="34" charset="0"/>
                <a:cs typeface="Arial" panose="020B0604020202020204" pitchFamily="34" charset="0"/>
              </a:rPr>
              <a:t>opinions and </a:t>
            </a:r>
            <a:r>
              <a:rPr lang="en-US" sz="600" spc="9" dirty="0">
                <a:latin typeface="Arial" panose="020B0604020202020204" pitchFamily="34" charset="0"/>
                <a:cs typeface="Arial" panose="020B0604020202020204" pitchFamily="34" charset="0"/>
              </a:rPr>
              <a:t>should not </a:t>
            </a:r>
            <a:r>
              <a:rPr lang="en-US" sz="600" spc="4" dirty="0">
                <a:latin typeface="Arial" panose="020B0604020202020204" pitchFamily="34" charset="0"/>
                <a:cs typeface="Arial" panose="020B0604020202020204" pitchFamily="34" charset="0"/>
              </a:rPr>
              <a:t>be </a:t>
            </a:r>
            <a:r>
              <a:rPr lang="en-US" sz="600" spc="9"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deemed</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construed</a:t>
            </a:r>
            <a:r>
              <a:rPr lang="en-US" sz="600" spc="3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be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neither</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advice</a:t>
            </a:r>
            <a:r>
              <a:rPr lang="en-US" sz="600" spc="2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for</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purpose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purchase</a:t>
            </a:r>
            <a:r>
              <a:rPr lang="en-US" sz="600" spc="3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or</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sale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security,</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derivatives</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3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other</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security</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through</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nor</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solicitation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offering</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3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investment/trading</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opportunity</a:t>
            </a:r>
            <a:r>
              <a:rPr lang="en-US" sz="600" spc="36"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on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behalf</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issuer(s)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3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respective</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security</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(ies)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referred</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herein.</a:t>
            </a:r>
            <a:r>
              <a:rPr lang="en-US" sz="600" spc="36" dirty="0">
                <a:latin typeface="Arial" panose="020B0604020202020204" pitchFamily="34" charset="0"/>
                <a:cs typeface="Arial" panose="020B0604020202020204" pitchFamily="34" charset="0"/>
              </a:rPr>
              <a:t> </a:t>
            </a:r>
            <a:endParaRPr lang="en-US" sz="600" dirty="0">
              <a:latin typeface="Arial" panose="020B0604020202020204" pitchFamily="34" charset="0"/>
              <a:cs typeface="Arial" panose="020B0604020202020204" pitchFamily="34" charset="0"/>
            </a:endParaRPr>
          </a:p>
        </p:txBody>
      </p:sp>
      <p:cxnSp>
        <p:nvCxnSpPr>
          <p:cNvPr id="29" name="Straight Connector 28"/>
          <p:cNvCxnSpPr/>
          <p:nvPr/>
        </p:nvCxnSpPr>
        <p:spPr>
          <a:xfrm>
            <a:off x="193037" y="7722991"/>
            <a:ext cx="6520501" cy="12071"/>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100853" y="7498842"/>
            <a:ext cx="4149379" cy="225508"/>
          </a:xfrm>
          <a:prstGeom prst="rect">
            <a:avLst/>
          </a:prstGeom>
        </p:spPr>
        <p:txBody>
          <a:bodyPr>
            <a:spAutoFit/>
          </a:bodyPr>
          <a:lstStyle/>
          <a:p>
            <a:r>
              <a:rPr lang="en-US" sz="879" b="1" dirty="0">
                <a:solidFill>
                  <a:schemeClr val="accent5"/>
                </a:solidFill>
                <a:latin typeface="Arial" panose="020B0604020202020204" pitchFamily="34" charset="0"/>
                <a:cs typeface="Arial" panose="020B0604020202020204" pitchFamily="34" charset="0"/>
              </a:rPr>
              <a:t>Disclaimer</a:t>
            </a:r>
            <a:endParaRPr lang="en-IN" sz="879" b="1" dirty="0">
              <a:solidFill>
                <a:schemeClr val="accent5"/>
              </a:solidFill>
              <a:latin typeface="Arial" panose="020B0604020202020204" pitchFamily="34" charset="0"/>
              <a:cs typeface="Arial" panose="020B0604020202020204" pitchFamily="34" charset="0"/>
            </a:endParaRPr>
          </a:p>
        </p:txBody>
      </p:sp>
      <p:graphicFrame>
        <p:nvGraphicFramePr>
          <p:cNvPr id="14" name="Table 13"/>
          <p:cNvGraphicFramePr>
            <a:graphicFrameLocks noGrp="1"/>
          </p:cNvGraphicFramePr>
          <p:nvPr>
            <p:extLst/>
          </p:nvPr>
        </p:nvGraphicFramePr>
        <p:xfrm>
          <a:off x="196850" y="3157221"/>
          <a:ext cx="6516688" cy="1695194"/>
        </p:xfrm>
        <a:graphic>
          <a:graphicData uri="http://schemas.openxmlformats.org/drawingml/2006/table">
            <a:tbl>
              <a:tblPr bandRow="1">
                <a:tableStyleId>{2D5ABB26-0587-4C30-8999-92F81FD0307C}</a:tableStyleId>
              </a:tblPr>
              <a:tblGrid>
                <a:gridCol w="1325694">
                  <a:extLst>
                    <a:ext uri="{9D8B030D-6E8A-4147-A177-3AD203B41FA5}">
                      <a16:colId xmlns:a16="http://schemas.microsoft.com/office/drawing/2014/main" val="20000"/>
                    </a:ext>
                  </a:extLst>
                </a:gridCol>
                <a:gridCol w="2884863">
                  <a:extLst>
                    <a:ext uri="{9D8B030D-6E8A-4147-A177-3AD203B41FA5}">
                      <a16:colId xmlns:a16="http://schemas.microsoft.com/office/drawing/2014/main" val="20001"/>
                    </a:ext>
                  </a:extLst>
                </a:gridCol>
                <a:gridCol w="1481328">
                  <a:extLst>
                    <a:ext uri="{9D8B030D-6E8A-4147-A177-3AD203B41FA5}">
                      <a16:colId xmlns:a16="http://schemas.microsoft.com/office/drawing/2014/main" val="20002"/>
                    </a:ext>
                  </a:extLst>
                </a:gridCol>
                <a:gridCol w="824803">
                  <a:extLst>
                    <a:ext uri="{9D8B030D-6E8A-4147-A177-3AD203B41FA5}">
                      <a16:colId xmlns:a16="http://schemas.microsoft.com/office/drawing/2014/main" val="20003"/>
                    </a:ext>
                  </a:extLst>
                </a:gridCol>
              </a:tblGrid>
              <a:tr h="117550">
                <a:tc gridSpan="4">
                  <a:txBody>
                    <a:bodyPr/>
                    <a:lstStyle/>
                    <a:p>
                      <a:pPr algn="l">
                        <a:defRPr/>
                      </a:pPr>
                      <a:r>
                        <a:rPr lang="en-IN" sz="700" b="1" u="none" strike="noStrike" dirty="0">
                          <a:solidFill>
                            <a:schemeClr val="tx1"/>
                          </a:solidFill>
                          <a:latin typeface="Arial"/>
                          <a:cs typeface="Arial"/>
                        </a:rPr>
                        <a:t>Institutional Research Team</a:t>
                      </a:r>
                      <a:endParaRPr lang="en-IN" sz="700" b="1" i="0" u="none" strike="noStrike" dirty="0">
                        <a:solidFill>
                          <a:schemeClr val="tx1"/>
                        </a:solidFill>
                        <a:latin typeface="Arial"/>
                        <a:cs typeface="Arial"/>
                      </a:endParaRPr>
                    </a:p>
                  </a:txBody>
                  <a:tcPr marL="0"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chemeClr val="accent4"/>
                    </a:solidFill>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117550">
                <a:tc>
                  <a:txBody>
                    <a:bodyPr/>
                    <a:lstStyle/>
                    <a:p>
                      <a:pPr algn="l">
                        <a:defRPr/>
                      </a:pPr>
                      <a:r>
                        <a:rPr lang="en-US" sz="700" b="0" i="0" u="none" strike="noStrike" dirty="0">
                          <a:solidFill>
                            <a:srgbClr val="000000"/>
                          </a:solidFill>
                          <a:latin typeface="Arial"/>
                          <a:cs typeface="Arial"/>
                        </a:rPr>
                        <a:t>Utsav Verma, CFA</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b="0" i="0" u="none" strike="noStrike">
                          <a:solidFill>
                            <a:srgbClr val="000000"/>
                          </a:solidFill>
                          <a:latin typeface="Arial"/>
                          <a:cs typeface="Arial"/>
                        </a:rPr>
                        <a:t>Head of Research </a:t>
                      </a:r>
                      <a:r>
                        <a:rPr lang="en-US" sz="700">
                          <a:solidFill>
                            <a:schemeClr val="tx1"/>
                          </a:solidFill>
                          <a:latin typeface="Arial"/>
                          <a:ea typeface="Arial"/>
                          <a:cs typeface="Arial"/>
                        </a:rPr>
                        <a:t>– Institutional Equities</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b="0" i="0" u="none" strike="noStrike" dirty="0">
                          <a:solidFill>
                            <a:srgbClr val="000000"/>
                          </a:solidFill>
                          <a:latin typeface="Arial"/>
                          <a:cs typeface="Arial"/>
                        </a:rPr>
                        <a:t>utsav.verma@choiceindia.com</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701985">
                        <a:lnSpc>
                          <a:spcPct val="100000"/>
                        </a:lnSpc>
                        <a:spcBef>
                          <a:spcPts val="0"/>
                        </a:spcBef>
                        <a:spcAft>
                          <a:spcPts val="0"/>
                        </a:spcAft>
                        <a:buClrTx/>
                        <a:buSzTx/>
                        <a:buFontTx/>
                        <a:buNone/>
                        <a:defRPr/>
                      </a:pPr>
                      <a:r>
                        <a:rPr lang="en-IN" sz="700" u="none" strike="noStrike" dirty="0">
                          <a:latin typeface="Arial"/>
                          <a:cs typeface="Arial"/>
                        </a:rPr>
                        <a:t>+91 22 6707 9440</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1"/>
                  </a:ext>
                </a:extLst>
              </a:tr>
              <a:tr h="117550">
                <a:tc>
                  <a:txBody>
                    <a:bodyPr/>
                    <a:lstStyle/>
                    <a:p>
                      <a:pPr algn="l">
                        <a:defRPr/>
                      </a:pPr>
                      <a:r>
                        <a:rPr lang="en-US" sz="700" b="0" i="0" u="none" strike="noStrike" dirty="0">
                          <a:solidFill>
                            <a:srgbClr val="000000"/>
                          </a:solidFill>
                          <a:latin typeface="Arial"/>
                          <a:cs typeface="Arial"/>
                        </a:rPr>
                        <a:t>Prashanth</a:t>
                      </a:r>
                      <a:r>
                        <a:rPr lang="en-US" sz="700" b="0" i="0" u="none" strike="noStrike" baseline="0" dirty="0">
                          <a:solidFill>
                            <a:srgbClr val="000000"/>
                          </a:solidFill>
                          <a:latin typeface="Arial"/>
                          <a:cs typeface="Arial"/>
                        </a:rPr>
                        <a:t> Kumar </a:t>
                      </a:r>
                      <a:r>
                        <a:rPr lang="en-US" sz="700" b="0" i="0" u="none" strike="noStrike" dirty="0">
                          <a:solidFill>
                            <a:srgbClr val="000000"/>
                          </a:solidFill>
                          <a:latin typeface="Arial"/>
                          <a:cs typeface="Arial"/>
                        </a:rPr>
                        <a:t>Kota, CFA</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u="none" strike="noStrike" dirty="0">
                          <a:latin typeface="Arial"/>
                          <a:cs typeface="+mn-cs"/>
                        </a:rPr>
                        <a:t>Analyst </a:t>
                      </a:r>
                      <a:r>
                        <a:rPr lang="en-US" sz="700" dirty="0">
                          <a:solidFill>
                            <a:schemeClr val="tx1"/>
                          </a:solidFill>
                          <a:latin typeface="Arial"/>
                          <a:ea typeface="+mn-ea"/>
                          <a:cs typeface="+mn-cs"/>
                        </a:rPr>
                        <a:t>– </a:t>
                      </a:r>
                      <a:r>
                        <a:rPr lang="en-IN" sz="700" b="0" i="0" u="none" strike="noStrike" baseline="0" dirty="0">
                          <a:solidFill>
                            <a:srgbClr val="000000"/>
                          </a:solidFill>
                          <a:latin typeface="Arial"/>
                          <a:ea typeface="+mn-ea"/>
                          <a:cs typeface="+mn-cs"/>
                        </a:rPr>
                        <a:t>Basic Materials / Real Estate &amp; Infra</a:t>
                      </a:r>
                      <a:endParaRPr lang="en-IN" sz="700" b="0" i="0" u="none" strike="noStrike" dirty="0">
                        <a:solidFill>
                          <a:srgbClr val="000000"/>
                        </a:solidFill>
                        <a:latin typeface="Arial"/>
                        <a:cs typeface="+mn-cs"/>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b="0" i="0" u="none" strike="noStrike" dirty="0">
                          <a:solidFill>
                            <a:srgbClr val="000000"/>
                          </a:solidFill>
                          <a:latin typeface="Arial"/>
                          <a:cs typeface="Arial"/>
                        </a:rPr>
                        <a:t>prashanth.kota@choiceindia.com</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u="none" strike="noStrike" dirty="0">
                          <a:latin typeface="Arial"/>
                          <a:cs typeface="+mn-cs"/>
                        </a:rPr>
                        <a:t>+91 22 6707 9887</a:t>
                      </a:r>
                      <a:endParaRPr lang="en-IN" sz="700" b="0" i="0" u="none" strike="noStrike" dirty="0">
                        <a:solidFill>
                          <a:srgbClr val="000000"/>
                        </a:solidFill>
                        <a:latin typeface="Arial"/>
                        <a:cs typeface="+mn-cs"/>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008457712"/>
                  </a:ext>
                </a:extLst>
              </a:tr>
              <a:tr h="117550">
                <a:tc>
                  <a:txBody>
                    <a:bodyPr/>
                    <a:lstStyle/>
                    <a:p>
                      <a:pPr algn="l">
                        <a:defRPr/>
                      </a:pPr>
                      <a:r>
                        <a:rPr lang="en-IN" sz="700" u="none" strike="noStrike" dirty="0" err="1">
                          <a:latin typeface="Arial"/>
                          <a:cs typeface="Arial"/>
                        </a:rPr>
                        <a:t>Deepika</a:t>
                      </a:r>
                      <a:r>
                        <a:rPr lang="en-IN" sz="700" u="none" strike="noStrike" dirty="0">
                          <a:latin typeface="Arial"/>
                          <a:cs typeface="Arial"/>
                        </a:rPr>
                        <a:t> </a:t>
                      </a:r>
                      <a:r>
                        <a:rPr lang="en-IN" sz="700" u="none" strike="noStrike" dirty="0" err="1">
                          <a:latin typeface="Arial"/>
                          <a:cs typeface="Arial"/>
                        </a:rPr>
                        <a:t>Murarka</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Analyst </a:t>
                      </a:r>
                      <a:r>
                        <a:rPr lang="en-US" sz="700" dirty="0">
                          <a:solidFill>
                            <a:schemeClr val="tx1"/>
                          </a:solidFill>
                          <a:latin typeface="Arial"/>
                          <a:ea typeface="Arial"/>
                          <a:cs typeface="Arial"/>
                        </a:rPr>
                        <a:t>– </a:t>
                      </a:r>
                      <a:r>
                        <a:rPr lang="en-IN" sz="700" u="none" strike="noStrike" dirty="0">
                          <a:latin typeface="Arial"/>
                          <a:cs typeface="Arial"/>
                        </a:rPr>
                        <a:t>Pharmaceuticals / Healthcare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u="none" strike="noStrike">
                          <a:latin typeface="Arial"/>
                          <a:cs typeface="Arial"/>
                        </a:rPr>
                        <a:t>deepika.murarka@choiceindia.com</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u="none" strike="noStrike" dirty="0">
                          <a:latin typeface="Arial"/>
                          <a:cs typeface="Arial"/>
                        </a:rPr>
                        <a:t>+91 22 6707 9513</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3"/>
                  </a:ext>
                </a:extLst>
              </a:tr>
              <a:tr h="117550">
                <a:tc>
                  <a:txBody>
                    <a:bodyPr/>
                    <a:lstStyle/>
                    <a:p>
                      <a:pPr algn="l">
                        <a:defRPr/>
                      </a:pPr>
                      <a:r>
                        <a:rPr lang="en-US" sz="700" b="0" i="0" u="none" strike="noStrike">
                          <a:solidFill>
                            <a:srgbClr val="000000"/>
                          </a:solidFill>
                          <a:latin typeface="Arial"/>
                          <a:cs typeface="Arial"/>
                        </a:rPr>
                        <a:t>Ashutosh Murarka</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Analyst</a:t>
                      </a:r>
                      <a:r>
                        <a:rPr lang="en-US" sz="700" u="none" strike="noStrike" dirty="0">
                          <a:latin typeface="Arial"/>
                          <a:cs typeface="Arial"/>
                        </a:rPr>
                        <a:t> – Cement </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b="0" i="0" u="none" strike="noStrike">
                          <a:solidFill>
                            <a:srgbClr val="000000"/>
                          </a:solidFill>
                          <a:latin typeface="Arial"/>
                          <a:cs typeface="Arial"/>
                        </a:rPr>
                        <a:t>ashutosh.murarka@choiceindia.com</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+91 22 6707 9887</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4"/>
                  </a:ext>
                </a:extLst>
              </a:tr>
              <a:tr h="117550">
                <a:tc>
                  <a:txBody>
                    <a:bodyPr/>
                    <a:lstStyle/>
                    <a:p>
                      <a:pPr algn="l">
                        <a:defRPr/>
                      </a:pPr>
                      <a:r>
                        <a:rPr lang="en-IN" sz="700" u="none" strike="noStrike">
                          <a:latin typeface="Arial"/>
                          <a:cs typeface="Arial"/>
                        </a:rPr>
                        <a:t>Putta Ravi Kumar</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u="none" strike="noStrike" dirty="0">
                          <a:latin typeface="Arial"/>
                          <a:cs typeface="Arial"/>
                        </a:rPr>
                        <a:t>Analyst – Defense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u="none" strike="noStrike">
                          <a:latin typeface="Arial"/>
                          <a:cs typeface="Arial"/>
                        </a:rPr>
                        <a:t>ravi.putta@choiceindia.com </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a:latin typeface="Arial"/>
                          <a:cs typeface="Arial"/>
                        </a:rPr>
                        <a:t>+91 22 6707 9908</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5"/>
                  </a:ext>
                </a:extLst>
              </a:tr>
              <a:tr h="117550">
                <a:tc>
                  <a:txBody>
                    <a:bodyPr/>
                    <a:lstStyle/>
                    <a:p>
                      <a:pPr algn="l">
                        <a:defRPr/>
                      </a:pPr>
                      <a:r>
                        <a:rPr lang="en-US" sz="700" b="0" i="0" u="none" strike="noStrike">
                          <a:solidFill>
                            <a:srgbClr val="000000"/>
                          </a:solidFill>
                          <a:latin typeface="Arial"/>
                          <a:cs typeface="Arial"/>
                        </a:rPr>
                        <a:t>Aayush Saboo</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u="none" strike="noStrike" dirty="0">
                          <a:latin typeface="Arial"/>
                          <a:cs typeface="Arial"/>
                        </a:rPr>
                        <a:t>Analyst – Real Estate &amp; Infrastructure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b="0" i="0" u="none" strike="noStrike">
                          <a:solidFill>
                            <a:srgbClr val="000000"/>
                          </a:solidFill>
                          <a:latin typeface="Arial"/>
                          <a:cs typeface="Arial"/>
                        </a:rPr>
                        <a:t>aayush.saboo@choiceindia.com </a:t>
                      </a:r>
                      <a:endParaRPr sz="700"/>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a:latin typeface="Arial"/>
                          <a:cs typeface="Arial"/>
                        </a:rPr>
                        <a:t>+91 22 6707 9512</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6"/>
                  </a:ext>
                </a:extLst>
              </a:tr>
              <a:tr h="117550">
                <a:tc>
                  <a:txBody>
                    <a:bodyPr/>
                    <a:lstStyle/>
                    <a:p>
                      <a:pPr algn="l">
                        <a:defRPr/>
                      </a:pPr>
                      <a:r>
                        <a:rPr lang="en-IN" sz="700" b="0" i="0" u="none" strike="noStrike">
                          <a:solidFill>
                            <a:srgbClr val="000000"/>
                          </a:solidFill>
                          <a:latin typeface="Arial"/>
                          <a:cs typeface="Arial"/>
                        </a:rPr>
                        <a:t>Maitri Sheth</a:t>
                      </a:r>
                      <a:endParaRPr sz="700"/>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Analyst</a:t>
                      </a:r>
                      <a:r>
                        <a:rPr lang="en-US" sz="700" u="none" strike="noStrike" dirty="0">
                          <a:latin typeface="Arial"/>
                          <a:cs typeface="Arial"/>
                        </a:rPr>
                        <a:t> – </a:t>
                      </a:r>
                      <a:r>
                        <a:rPr lang="en-IN" sz="700" u="none" strike="noStrike" dirty="0">
                          <a:latin typeface="Arial"/>
                          <a:cs typeface="Arial"/>
                        </a:rPr>
                        <a:t>Pharmaceuticals / Healthcare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b="0" i="0" u="none" strike="noStrike">
                          <a:solidFill>
                            <a:srgbClr val="000000"/>
                          </a:solidFill>
                          <a:latin typeface="Arial"/>
                          <a:ea typeface="Arial"/>
                          <a:cs typeface="Arial"/>
                        </a:rPr>
                        <a:t>maitri.sheth@choiceindia.com</a:t>
                      </a:r>
                      <a:endParaRPr sz="700"/>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a:latin typeface="Arial"/>
                          <a:cs typeface="Arial"/>
                        </a:rPr>
                        <a:t>+91 22 6707 9511</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7"/>
                  </a:ext>
                </a:extLst>
              </a:tr>
              <a:tr h="125799">
                <a:tc>
                  <a:txBody>
                    <a:bodyPr/>
                    <a:lstStyle/>
                    <a:p>
                      <a:pPr marL="0" marR="0" indent="0" algn="l" defTabSz="914400">
                        <a:lnSpc>
                          <a:spcPct val="100000"/>
                        </a:lnSpc>
                        <a:spcBef>
                          <a:spcPts val="0"/>
                        </a:spcBef>
                        <a:spcAft>
                          <a:spcPts val="0"/>
                        </a:spcAft>
                        <a:buClrTx/>
                        <a:buSzTx/>
                        <a:buFontTx/>
                        <a:buNone/>
                        <a:defRPr/>
                      </a:pPr>
                      <a:r>
                        <a:rPr lang="en-IN" sz="700" dirty="0"/>
                        <a:t>Nikhil</a:t>
                      </a:r>
                      <a:r>
                        <a:rPr lang="en-IN" sz="700" baseline="0" dirty="0"/>
                        <a:t> Kamble</a:t>
                      </a:r>
                      <a:endParaRPr sz="700" dirty="0"/>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b="0" i="0" u="none" strike="noStrike" dirty="0">
                          <a:solidFill>
                            <a:srgbClr val="000000"/>
                          </a:solidFill>
                          <a:latin typeface="Arial"/>
                          <a:cs typeface="Arial"/>
                        </a:rPr>
                        <a:t>Sr. Associate</a:t>
                      </a:r>
                      <a:r>
                        <a:rPr lang="en-IN" sz="700" b="0" i="0" u="none" strike="noStrike" baseline="0" dirty="0">
                          <a:solidFill>
                            <a:srgbClr val="000000"/>
                          </a:solidFill>
                          <a:latin typeface="Arial"/>
                          <a:cs typeface="Arial"/>
                        </a:rPr>
                        <a:t> – Consumer Retail </a:t>
                      </a:r>
                      <a:endParaRPr lang="en-IN" sz="700" b="0" i="0" u="none" strike="noStrike" dirty="0">
                        <a:solidFill>
                          <a:srgbClr val="000000"/>
                        </a:solidFill>
                        <a:latin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nikhil.kamble@choiceindia.com</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+91 22 6707 9513</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00366898"/>
                  </a:ext>
                </a:extLst>
              </a:tr>
              <a:tr h="125799">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Bharat Kumar </a:t>
                      </a:r>
                      <a:r>
                        <a:rPr lang="en-IN" sz="700" dirty="0" err="1">
                          <a:solidFill>
                            <a:schemeClr val="tx1"/>
                          </a:solidFill>
                          <a:latin typeface="Arial"/>
                          <a:ea typeface="Arial"/>
                          <a:cs typeface="Arial"/>
                        </a:rPr>
                        <a:t>Kudikyala</a:t>
                      </a:r>
                      <a:r>
                        <a:rPr lang="en-IN" sz="700" dirty="0">
                          <a:solidFill>
                            <a:schemeClr val="tx1"/>
                          </a:solidFill>
                          <a:latin typeface="Arial"/>
                          <a:ea typeface="Arial"/>
                          <a:cs typeface="Arial"/>
                        </a:rPr>
                        <a:t> </a:t>
                      </a:r>
                      <a:endParaRPr sz="700" dirty="0"/>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u="none" strike="noStrike" dirty="0">
                          <a:latin typeface="Arial"/>
                          <a:cs typeface="Arial"/>
                        </a:rPr>
                        <a:t>Associate – </a:t>
                      </a:r>
                      <a:r>
                        <a:rPr lang="en-IN" sz="700" dirty="0">
                          <a:solidFill>
                            <a:schemeClr val="tx1"/>
                          </a:solidFill>
                          <a:latin typeface="Arial"/>
                          <a:ea typeface="Arial"/>
                          <a:cs typeface="Arial"/>
                        </a:rPr>
                        <a:t>Building Material</a:t>
                      </a:r>
                      <a:endParaRPr lang="en-IN" sz="700" b="0" i="0" u="none" strike="noStrike" dirty="0">
                        <a:solidFill>
                          <a:srgbClr val="000000"/>
                        </a:solidFill>
                        <a:latin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bharat.kudikyala@choiceindia.com</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+91 22 6707 9887</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8"/>
                  </a:ext>
                </a:extLst>
              </a:tr>
              <a:tr h="125799">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Vinay </a:t>
                      </a:r>
                      <a:r>
                        <a:rPr lang="en-US" sz="700" dirty="0" err="1">
                          <a:solidFill>
                            <a:schemeClr val="tx1"/>
                          </a:solidFill>
                          <a:latin typeface="Arial"/>
                          <a:ea typeface="Arial"/>
                          <a:cs typeface="Arial"/>
                        </a:rPr>
                        <a:t>Rawal</a:t>
                      </a:r>
                      <a:endParaRPr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700" u="none" strike="noStrike" dirty="0">
                          <a:latin typeface="Arial"/>
                          <a:cs typeface="+mn-cs"/>
                        </a:rPr>
                        <a:t>Associate – </a:t>
                      </a:r>
                      <a:r>
                        <a:rPr lang="en-IN" sz="700" u="none" strike="noStrike" dirty="0">
                          <a:solidFill>
                            <a:schemeClr val="tx1"/>
                          </a:solidFill>
                          <a:latin typeface="Arial"/>
                          <a:ea typeface="+mn-ea"/>
                          <a:cs typeface="+mn-cs"/>
                        </a:rPr>
                        <a:t>SMID</a:t>
                      </a:r>
                      <a:endParaRPr lang="en-IN" sz="700" b="0" i="0" u="none" strike="noStrike" dirty="0">
                        <a:solidFill>
                          <a:srgbClr val="000000"/>
                        </a:solidFill>
                        <a:latin typeface="Arial"/>
                        <a:cs typeface="+mn-cs"/>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dirty="0">
                          <a:solidFill>
                            <a:schemeClr val="tx1"/>
                          </a:solidFill>
                          <a:latin typeface="Arial"/>
                          <a:ea typeface="+mn-ea"/>
                          <a:cs typeface="+mn-cs"/>
                        </a:rPr>
                        <a:t>vinay.rawal@choiceindia.com</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dirty="0">
                          <a:solidFill>
                            <a:schemeClr val="tx1"/>
                          </a:solidFill>
                          <a:latin typeface="Arial"/>
                          <a:ea typeface="+mn-ea"/>
                          <a:cs typeface="+mn-cs"/>
                        </a:rPr>
                        <a:t>+91 22 6707 9887</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08106545"/>
                  </a:ext>
                </a:extLst>
              </a:tr>
              <a:tr h="125799">
                <a:tc>
                  <a:txBody>
                    <a:bodyPr/>
                    <a:lstStyle/>
                    <a:p>
                      <a:pPr marL="0" marR="0" indent="0" algn="l" defTabSz="914400">
                        <a:lnSpc>
                          <a:spcPct val="100000"/>
                        </a:lnSpc>
                        <a:spcBef>
                          <a:spcPts val="0"/>
                        </a:spcBef>
                        <a:spcAft>
                          <a:spcPts val="0"/>
                        </a:spcAft>
                        <a:buClrTx/>
                        <a:buSzTx/>
                        <a:buFontTx/>
                        <a:buNone/>
                        <a:defRPr/>
                      </a:pPr>
                      <a:r>
                        <a:rPr lang="en-US" sz="700" dirty="0" err="1">
                          <a:solidFill>
                            <a:schemeClr val="tx1"/>
                          </a:solidFill>
                          <a:latin typeface="Arial"/>
                          <a:ea typeface="Arial"/>
                          <a:cs typeface="Arial"/>
                        </a:rPr>
                        <a:t>Heet</a:t>
                      </a:r>
                      <a:r>
                        <a:rPr lang="en-US" sz="700" dirty="0">
                          <a:solidFill>
                            <a:schemeClr val="tx1"/>
                          </a:solidFill>
                          <a:latin typeface="Arial"/>
                          <a:ea typeface="Arial"/>
                          <a:cs typeface="Arial"/>
                        </a:rPr>
                        <a:t> </a:t>
                      </a:r>
                      <a:r>
                        <a:rPr lang="en-US" sz="700" dirty="0" err="1">
                          <a:solidFill>
                            <a:schemeClr val="tx1"/>
                          </a:solidFill>
                          <a:latin typeface="Arial"/>
                          <a:ea typeface="Arial"/>
                          <a:cs typeface="Arial"/>
                        </a:rPr>
                        <a:t>Chheda</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Associate – Automobile</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a:solidFill>
                            <a:schemeClr val="tx1"/>
                          </a:solidFill>
                          <a:latin typeface="Arial"/>
                          <a:ea typeface="Arial"/>
                          <a:cs typeface="Arial"/>
                        </a:rPr>
                        <a:t>heet.chheda@choiceindia.com</a:t>
                      </a:r>
                      <a:endParaRPr lang="en-IN" sz="70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a:solidFill>
                            <a:schemeClr val="tx1"/>
                          </a:solidFill>
                          <a:latin typeface="Arial"/>
                          <a:ea typeface="Arial"/>
                          <a:cs typeface="Arial"/>
                        </a:rPr>
                        <a:t>+91 22 6707 9952</a:t>
                      </a:r>
                      <a:endParaRPr sz="700"/>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10"/>
                  </a:ext>
                </a:extLst>
              </a:tr>
              <a:tr h="125799">
                <a:tc>
                  <a:txBody>
                    <a:bodyPr/>
                    <a:lstStyle/>
                    <a:p>
                      <a:pPr marL="0" marR="0" lvl="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Aryan Goyal</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Associate – Automobile</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a:lnSpc>
                          <a:spcPct val="100000"/>
                        </a:lnSpc>
                        <a:spcBef>
                          <a:spcPts val="0"/>
                        </a:spcBef>
                        <a:spcAft>
                          <a:spcPts val="0"/>
                        </a:spcAft>
                        <a:buClrTx/>
                        <a:buSzTx/>
                        <a:buFontTx/>
                        <a:buNone/>
                        <a:defRPr/>
                      </a:pPr>
                      <a:r>
                        <a:rPr lang="en-US" sz="700">
                          <a:solidFill>
                            <a:schemeClr val="tx1"/>
                          </a:solidFill>
                          <a:latin typeface="Arial"/>
                          <a:ea typeface="Arial"/>
                          <a:cs typeface="Arial"/>
                        </a:rPr>
                        <a:t>aryan.goyal@choiceindia.com</a:t>
                      </a:r>
                      <a:endParaRPr lang="en-IN" sz="70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a:lnSpc>
                          <a:spcPct val="100000"/>
                        </a:lnSpc>
                        <a:spcBef>
                          <a:spcPts val="0"/>
                        </a:spcBef>
                        <a:spcAft>
                          <a:spcPts val="0"/>
                        </a:spcAft>
                        <a:buClrTx/>
                        <a:buSzTx/>
                        <a:buFontTx/>
                        <a:buNone/>
                        <a:defRPr/>
                      </a:pPr>
                      <a:r>
                        <a:rPr lang="en-US" sz="700">
                          <a:solidFill>
                            <a:schemeClr val="tx1"/>
                          </a:solidFill>
                          <a:latin typeface="Arial"/>
                          <a:ea typeface="Arial"/>
                          <a:cs typeface="Arial"/>
                        </a:rPr>
                        <a:t>+91 22 6707 9517</a:t>
                      </a:r>
                      <a:endParaRPr lang="en-IN" sz="70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11"/>
                  </a:ext>
                </a:extLst>
              </a:tr>
              <a:tr h="125799">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Rushil Katiyar</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Associate</a:t>
                      </a:r>
                      <a:r>
                        <a:rPr lang="en-US" sz="700" baseline="0" dirty="0">
                          <a:solidFill>
                            <a:schemeClr val="tx1"/>
                          </a:solidFill>
                          <a:latin typeface="Arial"/>
                          <a:ea typeface="Arial"/>
                          <a:cs typeface="Arial"/>
                        </a:rPr>
                        <a:t> </a:t>
                      </a:r>
                      <a:r>
                        <a:rPr lang="en-US" sz="700" dirty="0">
                          <a:solidFill>
                            <a:schemeClr val="tx1"/>
                          </a:solidFill>
                          <a:latin typeface="Arial"/>
                          <a:ea typeface="Arial"/>
                          <a:cs typeface="Arial"/>
                        </a:rPr>
                        <a:t>– </a:t>
                      </a:r>
                      <a:r>
                        <a:rPr lang="en-US" sz="700" u="none" strike="noStrike" dirty="0">
                          <a:latin typeface="Arial"/>
                          <a:cs typeface="Arial"/>
                        </a:rPr>
                        <a:t>Information Technology </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rushil.katiyar@choiceindia.com</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latin typeface="Arial"/>
                          <a:cs typeface="Arial"/>
                        </a:rPr>
                        <a:t>+91 22 6707 9887</a:t>
                      </a:r>
                      <a:endParaRPr lang="en-IN" sz="700" b="0" i="0" u="none" strike="noStrike" dirty="0">
                        <a:solidFill>
                          <a:srgbClr val="000000"/>
                        </a:solidFill>
                        <a:latin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12"/>
                  </a:ext>
                </a:extLst>
              </a:tr>
            </a:tbl>
          </a:graphicData>
        </a:graphic>
      </p:graphicFrame>
      <p:sp>
        <p:nvSpPr>
          <p:cNvPr id="17" name="Rectangle 16"/>
          <p:cNvSpPr/>
          <p:nvPr/>
        </p:nvSpPr>
        <p:spPr>
          <a:xfrm>
            <a:off x="126085" y="7251571"/>
            <a:ext cx="4149379" cy="323165"/>
          </a:xfrm>
          <a:prstGeom prst="rect">
            <a:avLst/>
          </a:prstGeom>
        </p:spPr>
        <p:txBody>
          <a:bodyPr>
            <a:spAutoFit/>
          </a:bodyPr>
          <a:lstStyle/>
          <a:p>
            <a:r>
              <a:rPr lang="en-US" sz="500" b="1" dirty="0" smtClean="0">
                <a:latin typeface="Arial" panose="020B0604020202020204" pitchFamily="34" charset="0"/>
                <a:cs typeface="Arial" panose="020B0604020202020204" pitchFamily="34" charset="0"/>
              </a:rPr>
              <a:t>*Large </a:t>
            </a:r>
            <a:r>
              <a:rPr lang="en-US" sz="500" b="1" dirty="0">
                <a:latin typeface="Arial" panose="020B0604020202020204" pitchFamily="34" charset="0"/>
                <a:cs typeface="Arial" panose="020B0604020202020204" pitchFamily="34" charset="0"/>
              </a:rPr>
              <a:t>Cap: More Than INR 20,000Cr Market </a:t>
            </a:r>
            <a:r>
              <a:rPr lang="en-US" sz="500" b="1" dirty="0" smtClean="0">
                <a:latin typeface="Arial" panose="020B0604020202020204" pitchFamily="34" charset="0"/>
                <a:cs typeface="Arial" panose="020B0604020202020204" pitchFamily="34" charset="0"/>
              </a:rPr>
              <a:t>Cap</a:t>
            </a:r>
          </a:p>
          <a:p>
            <a:r>
              <a:rPr lang="en-US" sz="500" b="1" dirty="0" smtClean="0">
                <a:latin typeface="Arial" panose="020B0604020202020204" pitchFamily="34" charset="0"/>
                <a:cs typeface="Arial" panose="020B0604020202020204" pitchFamily="34" charset="0"/>
              </a:rPr>
              <a:t>*Mid </a:t>
            </a:r>
            <a:r>
              <a:rPr lang="en-US" sz="500" b="1" dirty="0">
                <a:latin typeface="Arial" panose="020B0604020202020204" pitchFamily="34" charset="0"/>
                <a:cs typeface="Arial" panose="020B0604020202020204" pitchFamily="34" charset="0"/>
              </a:rPr>
              <a:t>&amp; Small Cap: Less Than INR 20,000Cr Market Cap</a:t>
            </a:r>
          </a:p>
          <a:p>
            <a:endParaRPr lang="en-US" sz="500" b="1" dirty="0">
              <a:latin typeface="Arial" panose="020B0604020202020204" pitchFamily="34" charset="0"/>
              <a:cs typeface="Arial" panose="020B0604020202020204" pitchFamily="34" charset="0"/>
            </a:endParaRPr>
          </a:p>
        </p:txBody>
      </p:sp>
      <p:graphicFrame>
        <p:nvGraphicFramePr>
          <p:cNvPr id="18" name="Chart 17"/>
          <p:cNvGraphicFramePr>
            <a:graphicFrameLocks/>
          </p:cNvGraphicFramePr>
          <p:nvPr>
            <p:extLst>
              <p:ext uri="{D42A27DB-BD31-4B8C-83A1-F6EECF244321}">
                <p14:modId xmlns:p14="http://schemas.microsoft.com/office/powerpoint/2010/main" val="1741443274"/>
              </p:ext>
            </p:extLst>
          </p:nvPr>
        </p:nvGraphicFramePr>
        <p:xfrm>
          <a:off x="196850" y="792163"/>
          <a:ext cx="3881374" cy="224364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48227993"/>
              </p:ext>
            </p:extLst>
          </p:nvPr>
        </p:nvGraphicFramePr>
        <p:xfrm>
          <a:off x="4208022" y="786687"/>
          <a:ext cx="2505515" cy="1944000"/>
        </p:xfrm>
        <a:graphic>
          <a:graphicData uri="http://schemas.openxmlformats.org/drawingml/2006/table">
            <a:tbl>
              <a:tblPr>
                <a:tableStyleId>{5940675A-B579-460E-94D1-54222C63F5DA}</a:tableStyleId>
              </a:tblPr>
              <a:tblGrid>
                <a:gridCol w="1132651">
                  <a:extLst>
                    <a:ext uri="{9D8B030D-6E8A-4147-A177-3AD203B41FA5}">
                      <a16:colId xmlns:a16="http://schemas.microsoft.com/office/drawing/2014/main" val="2852298940"/>
                    </a:ext>
                  </a:extLst>
                </a:gridCol>
                <a:gridCol w="686432">
                  <a:extLst>
                    <a:ext uri="{9D8B030D-6E8A-4147-A177-3AD203B41FA5}">
                      <a16:colId xmlns:a16="http://schemas.microsoft.com/office/drawing/2014/main" val="1284843751"/>
                    </a:ext>
                  </a:extLst>
                </a:gridCol>
                <a:gridCol w="686432">
                  <a:extLst>
                    <a:ext uri="{9D8B030D-6E8A-4147-A177-3AD203B41FA5}">
                      <a16:colId xmlns:a16="http://schemas.microsoft.com/office/drawing/2014/main" val="2222787524"/>
                    </a:ext>
                  </a:extLst>
                </a:gridCol>
              </a:tblGrid>
              <a:tr h="216000">
                <a:tc>
                  <a:txBody>
                    <a:bodyPr/>
                    <a:lstStyle/>
                    <a:p>
                      <a:pPr algn="l" rtl="0" fontAlgn="b"/>
                      <a:r>
                        <a:rPr lang="en-IN" sz="800" b="1" u="none" strike="noStrike" dirty="0" smtClean="0">
                          <a:solidFill>
                            <a:schemeClr val="bg1"/>
                          </a:solidFill>
                          <a:effectLst/>
                          <a:latin typeface="Arial" panose="020B0604020202020204" pitchFamily="34" charset="0"/>
                          <a:cs typeface="Arial" panose="020B0604020202020204" pitchFamily="34" charset="0"/>
                        </a:rPr>
                        <a:t>Date</a:t>
                      </a:r>
                      <a:endParaRPr lang="en-IN" sz="800" b="1" i="0" u="none" strike="noStrike" dirty="0">
                        <a:solidFill>
                          <a:schemeClr val="bg1"/>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ctr" rtl="0" fontAlgn="b"/>
                      <a:r>
                        <a:rPr lang="en-IN" sz="800" b="1" u="none" strike="noStrike" dirty="0" smtClean="0">
                          <a:solidFill>
                            <a:schemeClr val="bg1"/>
                          </a:solidFill>
                          <a:effectLst/>
                          <a:latin typeface="Arial" panose="020B0604020202020204" pitchFamily="34" charset="0"/>
                          <a:cs typeface="Arial" panose="020B0604020202020204" pitchFamily="34" charset="0"/>
                        </a:rPr>
                        <a:t>Rating</a:t>
                      </a:r>
                      <a:endParaRPr lang="en-IN" sz="8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pPr algn="ctr" rtl="0" fontAlgn="b"/>
                      <a:r>
                        <a:rPr lang="en-IN" sz="800" b="1" u="none" strike="noStrike" dirty="0" smtClean="0">
                          <a:solidFill>
                            <a:schemeClr val="bg1"/>
                          </a:solidFill>
                          <a:effectLst/>
                          <a:latin typeface="Arial" panose="020B0604020202020204" pitchFamily="34" charset="0"/>
                          <a:cs typeface="Arial" panose="020B0604020202020204" pitchFamily="34" charset="0"/>
                        </a:rPr>
                        <a:t>Target Price</a:t>
                      </a:r>
                      <a:endParaRPr lang="en-IN" sz="800" b="1" i="0" u="none" strike="noStrike" dirty="0">
                        <a:solidFill>
                          <a:schemeClr val="bg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76033734"/>
                  </a:ext>
                </a:extLst>
              </a:tr>
              <a:tr h="216000">
                <a:tc>
                  <a:txBody>
                    <a:bodyPr/>
                    <a:lstStyle/>
                    <a:p>
                      <a:pPr marL="0" marR="0" lvl="0" indent="0" algn="l" defTabSz="701985" rtl="0" eaLnBrk="1" fontAlgn="ctr" latinLnBrk="0" hangingPunct="1">
                        <a:lnSpc>
                          <a:spcPct val="100000"/>
                        </a:lnSpc>
                        <a:spcBef>
                          <a:spcPts val="0"/>
                        </a:spcBef>
                        <a:spcAft>
                          <a:spcPts val="0"/>
                        </a:spcAft>
                        <a:buClrTx/>
                        <a:buSzTx/>
                        <a:buFontTx/>
                        <a:buNone/>
                        <a:tabLst/>
                        <a:defRPr/>
                      </a:pPr>
                      <a:r>
                        <a:rPr lang="en-US" sz="800" b="0" i="0" u="none" strike="noStrike" dirty="0" smtClean="0">
                          <a:solidFill>
                            <a:srgbClr val="000000"/>
                          </a:solidFill>
                          <a:effectLst/>
                          <a:latin typeface="Arial" panose="020B0604020202020204" pitchFamily="34" charset="0"/>
                          <a:cs typeface="Arial" panose="020B0604020202020204" pitchFamily="34" charset="0"/>
                        </a:rPr>
                        <a:t>April 29,2023</a:t>
                      </a:r>
                      <a:endParaRPr lang="en-IN" sz="800" b="0" i="0" u="none" strike="noStrike" dirty="0" smtClean="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ctr" defTabSz="701985" rtl="0" eaLnBrk="1" fontAlgn="b" latinLnBrk="0" hangingPunct="1">
                        <a:lnSpc>
                          <a:spcPct val="100000"/>
                        </a:lnSpc>
                        <a:spcBef>
                          <a:spcPts val="0"/>
                        </a:spcBef>
                        <a:spcAft>
                          <a:spcPts val="0"/>
                        </a:spcAft>
                        <a:buClrTx/>
                        <a:buSzTx/>
                        <a:buFontTx/>
                        <a:buNone/>
                        <a:tabLst/>
                        <a:defRPr/>
                      </a:pPr>
                      <a:r>
                        <a:rPr lang="en-US" sz="800" b="0" i="0" u="none" strike="noStrike" dirty="0" smtClean="0">
                          <a:solidFill>
                            <a:srgbClr val="000000"/>
                          </a:solidFill>
                          <a:effectLst/>
                          <a:latin typeface="Arial" panose="020B0604020202020204" pitchFamily="34" charset="0"/>
                          <a:cs typeface="Arial" panose="020B0604020202020204" pitchFamily="34" charset="0"/>
                        </a:rPr>
                        <a:t>NEUTRAL</a:t>
                      </a:r>
                      <a:endParaRPr lang="en-IN" sz="800" b="0" i="0" u="none" strike="noStrike" dirty="0" smtClean="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303</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622767845"/>
                  </a:ext>
                </a:extLst>
              </a:tr>
              <a:tr h="216000">
                <a:tc>
                  <a:txBody>
                    <a:bodyPr/>
                    <a:lstStyle/>
                    <a:p>
                      <a:pPr marL="0" marR="0" lvl="0" indent="0" algn="l" defTabSz="701985" rtl="0" eaLnBrk="1" fontAlgn="ctr" latinLnBrk="0" hangingPunct="1">
                        <a:lnSpc>
                          <a:spcPct val="100000"/>
                        </a:lnSpc>
                        <a:spcBef>
                          <a:spcPts val="0"/>
                        </a:spcBef>
                        <a:spcAft>
                          <a:spcPts val="0"/>
                        </a:spcAft>
                        <a:buClrTx/>
                        <a:buSzTx/>
                        <a:buFontTx/>
                        <a:buNone/>
                        <a:tabLst/>
                        <a:defRPr/>
                      </a:pPr>
                      <a:r>
                        <a:rPr lang="en-US" sz="800" b="0" i="0" u="none" strike="noStrike" dirty="0" smtClean="0">
                          <a:solidFill>
                            <a:srgbClr val="000000"/>
                          </a:solidFill>
                          <a:effectLst/>
                          <a:latin typeface="Arial" panose="020B0604020202020204" pitchFamily="34" charset="0"/>
                          <a:cs typeface="Arial" panose="020B0604020202020204" pitchFamily="34" charset="0"/>
                        </a:rPr>
                        <a:t>July 28,2023</a:t>
                      </a:r>
                      <a:endParaRPr lang="en-IN" sz="800" b="0" i="0" u="none" strike="noStrike" dirty="0" smtClean="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NEUTRAL</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328</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933566598"/>
                  </a:ext>
                </a:extLst>
              </a:tr>
              <a:tr h="216000">
                <a:tc>
                  <a:txBody>
                    <a:bodyPr/>
                    <a:lstStyle/>
                    <a:p>
                      <a:pPr algn="l" fontAlgn="ctr"/>
                      <a:r>
                        <a:rPr lang="en-US" sz="800" b="0" i="0" u="none" strike="noStrike" dirty="0" smtClean="0">
                          <a:solidFill>
                            <a:srgbClr val="000000"/>
                          </a:solidFill>
                          <a:effectLst/>
                          <a:latin typeface="Arial" panose="020B0604020202020204" pitchFamily="34" charset="0"/>
                          <a:cs typeface="Arial" panose="020B0604020202020204" pitchFamily="34" charset="0"/>
                        </a:rPr>
                        <a:t>October</a:t>
                      </a:r>
                      <a:r>
                        <a:rPr lang="en-US" sz="800" b="0" i="0" u="none" strike="noStrike" baseline="0" dirty="0" smtClean="0">
                          <a:solidFill>
                            <a:srgbClr val="000000"/>
                          </a:solidFill>
                          <a:effectLst/>
                          <a:latin typeface="Arial" panose="020B0604020202020204" pitchFamily="34" charset="0"/>
                          <a:cs typeface="Arial" panose="020B0604020202020204" pitchFamily="34" charset="0"/>
                        </a:rPr>
                        <a:t> 23,2023</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ADD</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437</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15527486"/>
                  </a:ext>
                </a:extLst>
              </a:tr>
              <a:tr h="216000">
                <a:tc>
                  <a:txBody>
                    <a:bodyPr/>
                    <a:lstStyle/>
                    <a:p>
                      <a:pPr algn="l" fontAlgn="ctr"/>
                      <a:r>
                        <a:rPr lang="en-US" sz="800" b="0" i="0" u="none" strike="noStrike" dirty="0" smtClean="0">
                          <a:solidFill>
                            <a:srgbClr val="000000"/>
                          </a:solidFill>
                          <a:effectLst/>
                          <a:latin typeface="Arial" panose="020B0604020202020204" pitchFamily="34" charset="0"/>
                          <a:cs typeface="Arial" panose="020B0604020202020204" pitchFamily="34" charset="0"/>
                        </a:rPr>
                        <a:t>January 25,2024</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ADD</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422</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696498767"/>
                  </a:ext>
                </a:extLst>
              </a:tr>
              <a:tr h="216000">
                <a:tc>
                  <a:txBody>
                    <a:bodyPr/>
                    <a:lstStyle/>
                    <a:p>
                      <a:pPr algn="l" fontAlgn="ctr"/>
                      <a:r>
                        <a:rPr lang="en-US" sz="800" b="0" i="0" u="none" strike="noStrike" dirty="0" smtClean="0">
                          <a:solidFill>
                            <a:srgbClr val="000000"/>
                          </a:solidFill>
                          <a:effectLst/>
                          <a:latin typeface="Arial" panose="020B0604020202020204" pitchFamily="34" charset="0"/>
                          <a:cs typeface="Arial" panose="020B0604020202020204" pitchFamily="34" charset="0"/>
                        </a:rPr>
                        <a:t>April 26,2024</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BUY</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475</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084788349"/>
                  </a:ext>
                </a:extLst>
              </a:tr>
              <a:tr h="216000">
                <a:tc>
                  <a:txBody>
                    <a:bodyPr/>
                    <a:lstStyle/>
                    <a:p>
                      <a:pPr algn="l" fontAlgn="ctr"/>
                      <a:r>
                        <a:rPr lang="en-US" sz="800" b="0" i="0" u="none" strike="noStrike" dirty="0" smtClean="0">
                          <a:solidFill>
                            <a:srgbClr val="000000"/>
                          </a:solidFill>
                          <a:effectLst/>
                          <a:latin typeface="Arial" panose="020B0604020202020204" pitchFamily="34" charset="0"/>
                          <a:cs typeface="Arial" panose="020B0604020202020204" pitchFamily="34" charset="0"/>
                        </a:rPr>
                        <a:t>July 26,2024</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BUY</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475</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496308667"/>
                  </a:ext>
                </a:extLst>
              </a:tr>
              <a:tr h="216000">
                <a:tc>
                  <a:txBody>
                    <a:bodyPr/>
                    <a:lstStyle/>
                    <a:p>
                      <a:pPr algn="l" fontAlgn="ctr"/>
                      <a:r>
                        <a:rPr lang="en-US" sz="800" b="0" i="0" u="none" strike="noStrike" dirty="0" smtClean="0">
                          <a:solidFill>
                            <a:srgbClr val="000000"/>
                          </a:solidFill>
                          <a:effectLst/>
                          <a:latin typeface="Arial" panose="020B0604020202020204" pitchFamily="34" charset="0"/>
                          <a:cs typeface="Arial" panose="020B0604020202020204" pitchFamily="34" charset="0"/>
                        </a:rPr>
                        <a:t>October</a:t>
                      </a:r>
                      <a:r>
                        <a:rPr lang="en-US" sz="800" b="0" i="0" u="none" strike="noStrike" baseline="0" dirty="0" smtClean="0">
                          <a:solidFill>
                            <a:srgbClr val="000000"/>
                          </a:solidFill>
                          <a:effectLst/>
                          <a:latin typeface="Arial" panose="020B0604020202020204" pitchFamily="34" charset="0"/>
                          <a:cs typeface="Arial" panose="020B0604020202020204" pitchFamily="34" charset="0"/>
                        </a:rPr>
                        <a:t> 25,2024</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BUY</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rgbClr val="000000"/>
                          </a:solidFill>
                          <a:effectLst/>
                          <a:latin typeface="Arial" panose="020B0604020202020204" pitchFamily="34" charset="0"/>
                          <a:cs typeface="Arial" panose="020B0604020202020204" pitchFamily="34" charset="0"/>
                        </a:rPr>
                        <a:t>531</a:t>
                      </a:r>
                      <a:endParaRPr lang="en-IN" sz="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542337769"/>
                  </a:ext>
                </a:extLst>
              </a:tr>
              <a:tr h="216000">
                <a:tc>
                  <a:txBody>
                    <a:bodyPr/>
                    <a:lstStyle/>
                    <a:p>
                      <a:pPr algn="l" fontAlgn="ctr"/>
                      <a:r>
                        <a:rPr lang="en-US" sz="800" b="0" i="0" u="none" strike="noStrike" dirty="0" smtClean="0">
                          <a:solidFill>
                            <a:schemeClr val="tx1"/>
                          </a:solidFill>
                          <a:effectLst/>
                          <a:latin typeface="Arial" panose="020B0604020202020204" pitchFamily="34" charset="0"/>
                          <a:cs typeface="Arial" panose="020B0604020202020204" pitchFamily="34" charset="0"/>
                        </a:rPr>
                        <a:t>January</a:t>
                      </a:r>
                      <a:r>
                        <a:rPr lang="en-US" sz="800" b="0" i="0" u="none" strike="noStrike" baseline="0" dirty="0" smtClean="0">
                          <a:solidFill>
                            <a:schemeClr val="tx1"/>
                          </a:solidFill>
                          <a:effectLst/>
                          <a:latin typeface="Arial" panose="020B0604020202020204" pitchFamily="34" charset="0"/>
                          <a:cs typeface="Arial" panose="020B0604020202020204" pitchFamily="34" charset="0"/>
                        </a:rPr>
                        <a:t> 27,2025</a:t>
                      </a:r>
                      <a:endParaRPr lang="en-IN" sz="800" b="0" i="0" u="none" strike="noStrike" dirty="0">
                        <a:solidFill>
                          <a:schemeClr val="tx1"/>
                        </a:solidFill>
                        <a:effectLst/>
                        <a:latin typeface="Arial" panose="020B0604020202020204" pitchFamily="34" charset="0"/>
                        <a:cs typeface="Arial" panose="020B0604020202020204" pitchFamily="34" charset="0"/>
                      </a:endParaRPr>
                    </a:p>
                  </a:txBody>
                  <a:tcPr marL="1800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chemeClr val="tx1"/>
                          </a:solidFill>
                          <a:effectLst/>
                          <a:latin typeface="Arial" panose="020B0604020202020204" pitchFamily="34" charset="0"/>
                          <a:cs typeface="Arial" panose="020B0604020202020204" pitchFamily="34" charset="0"/>
                        </a:rPr>
                        <a:t>HOLD</a:t>
                      </a:r>
                      <a:endParaRPr lang="en-IN" sz="800" b="0" i="0" u="none" strike="noStrike" dirty="0">
                        <a:solidFill>
                          <a:schemeClr val="tx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fontAlgn="b"/>
                      <a:r>
                        <a:rPr lang="en-US" sz="800" b="0" i="0" u="none" strike="noStrike" dirty="0" smtClean="0">
                          <a:solidFill>
                            <a:schemeClr val="tx1"/>
                          </a:solidFill>
                          <a:effectLst/>
                          <a:latin typeface="Arial" panose="020B0604020202020204" pitchFamily="34" charset="0"/>
                          <a:cs typeface="Arial" panose="020B0604020202020204" pitchFamily="34" charset="0"/>
                        </a:rPr>
                        <a:t>639</a:t>
                      </a:r>
                      <a:endParaRPr lang="en-IN" sz="800" b="0" i="0" u="none" strike="noStrike" dirty="0">
                        <a:solidFill>
                          <a:schemeClr val="tx1"/>
                        </a:solidFill>
                        <a:effectLst/>
                        <a:latin typeface="Arial" panose="020B0604020202020204" pitchFamily="34" charset="0"/>
                        <a:cs typeface="Arial" panose="020B0604020202020204" pitchFamily="34" charset="0"/>
                      </a:endParaRPr>
                    </a:p>
                  </a:txBody>
                  <a:tcPr marL="0" marR="0" marT="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22799623"/>
                  </a:ext>
                </a:extLst>
              </a:tr>
            </a:tbl>
          </a:graphicData>
        </a:graphic>
      </p:graphicFrame>
    </p:spTree>
    <p:extLst>
      <p:ext uri="{BB962C8B-B14F-4D97-AF65-F5344CB8AC3E}">
        <p14:creationId xmlns:p14="http://schemas.microsoft.com/office/powerpoint/2010/main" val="3828529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97692" y="9931680"/>
            <a:ext cx="210150" cy="128625"/>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98">
              <a:spcBef>
                <a:spcPts val="106"/>
              </a:spcBef>
            </a:pPr>
            <a:fld id="{3DF0A541-6C4D-41C1-9E3A-E6B9AD6BEEB3}" type="slidenum">
              <a:rPr lang="en-IN" sz="836">
                <a:solidFill>
                  <a:schemeClr val="bg1"/>
                </a:solidFill>
                <a:latin typeface="+mj-lt"/>
              </a:rPr>
              <a:pPr marL="11798">
                <a:spcBef>
                  <a:spcPts val="106"/>
                </a:spcBef>
              </a:pPr>
              <a:t>8</a:t>
            </a:fld>
            <a:endParaRPr lang="en-IN" sz="836" dirty="0">
              <a:solidFill>
                <a:schemeClr val="bg1"/>
              </a:solidFill>
              <a:latin typeface="+mj-lt"/>
            </a:endParaRPr>
          </a:p>
        </p:txBody>
      </p:sp>
      <p:cxnSp>
        <p:nvCxnSpPr>
          <p:cNvPr id="9" name="Straight Connector 8"/>
          <p:cNvCxnSpPr/>
          <p:nvPr/>
        </p:nvCxnSpPr>
        <p:spPr>
          <a:xfrm flipH="1">
            <a:off x="193372" y="416894"/>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9963" y="416894"/>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13265" y="164087"/>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a:t>
            </a:r>
            <a:endParaRPr lang="en-US" sz="819" b="1" dirty="0">
              <a:latin typeface="+mj-lt"/>
            </a:endParaRPr>
          </a:p>
        </p:txBody>
      </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l="7405" t="27769" r="7871" b="44444"/>
          <a:stretch/>
        </p:blipFill>
        <p:spPr>
          <a:xfrm>
            <a:off x="5907188" y="82804"/>
            <a:ext cx="836512" cy="274357"/>
          </a:xfrm>
          <a:prstGeom prst="rect">
            <a:avLst/>
          </a:prstGeom>
        </p:spPr>
      </p:pic>
      <p:sp>
        <p:nvSpPr>
          <p:cNvPr id="2" name="Rectangle 1"/>
          <p:cNvSpPr/>
          <p:nvPr/>
        </p:nvSpPr>
        <p:spPr>
          <a:xfrm>
            <a:off x="100595" y="414208"/>
            <a:ext cx="6612943" cy="2707985"/>
          </a:xfrm>
          <a:prstGeom prst="rect">
            <a:avLst/>
          </a:prstGeom>
        </p:spPr>
        <p:txBody>
          <a:bodyPr wrap="square">
            <a:spAutoFit/>
          </a:bodyPr>
          <a:lstStyle/>
          <a:p>
            <a:pPr marL="11527" marR="7493" algn="just">
              <a:lnSpc>
                <a:spcPts val="1075"/>
              </a:lnSpc>
              <a:spcBef>
                <a:spcPts val="586"/>
              </a:spcBef>
            </a:pPr>
            <a:r>
              <a:rPr lang="en-US" sz="600" spc="14" dirty="0">
                <a:latin typeface="Arial" panose="020B0604020202020204" pitchFamily="34" charset="0"/>
                <a:cs typeface="Arial" panose="020B0604020202020204" pitchFamily="34" charset="0"/>
              </a:rPr>
              <a:t>These</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information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t>
            </a:r>
            <a:r>
              <a:rPr lang="en-US" sz="600" spc="3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opinions</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views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are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3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meant</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serve</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professional</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investment</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guide for</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readers.</a:t>
            </a:r>
            <a:r>
              <a:rPr lang="en-US" sz="600" spc="5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No</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action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solicited</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based</a:t>
            </a:r>
            <a:r>
              <a:rPr lang="en-US" sz="600" spc="51"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upon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information</a:t>
            </a:r>
            <a:r>
              <a:rPr lang="en-US" sz="600" spc="5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provided</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herein.</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Recipients</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“Report”</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should</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rely</a:t>
            </a:r>
            <a:r>
              <a:rPr lang="en-US" sz="600" spc="45"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on</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information/data</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arising</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out</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their</a:t>
            </a:r>
            <a:r>
              <a:rPr lang="en-US" sz="600" spc="51"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own</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Study/investigations. </a:t>
            </a:r>
            <a:r>
              <a:rPr lang="en-US" sz="600" spc="77"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 </a:t>
            </a:r>
            <a:r>
              <a:rPr lang="en-US" sz="600" spc="9" dirty="0">
                <a:latin typeface="Arial" panose="020B0604020202020204" pitchFamily="34" charset="0"/>
                <a:cs typeface="Arial" panose="020B0604020202020204" pitchFamily="34" charset="0"/>
              </a:rPr>
              <a:t> is </a:t>
            </a:r>
            <a:r>
              <a:rPr lang="en-US" sz="600" spc="4" dirty="0">
                <a:latin typeface="Arial" panose="020B0604020202020204" pitchFamily="34" charset="0"/>
                <a:cs typeface="Arial" panose="020B0604020202020204" pitchFamily="34" charset="0"/>
              </a:rPr>
              <a:t>advised to  </a:t>
            </a:r>
            <a:r>
              <a:rPr lang="en-US" sz="600" spc="9" dirty="0">
                <a:latin typeface="Arial" panose="020B0604020202020204" pitchFamily="34" charset="0"/>
                <a:cs typeface="Arial" panose="020B0604020202020204" pitchFamily="34" charset="0"/>
              </a:rPr>
              <a:t>seek </a:t>
            </a:r>
            <a:r>
              <a:rPr lang="en-US" sz="600" spc="14" dirty="0">
                <a:latin typeface="Arial" panose="020B0604020202020204" pitchFamily="34" charset="0"/>
                <a:cs typeface="Arial" panose="020B0604020202020204" pitchFamily="34" charset="0"/>
              </a:rPr>
              <a:t>independent </a:t>
            </a:r>
            <a:r>
              <a:rPr lang="en-US" sz="600" spc="9" dirty="0">
                <a:latin typeface="Arial" panose="020B0604020202020204" pitchFamily="34" charset="0"/>
                <a:cs typeface="Arial" panose="020B0604020202020204" pitchFamily="34" charset="0"/>
              </a:rPr>
              <a:t>professional advice </a:t>
            </a:r>
            <a:r>
              <a:rPr lang="en-US" sz="600" spc="14" dirty="0">
                <a:latin typeface="Arial" panose="020B0604020202020204" pitchFamily="34" charset="0"/>
                <a:cs typeface="Arial" panose="020B0604020202020204" pitchFamily="34" charset="0"/>
              </a:rPr>
              <a:t>and </a:t>
            </a:r>
            <a:r>
              <a:rPr lang="en-US" sz="600" spc="9" dirty="0">
                <a:latin typeface="Arial" panose="020B0604020202020204" pitchFamily="34" charset="0"/>
                <a:cs typeface="Arial" panose="020B0604020202020204" pitchFamily="34" charset="0"/>
              </a:rPr>
              <a:t>arrive </a:t>
            </a:r>
            <a:r>
              <a:rPr lang="en-US" sz="600" spc="4" dirty="0">
                <a:latin typeface="Arial" panose="020B0604020202020204" pitchFamily="34" charset="0"/>
                <a:cs typeface="Arial" panose="020B0604020202020204" pitchFamily="34" charset="0"/>
              </a:rPr>
              <a:t>at </a:t>
            </a:r>
            <a:r>
              <a:rPr lang="en-US" sz="600" spc="9" dirty="0">
                <a:latin typeface="Arial" panose="020B0604020202020204" pitchFamily="34" charset="0"/>
                <a:cs typeface="Arial" panose="020B0604020202020204" pitchFamily="34" charset="0"/>
              </a:rPr>
              <a:t>an </a:t>
            </a:r>
            <a:r>
              <a:rPr lang="en-US" sz="600" spc="14" dirty="0">
                <a:latin typeface="Arial" panose="020B0604020202020204" pitchFamily="34" charset="0"/>
                <a:cs typeface="Arial" panose="020B0604020202020204" pitchFamily="34" charset="0"/>
              </a:rPr>
              <a:t>informed </a:t>
            </a:r>
            <a:r>
              <a:rPr lang="en-US" sz="600" spc="9" dirty="0">
                <a:latin typeface="Arial" panose="020B0604020202020204" pitchFamily="34" charset="0"/>
                <a:cs typeface="Arial" panose="020B0604020202020204" pitchFamily="34" charset="0"/>
              </a:rPr>
              <a:t>trading/investment decision before executing </a:t>
            </a:r>
            <a:r>
              <a:rPr lang="en-US" sz="600" spc="14" dirty="0">
                <a:latin typeface="Arial" panose="020B0604020202020204" pitchFamily="34" charset="0"/>
                <a:cs typeface="Arial" panose="020B0604020202020204" pitchFamily="34" charset="0"/>
              </a:rPr>
              <a:t>any </a:t>
            </a:r>
            <a:r>
              <a:rPr lang="en-US" sz="600" spc="9" dirty="0">
                <a:latin typeface="Arial" panose="020B0604020202020204" pitchFamily="34" charset="0"/>
                <a:cs typeface="Arial" panose="020B0604020202020204" pitchFamily="34" charset="0"/>
              </a:rPr>
              <a:t>trades or making </a:t>
            </a:r>
            <a:r>
              <a:rPr lang="en-US" sz="600" spc="14" dirty="0">
                <a:latin typeface="Arial" panose="020B0604020202020204" pitchFamily="34" charset="0"/>
                <a:cs typeface="Arial" panose="020B0604020202020204" pitchFamily="34" charset="0"/>
              </a:rPr>
              <a:t>any </a:t>
            </a:r>
            <a:r>
              <a:rPr lang="en-US" sz="600" spc="9" dirty="0">
                <a:latin typeface="Arial" panose="020B0604020202020204" pitchFamily="34" charset="0"/>
                <a:cs typeface="Arial" panose="020B0604020202020204" pitchFamily="34" charset="0"/>
              </a:rPr>
              <a:t>investments. This ‘Report’ has </a:t>
            </a:r>
            <a:r>
              <a:rPr lang="en-US" sz="600" spc="14" dirty="0">
                <a:latin typeface="Arial" panose="020B0604020202020204" pitchFamily="34" charset="0"/>
                <a:cs typeface="Arial" panose="020B0604020202020204" pitchFamily="34" charset="0"/>
              </a:rPr>
              <a:t>been </a:t>
            </a:r>
            <a:r>
              <a:rPr lang="en-US" sz="600" spc="19"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prepared </a:t>
            </a:r>
            <a:r>
              <a:rPr lang="en-US" sz="600" spc="19" dirty="0">
                <a:latin typeface="Arial" panose="020B0604020202020204" pitchFamily="34" charset="0"/>
                <a:cs typeface="Arial" panose="020B0604020202020204" pitchFamily="34" charset="0"/>
              </a:rPr>
              <a:t>on </a:t>
            </a:r>
            <a:r>
              <a:rPr lang="en-US" sz="600" spc="9" dirty="0">
                <a:latin typeface="Arial" panose="020B0604020202020204" pitchFamily="34" charset="0"/>
                <a:cs typeface="Arial" panose="020B0604020202020204" pitchFamily="34" charset="0"/>
              </a:rPr>
              <a:t>the</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basis of</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publicly available information,</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internally</a:t>
            </a:r>
            <a:r>
              <a:rPr lang="en-US" sz="600" spc="14" dirty="0">
                <a:latin typeface="Arial" panose="020B0604020202020204" pitchFamily="34" charset="0"/>
                <a:cs typeface="Arial" panose="020B0604020202020204" pitchFamily="34" charset="0"/>
              </a:rPr>
              <a:t> developed</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data</a:t>
            </a:r>
            <a:r>
              <a:rPr lang="en-US" sz="600" spc="9"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 </a:t>
            </a:r>
            <a:r>
              <a:rPr lang="en-US" sz="600" spc="9" dirty="0">
                <a:latin typeface="Arial" panose="020B0604020202020204" pitchFamily="34" charset="0"/>
                <a:cs typeface="Arial" panose="020B0604020202020204" pitchFamily="34" charset="0"/>
              </a:rPr>
              <a:t>other</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sources believed</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by</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9" dirty="0">
                <a:latin typeface="Arial" panose="020B0604020202020204" pitchFamily="34" charset="0"/>
                <a:cs typeface="Arial" panose="020B0604020202020204" pitchFamily="34" charset="0"/>
              </a:rPr>
              <a:t> be</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reliable. CEBPL</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9" dirty="0">
                <a:latin typeface="Arial" panose="020B0604020202020204" pitchFamily="34" charset="0"/>
                <a:cs typeface="Arial" panose="020B0604020202020204" pitchFamily="34" charset="0"/>
              </a:rPr>
              <a:t> directors, employees, </a:t>
            </a:r>
            <a:r>
              <a:rPr lang="en-US" sz="600" spc="4" dirty="0">
                <a:latin typeface="Arial" panose="020B0604020202020204" pitchFamily="34" charset="0"/>
                <a:cs typeface="Arial" panose="020B0604020202020204" pitchFamily="34" charset="0"/>
              </a:rPr>
              <a:t>affiliates</a:t>
            </a:r>
            <a:r>
              <a:rPr lang="en-US" sz="600" spc="9"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or </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representatives shall</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 be responsible for, </a:t>
            </a:r>
            <a:r>
              <a:rPr lang="en-US" sz="600" spc="14" dirty="0">
                <a:latin typeface="Arial" panose="020B0604020202020204" pitchFamily="34" charset="0"/>
                <a:cs typeface="Arial" panose="020B0604020202020204" pitchFamily="34" charset="0"/>
              </a:rPr>
              <a:t>or </a:t>
            </a:r>
            <a:r>
              <a:rPr lang="en-US" sz="600" spc="9" dirty="0">
                <a:latin typeface="Arial" panose="020B0604020202020204" pitchFamily="34" charset="0"/>
                <a:cs typeface="Arial" panose="020B0604020202020204" pitchFamily="34" charset="0"/>
              </a:rPr>
              <a:t>warrant </a:t>
            </a:r>
            <a:r>
              <a:rPr lang="en-US" sz="600" spc="14" dirty="0">
                <a:latin typeface="Arial" panose="020B0604020202020204" pitchFamily="34" charset="0"/>
                <a:cs typeface="Arial" panose="020B0604020202020204" pitchFamily="34" charset="0"/>
              </a:rPr>
              <a:t>for </a:t>
            </a:r>
            <a:r>
              <a:rPr lang="en-US" sz="600" spc="9" dirty="0">
                <a:latin typeface="Arial" panose="020B0604020202020204" pitchFamily="34" charset="0"/>
                <a:cs typeface="Arial" panose="020B0604020202020204" pitchFamily="34" charset="0"/>
              </a:rPr>
              <a:t>the accuracy, completeness, </a:t>
            </a:r>
            <a:r>
              <a:rPr lang="en-US" sz="600" spc="14" dirty="0">
                <a:latin typeface="Arial" panose="020B0604020202020204" pitchFamily="34" charset="0"/>
                <a:cs typeface="Arial" panose="020B0604020202020204" pitchFamily="34" charset="0"/>
              </a:rPr>
              <a:t>adequacy and </a:t>
            </a:r>
            <a:r>
              <a:rPr lang="en-US" sz="600" spc="4" dirty="0">
                <a:latin typeface="Arial" panose="020B0604020202020204" pitchFamily="34" charset="0"/>
                <a:cs typeface="Arial" panose="020B0604020202020204" pitchFamily="34" charset="0"/>
              </a:rPr>
              <a:t>reliability  </a:t>
            </a:r>
            <a:r>
              <a:rPr lang="en-US" sz="600" spc="9" dirty="0">
                <a:latin typeface="Arial" panose="020B0604020202020204" pitchFamily="34" charset="0"/>
                <a:cs typeface="Arial" panose="020B0604020202020204" pitchFamily="34" charset="0"/>
              </a:rPr>
              <a:t>of </a:t>
            </a:r>
            <a:r>
              <a:rPr lang="en-US" sz="600" spc="14" dirty="0">
                <a:latin typeface="Arial" panose="020B0604020202020204" pitchFamily="34" charset="0"/>
                <a:cs typeface="Arial" panose="020B0604020202020204" pitchFamily="34" charset="0"/>
              </a:rPr>
              <a:t>such </a:t>
            </a:r>
            <a:r>
              <a:rPr lang="en-US" sz="600" spc="9" dirty="0">
                <a:latin typeface="Arial" panose="020B0604020202020204" pitchFamily="34" charset="0"/>
                <a:cs typeface="Arial" panose="020B0604020202020204" pitchFamily="34" charset="0"/>
              </a:rPr>
              <a:t>information / </a:t>
            </a:r>
            <a:r>
              <a:rPr lang="en-US" sz="600" spc="14" dirty="0">
                <a:latin typeface="Arial" panose="020B0604020202020204" pitchFamily="34" charset="0"/>
                <a:cs typeface="Arial" panose="020B0604020202020204" pitchFamily="34" charset="0"/>
              </a:rPr>
              <a:t>opinions </a:t>
            </a:r>
            <a:r>
              <a:rPr lang="en-US" sz="600" spc="9" dirty="0">
                <a:latin typeface="Arial" panose="020B0604020202020204" pitchFamily="34" charset="0"/>
                <a:cs typeface="Arial" panose="020B0604020202020204" pitchFamily="34" charset="0"/>
              </a:rPr>
              <a:t>/ views. </a:t>
            </a:r>
            <a:r>
              <a:rPr lang="en-US" sz="600" spc="14" dirty="0">
                <a:latin typeface="Arial" panose="020B0604020202020204" pitchFamily="34" charset="0"/>
                <a:cs typeface="Arial" panose="020B0604020202020204" pitchFamily="34" charset="0"/>
              </a:rPr>
              <a:t>Though </a:t>
            </a:r>
            <a:r>
              <a:rPr lang="en-US" sz="600" spc="9" dirty="0">
                <a:latin typeface="Arial" panose="020B0604020202020204" pitchFamily="34" charset="0"/>
                <a:cs typeface="Arial" panose="020B0604020202020204" pitchFamily="34" charset="0"/>
              </a:rPr>
              <a:t>due care has </a:t>
            </a:r>
            <a:r>
              <a:rPr lang="en-US" sz="600" spc="14" dirty="0">
                <a:latin typeface="Arial" panose="020B0604020202020204" pitchFamily="34" charset="0"/>
                <a:cs typeface="Arial" panose="020B0604020202020204" pitchFamily="34" charset="0"/>
              </a:rPr>
              <a:t>been </a:t>
            </a:r>
            <a:r>
              <a:rPr lang="en-US" sz="600" spc="9" dirty="0">
                <a:latin typeface="Arial" panose="020B0604020202020204" pitchFamily="34" charset="0"/>
                <a:cs typeface="Arial" panose="020B0604020202020204" pitchFamily="34" charset="0"/>
              </a:rPr>
              <a:t>taken </a:t>
            </a:r>
            <a:r>
              <a:rPr lang="en-US" sz="600" spc="14" dirty="0">
                <a:latin typeface="Arial" panose="020B0604020202020204" pitchFamily="34" charset="0"/>
                <a:cs typeface="Arial" panose="020B0604020202020204" pitchFamily="34" charset="0"/>
              </a:rPr>
              <a:t>to </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ensure that the </a:t>
            </a:r>
            <a:r>
              <a:rPr lang="en-US" sz="600" spc="4" dirty="0">
                <a:latin typeface="Arial" panose="020B0604020202020204" pitchFamily="34" charset="0"/>
                <a:cs typeface="Arial" panose="020B0604020202020204" pitchFamily="34" charset="0"/>
              </a:rPr>
              <a:t>disclosures </a:t>
            </a:r>
            <a:r>
              <a:rPr lang="en-US" sz="600" spc="14" dirty="0">
                <a:latin typeface="Arial" panose="020B0604020202020204" pitchFamily="34" charset="0"/>
                <a:cs typeface="Arial" panose="020B0604020202020204" pitchFamily="34" charset="0"/>
              </a:rPr>
              <a:t>and opinions </a:t>
            </a:r>
            <a:r>
              <a:rPr lang="en-US" sz="600" spc="9" dirty="0">
                <a:latin typeface="Arial" panose="020B0604020202020204" pitchFamily="34" charset="0"/>
                <a:cs typeface="Arial" panose="020B0604020202020204" pitchFamily="34" charset="0"/>
              </a:rPr>
              <a:t>given are fair </a:t>
            </a:r>
            <a:r>
              <a:rPr lang="en-US" sz="600" spc="14" dirty="0">
                <a:latin typeface="Arial" panose="020B0604020202020204" pitchFamily="34" charset="0"/>
                <a:cs typeface="Arial" panose="020B0604020202020204" pitchFamily="34" charset="0"/>
              </a:rPr>
              <a:t>and </a:t>
            </a:r>
            <a:r>
              <a:rPr lang="en-US" sz="600" spc="9" dirty="0">
                <a:latin typeface="Arial" panose="020B0604020202020204" pitchFamily="34" charset="0"/>
                <a:cs typeface="Arial" panose="020B0604020202020204" pitchFamily="34" charset="0"/>
              </a:rPr>
              <a:t>reasonable, </a:t>
            </a:r>
            <a:r>
              <a:rPr lang="en-US" sz="600" spc="14" dirty="0">
                <a:latin typeface="Arial" panose="020B0604020202020204" pitchFamily="34" charset="0"/>
                <a:cs typeface="Arial" panose="020B0604020202020204" pitchFamily="34" charset="0"/>
              </a:rPr>
              <a:t>none </a:t>
            </a:r>
            <a:r>
              <a:rPr lang="en-US" sz="600" spc="9" dirty="0">
                <a:latin typeface="Arial" panose="020B0604020202020204" pitchFamily="34" charset="0"/>
                <a:cs typeface="Arial" panose="020B0604020202020204" pitchFamily="34" charset="0"/>
              </a:rPr>
              <a:t>of the directors, employees, </a:t>
            </a:r>
            <a:r>
              <a:rPr lang="en-US" sz="600" spc="4" dirty="0">
                <a:latin typeface="Arial" panose="020B0604020202020204" pitchFamily="34" charset="0"/>
                <a:cs typeface="Arial" panose="020B0604020202020204" pitchFamily="34" charset="0"/>
              </a:rPr>
              <a:t>affiliates </a:t>
            </a:r>
            <a:r>
              <a:rPr lang="en-US" sz="600" spc="14" dirty="0">
                <a:latin typeface="Arial" panose="020B0604020202020204" pitchFamily="34" charset="0"/>
                <a:cs typeface="Arial" panose="020B0604020202020204" pitchFamily="34" charset="0"/>
              </a:rPr>
              <a:t>or </a:t>
            </a:r>
            <a:r>
              <a:rPr lang="en-US" sz="600" spc="9" dirty="0">
                <a:latin typeface="Arial" panose="020B0604020202020204" pitchFamily="34" charset="0"/>
                <a:cs typeface="Arial" panose="020B0604020202020204" pitchFamily="34" charset="0"/>
              </a:rPr>
              <a:t>representatives of CEBPL shall be liable for </a:t>
            </a:r>
            <a:r>
              <a:rPr lang="en-US" sz="600" spc="14" dirty="0">
                <a:latin typeface="Arial" panose="020B0604020202020204" pitchFamily="34" charset="0"/>
                <a:cs typeface="Arial" panose="020B0604020202020204" pitchFamily="34" charset="0"/>
              </a:rPr>
              <a:t>any </a:t>
            </a:r>
            <a:r>
              <a:rPr lang="en-US" sz="600" spc="9" dirty="0">
                <a:latin typeface="Arial" panose="020B0604020202020204" pitchFamily="34" charset="0"/>
                <a:cs typeface="Arial" panose="020B0604020202020204" pitchFamily="34" charset="0"/>
              </a:rPr>
              <a:t>direct, indirect, </a:t>
            </a:r>
            <a:r>
              <a:rPr lang="en-US" sz="600" spc="4" dirty="0">
                <a:latin typeface="Arial" panose="020B0604020202020204" pitchFamily="34" charset="0"/>
                <a:cs typeface="Arial" panose="020B0604020202020204" pitchFamily="34" charset="0"/>
              </a:rPr>
              <a:t>special, </a:t>
            </a:r>
            <a:r>
              <a:rPr lang="en-US" sz="600" spc="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incidental,</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consequential,</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punitive</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exemplary</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damages,</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including</a:t>
            </a:r>
            <a:r>
              <a:rPr lang="en-US" sz="600" spc="5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lost</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profits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arising</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any</a:t>
            </a:r>
            <a:r>
              <a:rPr lang="en-US" sz="600" spc="2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way</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whatsoever</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from</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information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opinions</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views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contained</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report</a:t>
            </a:r>
            <a:r>
              <a:rPr lang="en-US" sz="600" spc="9" dirty="0" smtClean="0">
                <a:latin typeface="Arial" panose="020B0604020202020204" pitchFamily="34" charset="0"/>
                <a:cs typeface="Arial" panose="020B0604020202020204" pitchFamily="34" charset="0"/>
              </a:rPr>
              <a:t>.</a:t>
            </a:r>
          </a:p>
          <a:p>
            <a:pPr marL="11527" marR="7493" algn="just">
              <a:lnSpc>
                <a:spcPts val="1075"/>
              </a:lnSpc>
              <a:spcBef>
                <a:spcPts val="586"/>
              </a:spcBef>
            </a:pPr>
            <a:r>
              <a:rPr lang="en-US" sz="600" spc="4" dirty="0">
                <a:latin typeface="Arial" panose="020B0604020202020204" pitchFamily="34" charset="0"/>
                <a:cs typeface="Arial" panose="020B0604020202020204" pitchFamily="34" charset="0"/>
              </a:rPr>
              <a:t>The price and value of the investments referred to in this Report and the income from them may tend to go down as well as up, and investors may incur losses on any investments. Past performance shall not be a guide for future performance. CEBPL does not provide tax advice to its clients, and all investors are strongly advised to take advice of their tax advisers regarding taxation aspects of any potential investment. Opinions are based on the current scenario as of the date appearing on this ‘Report’ only. CEBPL does not undertake to advise you as to any  change of our views expressed in this “Report’ may differ on account of differences in research methodology, personal judgment and difference in time horizons for which recommendations  are made. User should keep this risk in mind and not hold CEBPL, its employees and associates responsible for any losses, damages of any type whatsoever.</a:t>
            </a:r>
          </a:p>
          <a:p>
            <a:pPr marL="11527" marR="7493" algn="just">
              <a:lnSpc>
                <a:spcPct val="103299"/>
              </a:lnSpc>
              <a:spcBef>
                <a:spcPts val="702"/>
              </a:spcBef>
            </a:pPr>
            <a:r>
              <a:rPr lang="en-US" sz="600" b="1" spc="4" dirty="0">
                <a:latin typeface="Arial" panose="020B0604020202020204" pitchFamily="34" charset="0"/>
                <a:cs typeface="Arial" panose="020B0604020202020204" pitchFamily="34" charset="0"/>
              </a:rPr>
              <a:t>Disclaimers </a:t>
            </a:r>
            <a:r>
              <a:rPr lang="en-US" sz="600" b="1" spc="14" dirty="0">
                <a:latin typeface="Arial" panose="020B0604020202020204" pitchFamily="34" charset="0"/>
                <a:cs typeface="Arial" panose="020B0604020202020204" pitchFamily="34" charset="0"/>
              </a:rPr>
              <a:t>in </a:t>
            </a:r>
            <a:r>
              <a:rPr lang="en-US" sz="600" b="1" spc="9" dirty="0">
                <a:latin typeface="Arial" panose="020B0604020202020204" pitchFamily="34" charset="0"/>
                <a:cs typeface="Arial" panose="020B0604020202020204" pitchFamily="34" charset="0"/>
              </a:rPr>
              <a:t>respect of </a:t>
            </a:r>
            <a:r>
              <a:rPr lang="en-US" sz="600" b="1" spc="4" dirty="0">
                <a:latin typeface="Arial" panose="020B0604020202020204" pitchFamily="34" charset="0"/>
                <a:cs typeface="Arial" panose="020B0604020202020204" pitchFamily="34" charset="0"/>
              </a:rPr>
              <a:t>jurisdiction: </a:t>
            </a:r>
            <a:r>
              <a:rPr lang="en-US" sz="600" spc="9" dirty="0">
                <a:latin typeface="Arial" panose="020B0604020202020204" pitchFamily="34" charset="0"/>
                <a:cs typeface="Arial" panose="020B0604020202020204" pitchFamily="34" charset="0"/>
              </a:rPr>
              <a:t>This </a:t>
            </a:r>
            <a:r>
              <a:rPr lang="en-US" sz="600" spc="14" dirty="0">
                <a:latin typeface="Arial" panose="020B0604020202020204" pitchFamily="34" charset="0"/>
                <a:cs typeface="Arial" panose="020B0604020202020204" pitchFamily="34" charset="0"/>
              </a:rPr>
              <a:t>report </a:t>
            </a:r>
            <a:r>
              <a:rPr lang="en-US" sz="600" spc="9" dirty="0">
                <a:latin typeface="Arial" panose="020B0604020202020204" pitchFamily="34" charset="0"/>
                <a:cs typeface="Arial" panose="020B0604020202020204" pitchFamily="34" charset="0"/>
              </a:rPr>
              <a:t>is not directed to, or </a:t>
            </a:r>
            <a:r>
              <a:rPr lang="en-US" sz="600" spc="14" dirty="0">
                <a:latin typeface="Arial" panose="020B0604020202020204" pitchFamily="34" charset="0"/>
                <a:cs typeface="Arial" panose="020B0604020202020204" pitchFamily="34" charset="0"/>
              </a:rPr>
              <a:t>intended for </a:t>
            </a:r>
            <a:r>
              <a:rPr lang="en-US" sz="600" spc="9" dirty="0">
                <a:latin typeface="Arial" panose="020B0604020202020204" pitchFamily="34" charset="0"/>
                <a:cs typeface="Arial" panose="020B0604020202020204" pitchFamily="34" charset="0"/>
              </a:rPr>
              <a:t>distribution </a:t>
            </a:r>
            <a:r>
              <a:rPr lang="en-US" sz="600" spc="4" dirty="0">
                <a:latin typeface="Arial" panose="020B0604020202020204" pitchFamily="34" charset="0"/>
                <a:cs typeface="Arial" panose="020B0604020202020204" pitchFamily="34" charset="0"/>
              </a:rPr>
              <a:t>to </a:t>
            </a:r>
            <a:r>
              <a:rPr lang="en-US" sz="600" spc="14" dirty="0">
                <a:latin typeface="Arial" panose="020B0604020202020204" pitchFamily="34" charset="0"/>
                <a:cs typeface="Arial" panose="020B0604020202020204" pitchFamily="34" charset="0"/>
              </a:rPr>
              <a:t>or </a:t>
            </a:r>
            <a:r>
              <a:rPr lang="en-US" sz="600" spc="9" dirty="0">
                <a:latin typeface="Arial" panose="020B0604020202020204" pitchFamily="34" charset="0"/>
                <a:cs typeface="Arial" panose="020B0604020202020204" pitchFamily="34" charset="0"/>
              </a:rPr>
              <a:t>use </a:t>
            </a:r>
            <a:r>
              <a:rPr lang="en-US" sz="600" spc="4" dirty="0">
                <a:latin typeface="Arial" panose="020B0604020202020204" pitchFamily="34" charset="0"/>
                <a:cs typeface="Arial" panose="020B0604020202020204" pitchFamily="34" charset="0"/>
              </a:rPr>
              <a:t>by, </a:t>
            </a:r>
            <a:r>
              <a:rPr lang="en-US" sz="600" spc="14" dirty="0">
                <a:latin typeface="Arial" panose="020B0604020202020204" pitchFamily="34" charset="0"/>
                <a:cs typeface="Arial" panose="020B0604020202020204" pitchFamily="34" charset="0"/>
              </a:rPr>
              <a:t>any </a:t>
            </a:r>
            <a:r>
              <a:rPr lang="en-US" sz="600" spc="9" dirty="0">
                <a:latin typeface="Arial" panose="020B0604020202020204" pitchFamily="34" charset="0"/>
                <a:cs typeface="Arial" panose="020B0604020202020204" pitchFamily="34" charset="0"/>
              </a:rPr>
              <a:t>person or entity </a:t>
            </a:r>
            <a:r>
              <a:rPr lang="en-US" sz="600" spc="14" dirty="0">
                <a:latin typeface="Arial" panose="020B0604020202020204" pitchFamily="34" charset="0"/>
                <a:cs typeface="Arial" panose="020B0604020202020204" pitchFamily="34" charset="0"/>
              </a:rPr>
              <a:t>who </a:t>
            </a:r>
            <a:r>
              <a:rPr lang="en-US" sz="600" spc="9" dirty="0">
                <a:latin typeface="Arial" panose="020B0604020202020204" pitchFamily="34" charset="0"/>
                <a:cs typeface="Arial" panose="020B0604020202020204" pitchFamily="34" charset="0"/>
              </a:rPr>
              <a:t>is a </a:t>
            </a:r>
            <a:r>
              <a:rPr lang="en-US" sz="600" spc="4" dirty="0">
                <a:latin typeface="Arial" panose="020B0604020202020204" pitchFamily="34" charset="0"/>
                <a:cs typeface="Arial" panose="020B0604020202020204" pitchFamily="34" charset="0"/>
              </a:rPr>
              <a:t>citizen </a:t>
            </a:r>
            <a:r>
              <a:rPr lang="en-US" sz="600" spc="9" dirty="0">
                <a:latin typeface="Arial" panose="020B0604020202020204" pitchFamily="34" charset="0"/>
                <a:cs typeface="Arial" panose="020B0604020202020204" pitchFamily="34" charset="0"/>
              </a:rPr>
              <a:t>or resident of </a:t>
            </a:r>
            <a:r>
              <a:rPr lang="en-US" sz="600" spc="14" dirty="0">
                <a:latin typeface="Arial" panose="020B0604020202020204" pitchFamily="34" charset="0"/>
                <a:cs typeface="Arial" panose="020B0604020202020204" pitchFamily="34" charset="0"/>
              </a:rPr>
              <a:t>or </a:t>
            </a:r>
            <a:r>
              <a:rPr lang="en-US" sz="600" spc="9" dirty="0">
                <a:latin typeface="Arial" panose="020B0604020202020204" pitchFamily="34" charset="0"/>
                <a:cs typeface="Arial" panose="020B0604020202020204" pitchFamily="34" charset="0"/>
              </a:rPr>
              <a:t>located </a:t>
            </a:r>
            <a:r>
              <a:rPr lang="en-US" sz="600" spc="14" dirty="0">
                <a:latin typeface="Arial" panose="020B0604020202020204" pitchFamily="34" charset="0"/>
                <a:cs typeface="Arial" panose="020B0604020202020204" pitchFamily="34" charset="0"/>
              </a:rPr>
              <a:t>in any </a:t>
            </a:r>
            <a:r>
              <a:rPr lang="en-US" sz="600" spc="4" dirty="0">
                <a:latin typeface="Arial" panose="020B0604020202020204" pitchFamily="34" charset="0"/>
                <a:cs typeface="Arial" panose="020B0604020202020204" pitchFamily="34" charset="0"/>
              </a:rPr>
              <a:t>locality, </a:t>
            </a:r>
            <a:r>
              <a:rPr lang="en-US" sz="600" spc="9" dirty="0">
                <a:latin typeface="Arial" panose="020B0604020202020204" pitchFamily="34" charset="0"/>
                <a:cs typeface="Arial" panose="020B0604020202020204" pitchFamily="34" charset="0"/>
              </a:rPr>
              <a:t>state, </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country or other jurisdiction where such </a:t>
            </a:r>
            <a:r>
              <a:rPr lang="en-US" sz="600" spc="4" dirty="0">
                <a:latin typeface="Arial" panose="020B0604020202020204" pitchFamily="34" charset="0"/>
                <a:cs typeface="Arial" panose="020B0604020202020204" pitchFamily="34" charset="0"/>
              </a:rPr>
              <a:t>distribution, </a:t>
            </a:r>
            <a:r>
              <a:rPr lang="en-US" sz="600" spc="9" dirty="0">
                <a:latin typeface="Arial" panose="020B0604020202020204" pitchFamily="34" charset="0"/>
                <a:cs typeface="Arial" panose="020B0604020202020204" pitchFamily="34" charset="0"/>
              </a:rPr>
              <a:t>publication, </a:t>
            </a:r>
            <a:r>
              <a:rPr lang="en-US" sz="600" spc="4" dirty="0">
                <a:latin typeface="Arial" panose="020B0604020202020204" pitchFamily="34" charset="0"/>
                <a:cs typeface="Arial" panose="020B0604020202020204" pitchFamily="34" charset="0"/>
              </a:rPr>
              <a:t>availability </a:t>
            </a:r>
            <a:r>
              <a:rPr lang="en-US" sz="600" spc="9" dirty="0">
                <a:latin typeface="Arial" panose="020B0604020202020204" pitchFamily="34" charset="0"/>
                <a:cs typeface="Arial" panose="020B0604020202020204" pitchFamily="34" charset="0"/>
              </a:rPr>
              <a:t>or </a:t>
            </a:r>
            <a:r>
              <a:rPr lang="en-US" sz="600" spc="4" dirty="0">
                <a:latin typeface="Arial" panose="020B0604020202020204" pitchFamily="34" charset="0"/>
                <a:cs typeface="Arial" panose="020B0604020202020204" pitchFamily="34" charset="0"/>
              </a:rPr>
              <a:t>use </a:t>
            </a:r>
            <a:r>
              <a:rPr lang="en-US" sz="600" spc="14" dirty="0">
                <a:latin typeface="Arial" panose="020B0604020202020204" pitchFamily="34" charset="0"/>
                <a:cs typeface="Arial" panose="020B0604020202020204" pitchFamily="34" charset="0"/>
              </a:rPr>
              <a:t>would </a:t>
            </a:r>
            <a:r>
              <a:rPr lang="en-US" sz="600" spc="9" dirty="0">
                <a:latin typeface="Arial" panose="020B0604020202020204" pitchFamily="34" charset="0"/>
                <a:cs typeface="Arial" panose="020B0604020202020204" pitchFamily="34" charset="0"/>
              </a:rPr>
              <a:t>be contrary </a:t>
            </a:r>
            <a:r>
              <a:rPr lang="en-US" sz="600" spc="4" dirty="0">
                <a:latin typeface="Arial" panose="020B0604020202020204" pitchFamily="34" charset="0"/>
                <a:cs typeface="Arial" panose="020B0604020202020204" pitchFamily="34" charset="0"/>
              </a:rPr>
              <a:t>to </a:t>
            </a:r>
            <a:r>
              <a:rPr lang="en-US" sz="600" spc="14" dirty="0">
                <a:latin typeface="Arial" panose="020B0604020202020204" pitchFamily="34" charset="0"/>
                <a:cs typeface="Arial" panose="020B0604020202020204" pitchFamily="34" charset="0"/>
              </a:rPr>
              <a:t>law or </a:t>
            </a:r>
            <a:r>
              <a:rPr lang="en-US" sz="600" spc="9" dirty="0">
                <a:latin typeface="Arial" panose="020B0604020202020204" pitchFamily="34" charset="0"/>
                <a:cs typeface="Arial" panose="020B0604020202020204" pitchFamily="34" charset="0"/>
              </a:rPr>
              <a:t>regulation </a:t>
            </a:r>
            <a:r>
              <a:rPr lang="en-US" sz="600" spc="14" dirty="0">
                <a:latin typeface="Arial" panose="020B0604020202020204" pitchFamily="34" charset="0"/>
                <a:cs typeface="Arial" panose="020B0604020202020204" pitchFamily="34" charset="0"/>
              </a:rPr>
              <a:t>or </a:t>
            </a:r>
            <a:r>
              <a:rPr lang="en-US" sz="600" spc="9" dirty="0">
                <a:latin typeface="Arial" panose="020B0604020202020204" pitchFamily="34" charset="0"/>
                <a:cs typeface="Arial" panose="020B0604020202020204" pitchFamily="34" charset="0"/>
              </a:rPr>
              <a:t>which </a:t>
            </a:r>
            <a:r>
              <a:rPr lang="en-US" sz="600" spc="14" dirty="0">
                <a:latin typeface="Arial" panose="020B0604020202020204" pitchFamily="34" charset="0"/>
                <a:cs typeface="Arial" panose="020B0604020202020204" pitchFamily="34" charset="0"/>
              </a:rPr>
              <a:t>would </a:t>
            </a:r>
            <a:r>
              <a:rPr lang="en-US" sz="600" spc="9" dirty="0">
                <a:latin typeface="Arial" panose="020B0604020202020204" pitchFamily="34" charset="0"/>
                <a:cs typeface="Arial" panose="020B0604020202020204" pitchFamily="34" charset="0"/>
              </a:rPr>
              <a:t>subject “CEBPL RE” </a:t>
            </a:r>
            <a:r>
              <a:rPr lang="en-US" sz="600" spc="4" dirty="0">
                <a:latin typeface="Arial" panose="020B0604020202020204" pitchFamily="34" charset="0"/>
                <a:cs typeface="Arial" panose="020B0604020202020204" pitchFamily="34" charset="0"/>
              </a:rPr>
              <a:t>to </a:t>
            </a:r>
            <a:r>
              <a:rPr lang="en-US" sz="600" spc="14" dirty="0">
                <a:latin typeface="Arial" panose="020B0604020202020204" pitchFamily="34" charset="0"/>
                <a:cs typeface="Arial" panose="020B0604020202020204" pitchFamily="34" charset="0"/>
              </a:rPr>
              <a:t>any </a:t>
            </a:r>
            <a:r>
              <a:rPr lang="en-US" sz="600" spc="9" dirty="0">
                <a:latin typeface="Arial" panose="020B0604020202020204" pitchFamily="34" charset="0"/>
                <a:cs typeface="Arial" panose="020B0604020202020204" pitchFamily="34" charset="0"/>
              </a:rPr>
              <a:t>registration </a:t>
            </a:r>
            <a:r>
              <a:rPr lang="en-US" sz="600" spc="14" dirty="0">
                <a:latin typeface="Arial" panose="020B0604020202020204" pitchFamily="34" charset="0"/>
                <a:cs typeface="Arial" panose="020B0604020202020204" pitchFamily="34" charset="0"/>
              </a:rPr>
              <a:t>or </a:t>
            </a:r>
            <a:r>
              <a:rPr lang="en-US" sz="600" spc="9" dirty="0">
                <a:latin typeface="Arial" panose="020B0604020202020204" pitchFamily="34" charset="0"/>
                <a:cs typeface="Arial" panose="020B0604020202020204" pitchFamily="34" charset="0"/>
              </a:rPr>
              <a:t>licensing </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requirement</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within</a:t>
            </a:r>
            <a:r>
              <a:rPr lang="en-US" sz="600" spc="5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such</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jurisdiction(s).</a:t>
            </a:r>
            <a:r>
              <a:rPr lang="en-US" sz="600" spc="68"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No</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action</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has</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been</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68"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will</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taken</a:t>
            </a:r>
            <a:r>
              <a:rPr lang="en-US" sz="600" spc="68"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by</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a:t>
            </a:r>
            <a:r>
              <a:rPr lang="en-US" sz="600" spc="5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RE”</a:t>
            </a:r>
            <a:r>
              <a:rPr lang="en-US" sz="600" spc="5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in</a:t>
            </a:r>
            <a:r>
              <a:rPr lang="en-US" sz="600" spc="5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jurisdiction</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(other</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than</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India),</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where</a:t>
            </a:r>
            <a:r>
              <a:rPr lang="en-US" sz="600" spc="59"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action</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for</a:t>
            </a:r>
            <a:r>
              <a:rPr lang="en-US" sz="600" spc="63"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such</a:t>
            </a:r>
            <a:r>
              <a:rPr lang="en-US" sz="600" spc="6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purpose(s)</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required.</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Accordingly, </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‘Report’</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shall</a:t>
            </a:r>
            <a:r>
              <a:rPr lang="en-US" sz="600" spc="5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possessed,</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circulated</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and/or</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distributed</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in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any</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such</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country</a:t>
            </a:r>
            <a:r>
              <a:rPr lang="en-US" sz="600" spc="36"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or</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jurisdiction</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unless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such</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action</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is</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in</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compliance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with</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all</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applicable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laws</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regulations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such</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country </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 jurisdiction.</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“CEBPL” requires such recipient </a:t>
            </a:r>
            <a:r>
              <a:rPr lang="en-US" sz="600" spc="4" dirty="0">
                <a:latin typeface="Arial" panose="020B0604020202020204" pitchFamily="34" charset="0"/>
                <a:cs typeface="Arial" panose="020B0604020202020204" pitchFamily="34" charset="0"/>
              </a:rPr>
              <a:t>to</a:t>
            </a:r>
            <a:r>
              <a:rPr lang="en-US" sz="600" spc="9" dirty="0">
                <a:latin typeface="Arial" panose="020B0604020202020204" pitchFamily="34" charset="0"/>
                <a:cs typeface="Arial" panose="020B0604020202020204" pitchFamily="34" charset="0"/>
              </a:rPr>
              <a:t> inform</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himself </a:t>
            </a:r>
            <a:r>
              <a:rPr lang="en-US" sz="600" spc="14" dirty="0">
                <a:latin typeface="Arial" panose="020B0604020202020204" pitchFamily="34" charset="0"/>
                <a:cs typeface="Arial" panose="020B0604020202020204" pitchFamily="34" charset="0"/>
              </a:rPr>
              <a:t>about and </a:t>
            </a:r>
            <a:r>
              <a:rPr lang="en-US" sz="600" spc="4" dirty="0">
                <a:latin typeface="Arial" panose="020B0604020202020204" pitchFamily="34" charset="0"/>
                <a:cs typeface="Arial" panose="020B0604020202020204" pitchFamily="34" charset="0"/>
              </a:rPr>
              <a:t>to</a:t>
            </a:r>
            <a:r>
              <a:rPr lang="en-US" sz="600" spc="9" dirty="0">
                <a:latin typeface="Arial" panose="020B0604020202020204" pitchFamily="34" charset="0"/>
                <a:cs typeface="Arial" panose="020B0604020202020204" pitchFamily="34" charset="0"/>
              </a:rPr>
              <a:t> observe </a:t>
            </a:r>
            <a:r>
              <a:rPr lang="en-US" sz="600" spc="14" dirty="0">
                <a:latin typeface="Arial" panose="020B0604020202020204" pitchFamily="34" charset="0"/>
                <a:cs typeface="Arial" panose="020B0604020202020204" pitchFamily="34" charset="0"/>
              </a:rPr>
              <a:t>any </a:t>
            </a:r>
            <a:r>
              <a:rPr lang="en-US" sz="600" spc="4" dirty="0">
                <a:latin typeface="Arial" panose="020B0604020202020204" pitchFamily="34" charset="0"/>
                <a:cs typeface="Arial" panose="020B0604020202020204" pitchFamily="34" charset="0"/>
              </a:rPr>
              <a:t>restrictions at</a:t>
            </a:r>
            <a:r>
              <a:rPr lang="en-US" sz="600" spc="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his </a:t>
            </a:r>
            <a:r>
              <a:rPr lang="en-US" sz="600" spc="19" dirty="0">
                <a:latin typeface="Arial" panose="020B0604020202020204" pitchFamily="34" charset="0"/>
                <a:cs typeface="Arial" panose="020B0604020202020204" pitchFamily="34" charset="0"/>
              </a:rPr>
              <a:t>own </a:t>
            </a:r>
            <a:r>
              <a:rPr lang="en-US" sz="600" spc="9" dirty="0">
                <a:latin typeface="Arial" panose="020B0604020202020204" pitchFamily="34" charset="0"/>
                <a:cs typeface="Arial" panose="020B0604020202020204" pitchFamily="34" charset="0"/>
              </a:rPr>
              <a:t>expense, without </a:t>
            </a:r>
            <a:r>
              <a:rPr lang="en-US" sz="600" spc="14" dirty="0">
                <a:latin typeface="Arial" panose="020B0604020202020204" pitchFamily="34" charset="0"/>
                <a:cs typeface="Arial" panose="020B0604020202020204" pitchFamily="34" charset="0"/>
              </a:rPr>
              <a:t>any </a:t>
            </a:r>
            <a:r>
              <a:rPr lang="en-US" sz="600" spc="4" dirty="0">
                <a:latin typeface="Arial" panose="020B0604020202020204" pitchFamily="34" charset="0"/>
                <a:cs typeface="Arial" panose="020B0604020202020204" pitchFamily="34" charset="0"/>
              </a:rPr>
              <a:t>liability  to  </a:t>
            </a:r>
            <a:r>
              <a:rPr lang="en-US" sz="600" spc="9" dirty="0">
                <a:latin typeface="Arial" panose="020B0604020202020204" pitchFamily="34" charset="0"/>
                <a:cs typeface="Arial" panose="020B0604020202020204" pitchFamily="34" charset="0"/>
              </a:rPr>
              <a:t>“CEBPL”. Any  dispute arising  out of </a:t>
            </a:r>
            <a:r>
              <a:rPr lang="en-US" sz="600" spc="4" dirty="0">
                <a:latin typeface="Arial" panose="020B0604020202020204" pitchFamily="34" charset="0"/>
                <a:cs typeface="Arial" panose="020B0604020202020204" pitchFamily="34" charset="0"/>
              </a:rPr>
              <a:t>this </a:t>
            </a:r>
            <a:r>
              <a:rPr lang="en-US" sz="600" spc="9" dirty="0">
                <a:latin typeface="Arial" panose="020B0604020202020204" pitchFamily="34" charset="0"/>
                <a:cs typeface="Arial" panose="020B0604020202020204" pitchFamily="34" charset="0"/>
              </a:rPr>
              <a:t> Report</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shall</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subject</a:t>
            </a:r>
            <a:r>
              <a:rPr lang="en-US" sz="600" spc="3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to</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exclusive</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jurisdiction</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Courts</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Mumbai</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(India).</a:t>
            </a:r>
            <a:endParaRPr lang="en-US" sz="600" dirty="0">
              <a:latin typeface="Arial" panose="020B0604020202020204" pitchFamily="34" charset="0"/>
              <a:cs typeface="Arial" panose="020B0604020202020204" pitchFamily="34" charset="0"/>
            </a:endParaRPr>
          </a:p>
          <a:p>
            <a:pPr marL="11527" marR="8645" algn="just">
              <a:lnSpc>
                <a:spcPct val="103600"/>
              </a:lnSpc>
            </a:pPr>
            <a:r>
              <a:rPr lang="en-US" sz="600" spc="9" dirty="0">
                <a:latin typeface="Arial" panose="020B0604020202020204" pitchFamily="34" charset="0"/>
                <a:cs typeface="Arial" panose="020B0604020202020204" pitchFamily="34" charset="0"/>
              </a:rPr>
              <a:t>Statements </a:t>
            </a:r>
            <a:r>
              <a:rPr lang="en-US" sz="600" spc="19" dirty="0">
                <a:latin typeface="Arial" panose="020B0604020202020204" pitchFamily="34" charset="0"/>
                <a:cs typeface="Arial" panose="020B0604020202020204" pitchFamily="34" charset="0"/>
              </a:rPr>
              <a:t>on </a:t>
            </a:r>
            <a:r>
              <a:rPr lang="en-US" sz="600" spc="14" dirty="0">
                <a:latin typeface="Arial" panose="020B0604020202020204" pitchFamily="34" charset="0"/>
                <a:cs typeface="Arial" panose="020B0604020202020204" pitchFamily="34" charset="0"/>
              </a:rPr>
              <a:t>ownership and </a:t>
            </a:r>
            <a:r>
              <a:rPr lang="en-US" sz="600" spc="9" dirty="0">
                <a:latin typeface="Arial" panose="020B0604020202020204" pitchFamily="34" charset="0"/>
                <a:cs typeface="Arial" panose="020B0604020202020204" pitchFamily="34" charset="0"/>
              </a:rPr>
              <a:t>material conflicts of interest, compensation </a:t>
            </a:r>
            <a:r>
              <a:rPr lang="en-US" sz="600" spc="4"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CEBPL and </a:t>
            </a:r>
            <a:r>
              <a:rPr lang="en-US" sz="600" spc="4" dirty="0">
                <a:latin typeface="Arial" panose="020B0604020202020204" pitchFamily="34" charset="0"/>
                <a:cs typeface="Arial" panose="020B0604020202020204" pitchFamily="34" charset="0"/>
              </a:rPr>
              <a:t>Associates </a:t>
            </a:r>
            <a:r>
              <a:rPr lang="en-US" sz="600" spc="9" dirty="0">
                <a:latin typeface="Arial" panose="020B0604020202020204" pitchFamily="34" charset="0"/>
                <a:cs typeface="Arial" panose="020B0604020202020204" pitchFamily="34" charset="0"/>
              </a:rPr>
              <a:t>reciprocates </a:t>
            </a:r>
            <a:r>
              <a:rPr lang="en-US" sz="600" spc="4" dirty="0">
                <a:latin typeface="Arial" panose="020B0604020202020204" pitchFamily="34" charset="0"/>
                <a:cs typeface="Arial" panose="020B0604020202020204" pitchFamily="34" charset="0"/>
              </a:rPr>
              <a:t>to </a:t>
            </a:r>
            <a:r>
              <a:rPr lang="en-US" sz="600" spc="9" dirty="0">
                <a:latin typeface="Arial" panose="020B0604020202020204" pitchFamily="34" charset="0"/>
                <a:cs typeface="Arial" panose="020B0604020202020204" pitchFamily="34" charset="0"/>
              </a:rPr>
              <a:t>the best of the knowledge </a:t>
            </a:r>
            <a:r>
              <a:rPr lang="en-US" sz="600" spc="14" dirty="0">
                <a:latin typeface="Arial" panose="020B0604020202020204" pitchFamily="34" charset="0"/>
                <a:cs typeface="Arial" panose="020B0604020202020204" pitchFamily="34" charset="0"/>
              </a:rPr>
              <a:t>and </a:t>
            </a:r>
            <a:r>
              <a:rPr lang="en-US" sz="600" spc="9" dirty="0">
                <a:latin typeface="Arial" panose="020B0604020202020204" pitchFamily="34" charset="0"/>
                <a:cs typeface="Arial" panose="020B0604020202020204" pitchFamily="34" charset="0"/>
              </a:rPr>
              <a:t>belief of CEBPL/ </a:t>
            </a:r>
            <a:r>
              <a:rPr lang="en-US" sz="600" spc="4" dirty="0">
                <a:latin typeface="Arial" panose="020B0604020202020204" pitchFamily="34" charset="0"/>
                <a:cs typeface="Arial" panose="020B0604020202020204" pitchFamily="34" charset="0"/>
              </a:rPr>
              <a:t>its Associates/ </a:t>
            </a:r>
            <a:r>
              <a:rPr lang="en-US" sz="600" spc="9" dirty="0">
                <a:latin typeface="Arial" panose="020B0604020202020204" pitchFamily="34" charset="0"/>
                <a:cs typeface="Arial" panose="020B0604020202020204" pitchFamily="34" charset="0"/>
              </a:rPr>
              <a:t>research Analyst </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who</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is</a:t>
            </a:r>
            <a:r>
              <a:rPr lang="en-US" sz="600" spc="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preparing</a:t>
            </a:r>
            <a:r>
              <a:rPr lang="en-US" sz="600" spc="5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r>
              <a:rPr lang="en-US" sz="600" spc="4" dirty="0" smtClean="0">
                <a:latin typeface="Arial" panose="020B0604020202020204" pitchFamily="34" charset="0"/>
                <a:cs typeface="Arial" panose="020B0604020202020204" pitchFamily="34" charset="0"/>
              </a:rPr>
              <a:t>.</a:t>
            </a:r>
            <a:endParaRPr lang="en-US" sz="600" dirty="0">
              <a:latin typeface="Arial" panose="020B0604020202020204" pitchFamily="34" charset="0"/>
              <a:cs typeface="Arial" panose="020B0604020202020204" pitchFamily="34" charset="0"/>
            </a:endParaRPr>
          </a:p>
        </p:txBody>
      </p:sp>
      <p:sp>
        <p:nvSpPr>
          <p:cNvPr id="16" name="TextBox 15"/>
          <p:cNvSpPr txBox="1"/>
          <p:nvPr/>
        </p:nvSpPr>
        <p:spPr>
          <a:xfrm>
            <a:off x="192310" y="3114199"/>
            <a:ext cx="6521228" cy="2154436"/>
          </a:xfrm>
          <a:prstGeom prst="rect">
            <a:avLst/>
          </a:prstGeom>
          <a:noFill/>
          <a:ln>
            <a:noFill/>
          </a:ln>
        </p:spPr>
        <p:txBody>
          <a:bodyPr wrap="square" lIns="0" tIns="0" rIns="0" bIns="0" rtlCol="0">
            <a:spAutoFit/>
          </a:bodyPr>
          <a:lstStyle/>
          <a:p>
            <a:pPr marL="11527">
              <a:spcBef>
                <a:spcPts val="600"/>
              </a:spcBef>
            </a:pPr>
            <a:r>
              <a:rPr lang="en-US" sz="600" b="1" spc="4" dirty="0">
                <a:latin typeface="Arial" panose="020B0604020202020204" pitchFamily="34" charset="0"/>
                <a:cs typeface="Arial" panose="020B0604020202020204" pitchFamily="34" charset="0"/>
              </a:rPr>
              <a:t>Disclosures</a:t>
            </a:r>
            <a:r>
              <a:rPr lang="en-US" sz="600" b="1" spc="32" dirty="0">
                <a:latin typeface="Arial" panose="020B0604020202020204" pitchFamily="34" charset="0"/>
                <a:cs typeface="Arial" panose="020B0604020202020204" pitchFamily="34" charset="0"/>
              </a:rPr>
              <a:t> </a:t>
            </a:r>
            <a:r>
              <a:rPr lang="en-US" sz="600" b="1" spc="9" dirty="0">
                <a:latin typeface="Arial" panose="020B0604020202020204" pitchFamily="34" charset="0"/>
                <a:cs typeface="Arial" panose="020B0604020202020204" pitchFamily="34" charset="0"/>
              </a:rPr>
              <a:t>of</a:t>
            </a:r>
            <a:r>
              <a:rPr lang="en-US" sz="600" b="1" spc="32"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Interest</a:t>
            </a:r>
            <a:r>
              <a:rPr lang="en-US" sz="600" b="1" spc="32" dirty="0">
                <a:latin typeface="Arial" panose="020B0604020202020204" pitchFamily="34" charset="0"/>
                <a:cs typeface="Arial" panose="020B0604020202020204" pitchFamily="34" charset="0"/>
              </a:rPr>
              <a:t> </a:t>
            </a:r>
            <a:r>
              <a:rPr lang="en-US" sz="600" b="1" spc="4" dirty="0">
                <a:latin typeface="Arial" panose="020B0604020202020204" pitchFamily="34" charset="0"/>
                <a:cs typeface="Arial" panose="020B0604020202020204" pitchFamily="34" charset="0"/>
              </a:rPr>
              <a:t>(Additional):</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a:tabLst>
                <a:tab pos="208056" algn="l"/>
              </a:tabLst>
            </a:pPr>
            <a:r>
              <a:rPr lang="en-US" sz="600" spc="9" dirty="0">
                <a:latin typeface="Arial" panose="020B0604020202020204" pitchFamily="34" charset="0"/>
                <a:cs typeface="Arial" panose="020B0604020202020204" pitchFamily="34" charset="0"/>
              </a:rPr>
              <a:t>“CEBPL”,</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Analyst(s),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associates</a:t>
            </a:r>
            <a:r>
              <a:rPr lang="en-US" sz="600" spc="-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relatives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Analyst</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does</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have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any</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financial</a:t>
            </a:r>
            <a:r>
              <a:rPr lang="en-US" sz="600" spc="45"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interest</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company(ies)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a:tabLst>
                <a:tab pos="208056" algn="l"/>
              </a:tabLst>
            </a:pPr>
            <a:r>
              <a:rPr lang="en-US" sz="600" spc="9" dirty="0">
                <a:latin typeface="Arial" panose="020B0604020202020204" pitchFamily="34" charset="0"/>
                <a:cs typeface="Arial" panose="020B0604020202020204" pitchFamily="34" charset="0"/>
              </a:rPr>
              <a:t>“CEBPL”</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Analyst,</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associates</a:t>
            </a:r>
            <a:r>
              <a:rPr lang="en-US" sz="600" spc="-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relatives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analyst affiliates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collectively</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hold</a:t>
            </a:r>
            <a:r>
              <a:rPr lang="en-US" sz="600" spc="2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more</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than</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1</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3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securities</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company(ies)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4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in</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report</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45"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end</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month</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immediately</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preceding</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distribution</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 </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a:tabLst>
                <a:tab pos="208056" algn="l"/>
              </a:tabLst>
            </a:pPr>
            <a:r>
              <a:rPr lang="en-US" sz="600" spc="9" dirty="0">
                <a:latin typeface="Arial" panose="020B0604020202020204" pitchFamily="34" charset="0"/>
                <a:cs typeface="Arial" panose="020B0604020202020204" pitchFamily="34" charset="0"/>
              </a:rPr>
              <a:t>“CEBPL”,</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analyst,</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his/her</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associate,</a:t>
            </a:r>
            <a:r>
              <a:rPr lang="en-US" sz="600" spc="4" dirty="0">
                <a:latin typeface="Arial" panose="020B0604020202020204" pitchFamily="34" charset="0"/>
                <a:cs typeface="Arial" panose="020B0604020202020204" pitchFamily="34" charset="0"/>
              </a:rPr>
              <a:t> his/her</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relative,</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do</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have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any</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other</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material</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conflict</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interest</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at</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time</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publication</a:t>
            </a:r>
            <a:r>
              <a:rPr lang="en-US" sz="600" spc="5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endParaRPr lang="en-US" sz="600" dirty="0">
              <a:latin typeface="Arial" panose="020B0604020202020204" pitchFamily="34" charset="0"/>
              <a:cs typeface="Arial" panose="020B0604020202020204" pitchFamily="34" charset="0"/>
            </a:endParaRPr>
          </a:p>
          <a:p>
            <a:pPr marL="207480" marR="6339" indent="-196529">
              <a:spcBef>
                <a:spcPts val="600"/>
              </a:spcBef>
              <a:buAutoNum type="arabicPeriod"/>
              <a:tabLst>
                <a:tab pos="208056" algn="l"/>
              </a:tabLst>
            </a:pPr>
            <a:r>
              <a:rPr lang="en-US" sz="600" spc="9" dirty="0">
                <a:latin typeface="Arial" panose="020B0604020202020204" pitchFamily="34" charset="0"/>
                <a:cs typeface="Arial" panose="020B0604020202020204" pitchFamily="34" charset="0"/>
              </a:rPr>
              <a:t>“CEBPL”,</a:t>
            </a:r>
            <a:r>
              <a:rPr lang="en-US" sz="600" spc="8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analyst,</a:t>
            </a:r>
            <a:r>
              <a:rPr lang="en-US" sz="600" spc="73"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and</a:t>
            </a:r>
            <a:r>
              <a:rPr lang="en-US" sz="600" spc="8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associates</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have</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received</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compensation</a:t>
            </a:r>
            <a:r>
              <a:rPr lang="en-US" sz="600" spc="8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for</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investment</a:t>
            </a:r>
            <a:r>
              <a:rPr lang="en-US" sz="600" spc="9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banking</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9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merchant</a:t>
            </a:r>
            <a:r>
              <a:rPr lang="en-US" sz="600" spc="9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banking</a:t>
            </a:r>
            <a:r>
              <a:rPr lang="en-US" sz="600" spc="8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or</a:t>
            </a:r>
            <a:r>
              <a:rPr lang="en-US" sz="600" spc="100"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brokerage</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services</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100"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for</a:t>
            </a:r>
            <a:r>
              <a:rPr lang="en-US" sz="600" spc="91"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any</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other</a:t>
            </a:r>
            <a:r>
              <a:rPr lang="en-US" sz="600" spc="10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products</a:t>
            </a:r>
            <a:r>
              <a:rPr lang="en-US" sz="600" spc="8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9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services </a:t>
            </a:r>
            <a:r>
              <a:rPr lang="en-US" sz="600" spc="14" dirty="0">
                <a:latin typeface="Arial" panose="020B0604020202020204" pitchFamily="34" charset="0"/>
                <a:cs typeface="Arial" panose="020B0604020202020204" pitchFamily="34" charset="0"/>
              </a:rPr>
              <a:t> from </a:t>
            </a:r>
            <a:r>
              <a:rPr lang="en-US" sz="600" spc="4" dirty="0">
                <a:latin typeface="Arial" panose="020B0604020202020204" pitchFamily="34" charset="0"/>
                <a:cs typeface="Arial" panose="020B0604020202020204" pitchFamily="34" charset="0"/>
              </a:rPr>
              <a:t>the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company(ies)</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past twelve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months.</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a:tabLst>
                <a:tab pos="208056" algn="l"/>
              </a:tabLst>
            </a:pPr>
            <a:r>
              <a:rPr lang="en-US" sz="600" spc="9" dirty="0">
                <a:latin typeface="Arial" panose="020B0604020202020204" pitchFamily="34" charset="0"/>
                <a:cs typeface="Arial" panose="020B0604020202020204" pitchFamily="34" charset="0"/>
              </a:rPr>
              <a:t>“CEBPL”,</a:t>
            </a:r>
            <a:r>
              <a:rPr lang="en-US" sz="600" spc="68"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analyst,</a:t>
            </a:r>
            <a:r>
              <a:rPr lang="en-US" sz="600" spc="55" dirty="0">
                <a:latin typeface="Arial" panose="020B0604020202020204" pitchFamily="34" charset="0"/>
                <a:cs typeface="Arial" panose="020B0604020202020204" pitchFamily="34" charset="0"/>
              </a:rPr>
              <a:t> </a:t>
            </a:r>
            <a:r>
              <a:rPr lang="en-US" sz="600" spc="19" dirty="0">
                <a:latin typeface="Arial" panose="020B0604020202020204" pitchFamily="34" charset="0"/>
                <a:cs typeface="Arial" panose="020B0604020202020204" pitchFamily="34" charset="0"/>
              </a:rPr>
              <a:t>or</a:t>
            </a:r>
            <a:r>
              <a:rPr lang="en-US" sz="600" spc="77"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associates</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have</a:t>
            </a:r>
            <a:r>
              <a:rPr lang="en-US" sz="600" spc="8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68"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managed</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77"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co-managed</a:t>
            </a:r>
            <a:r>
              <a:rPr lang="en-US" sz="600" spc="68"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in</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8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previous</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twelve</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months,</a:t>
            </a:r>
            <a:r>
              <a:rPr lang="en-US" sz="600" spc="68"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a:t>
            </a:r>
            <a:r>
              <a:rPr lang="en-US" sz="600" spc="8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private</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8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public</a:t>
            </a:r>
            <a:r>
              <a:rPr lang="en-US" sz="600" spc="63"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offering</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73"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securities</a:t>
            </a:r>
            <a:r>
              <a:rPr lang="en-US" sz="600" spc="8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for</a:t>
            </a:r>
            <a:r>
              <a:rPr lang="en-US" sz="600" spc="73"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the</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company</a:t>
            </a:r>
            <a:r>
              <a:rPr lang="en-US" sz="600" spc="77"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(ies)</a:t>
            </a:r>
            <a:r>
              <a:rPr lang="en-US" sz="600" spc="8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68" dirty="0">
                <a:latin typeface="Arial" panose="020B0604020202020204" pitchFamily="34" charset="0"/>
                <a:cs typeface="Arial" panose="020B0604020202020204" pitchFamily="34" charset="0"/>
              </a:rPr>
              <a:t> </a:t>
            </a:r>
            <a:r>
              <a:rPr lang="en-US" sz="600" spc="22" dirty="0">
                <a:latin typeface="Arial" panose="020B0604020202020204" pitchFamily="34" charset="0"/>
                <a:cs typeface="Arial" panose="020B0604020202020204" pitchFamily="34" charset="0"/>
              </a:rPr>
              <a:t>in </a:t>
            </a:r>
            <a:r>
              <a:rPr lang="en-US" sz="600" spc="4" dirty="0">
                <a:latin typeface="Arial" panose="020B0604020202020204" pitchFamily="34" charset="0"/>
                <a:cs typeface="Arial" panose="020B0604020202020204" pitchFamily="34" charset="0"/>
              </a:rPr>
              <a:t>this</a:t>
            </a:r>
            <a:r>
              <a:rPr lang="en-US" sz="600" spc="-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startAt="7"/>
              <a:tabLst>
                <a:tab pos="208056" algn="l"/>
              </a:tabLst>
            </a:pPr>
            <a:r>
              <a:rPr lang="en-US" sz="600" spc="9" dirty="0">
                <a:latin typeface="Arial" panose="020B0604020202020204" pitchFamily="34" charset="0"/>
                <a:cs typeface="Arial" panose="020B0604020202020204" pitchFamily="34" charset="0"/>
              </a:rPr>
              <a:t>“CEBPL,</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associates </a:t>
            </a:r>
            <a:r>
              <a:rPr lang="en-US" sz="600" spc="4" dirty="0">
                <a:latin typeface="Arial" panose="020B0604020202020204" pitchFamily="34" charset="0"/>
                <a:cs typeface="Arial" panose="020B0604020202020204" pitchFamily="34" charset="0"/>
              </a:rPr>
              <a:t>have</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received</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compensation</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other</a:t>
            </a:r>
            <a:r>
              <a:rPr lang="en-US" sz="600" spc="5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benefits</a:t>
            </a:r>
            <a:r>
              <a:rPr lang="en-US" sz="600" spc="36"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from</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company(ies)</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report</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22" dirty="0">
                <a:latin typeface="Arial" panose="020B0604020202020204" pitchFamily="34" charset="0"/>
                <a:cs typeface="Arial" panose="020B0604020202020204" pitchFamily="34" charset="0"/>
              </a:rPr>
              <a:t> </a:t>
            </a:r>
            <a:r>
              <a:rPr lang="en-US" sz="600" spc="14" dirty="0">
                <a:latin typeface="Arial" panose="020B0604020202020204" pitchFamily="34" charset="0"/>
                <a:cs typeface="Arial" panose="020B0604020202020204" pitchFamily="34" charset="0"/>
              </a:rPr>
              <a:t>from</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any</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third</a:t>
            </a:r>
            <a:r>
              <a:rPr lang="en-US" sz="600" spc="41"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party,</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connection</a:t>
            </a:r>
            <a:r>
              <a:rPr lang="en-US" sz="600" spc="45"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with</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startAt="7"/>
              <a:tabLst>
                <a:tab pos="208056" algn="l"/>
              </a:tabLst>
            </a:pPr>
            <a:r>
              <a:rPr lang="en-US" sz="600" spc="9" dirty="0">
                <a:latin typeface="Arial" panose="020B0604020202020204" pitchFamily="34" charset="0"/>
                <a:cs typeface="Arial" panose="020B0604020202020204" pitchFamily="34" charset="0"/>
              </a:rPr>
              <a:t>CEBPL</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analyst</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served</a:t>
            </a:r>
            <a:r>
              <a:rPr lang="en-US" sz="600" spc="3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as</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a:t>
            </a:r>
            <a:r>
              <a:rPr lang="en-US" sz="600" spc="14"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Officer,</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Director,</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or</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employee</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of</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company</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(ies)</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endParaRPr lang="en-US" sz="600" dirty="0">
              <a:latin typeface="Arial" panose="020B0604020202020204" pitchFamily="34" charset="0"/>
              <a:cs typeface="Arial" panose="020B0604020202020204" pitchFamily="34" charset="0"/>
            </a:endParaRPr>
          </a:p>
          <a:p>
            <a:pPr marL="207480" indent="-196529">
              <a:spcBef>
                <a:spcPts val="600"/>
              </a:spcBef>
              <a:buAutoNum type="arabicPeriod" startAt="7"/>
              <a:tabLst>
                <a:tab pos="208056" algn="l"/>
              </a:tabLst>
            </a:pPr>
            <a:r>
              <a:rPr lang="en-US" sz="600" spc="9" dirty="0">
                <a:latin typeface="Arial" panose="020B0604020202020204" pitchFamily="34" charset="0"/>
                <a:cs typeface="Arial" panose="020B0604020202020204" pitchFamily="34" charset="0"/>
              </a:rPr>
              <a:t>“CEBPL”,</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its</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analyst</a:t>
            </a:r>
            <a:r>
              <a:rPr lang="en-US" sz="600" spc="19"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has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not</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been</a:t>
            </a:r>
            <a:r>
              <a:rPr lang="en-US" sz="600" spc="4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engaged</a:t>
            </a:r>
            <a:r>
              <a:rPr lang="en-US" sz="600" spc="51"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14"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market</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making</a:t>
            </a:r>
            <a:r>
              <a:rPr lang="en-US" sz="600" spc="26"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activity</a:t>
            </a:r>
            <a:r>
              <a:rPr lang="en-US" sz="600" spc="2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for</a:t>
            </a:r>
            <a:r>
              <a:rPr lang="en-US" sz="600" spc="3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company(ies)</a:t>
            </a:r>
            <a:r>
              <a:rPr lang="en-US" sz="600" spc="2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covered</a:t>
            </a:r>
            <a:r>
              <a:rPr lang="en-US" sz="600" spc="32"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in</a:t>
            </a:r>
            <a:r>
              <a:rPr lang="en-US" sz="600" spc="22"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the</a:t>
            </a:r>
            <a:r>
              <a:rPr lang="en-US" sz="600" spc="36" dirty="0">
                <a:latin typeface="Arial" panose="020B0604020202020204" pitchFamily="34" charset="0"/>
                <a:cs typeface="Arial" panose="020B0604020202020204" pitchFamily="34" charset="0"/>
              </a:rPr>
              <a:t> </a:t>
            </a:r>
            <a:r>
              <a:rPr lang="en-US" sz="600" spc="9" dirty="0">
                <a:latin typeface="Arial" panose="020B0604020202020204" pitchFamily="34" charset="0"/>
                <a:cs typeface="Arial" panose="020B0604020202020204" pitchFamily="34" charset="0"/>
              </a:rPr>
              <a:t>Research</a:t>
            </a:r>
            <a:r>
              <a:rPr lang="en-US" sz="600" spc="19" dirty="0">
                <a:latin typeface="Arial" panose="020B0604020202020204" pitchFamily="34" charset="0"/>
                <a:cs typeface="Arial" panose="020B0604020202020204" pitchFamily="34" charset="0"/>
              </a:rPr>
              <a:t> </a:t>
            </a:r>
            <a:r>
              <a:rPr lang="en-US" sz="600" spc="4" dirty="0">
                <a:latin typeface="Arial" panose="020B0604020202020204" pitchFamily="34" charset="0"/>
                <a:cs typeface="Arial" panose="020B0604020202020204" pitchFamily="34" charset="0"/>
              </a:rPr>
              <a:t>report</a:t>
            </a:r>
            <a:r>
              <a:rPr lang="en-US" sz="600" spc="4" dirty="0" smtClean="0">
                <a:latin typeface="Arial" panose="020B0604020202020204" pitchFamily="34" charset="0"/>
                <a:cs typeface="Arial" panose="020B0604020202020204" pitchFamily="34" charset="0"/>
              </a:rPr>
              <a:t>.</a:t>
            </a:r>
            <a:endParaRPr lang="en-US" sz="600" spc="4" dirty="0">
              <a:latin typeface="Arial" panose="020B0604020202020204" pitchFamily="34" charset="0"/>
              <a:cs typeface="Arial" panose="020B0604020202020204" pitchFamily="34" charset="0"/>
            </a:endParaRPr>
          </a:p>
          <a:p>
            <a:pPr marL="10950">
              <a:spcBef>
                <a:spcPts val="600"/>
              </a:spcBef>
              <a:tabLst>
                <a:tab pos="208056" algn="l"/>
              </a:tabLst>
            </a:pPr>
            <a:r>
              <a:rPr lang="en-IN" sz="600" dirty="0">
                <a:latin typeface="Arial" panose="020B0604020202020204" pitchFamily="34" charset="0"/>
                <a:cs typeface="Arial" panose="020B0604020202020204" pitchFamily="34" charset="0"/>
              </a:rPr>
              <a:t>Details of Associates of CEBPL and Brief History of Disciplinary action by regulatory authorities are available on our </a:t>
            </a:r>
          </a:p>
          <a:p>
            <a:pPr marL="10950">
              <a:spcBef>
                <a:spcPts val="600"/>
              </a:spcBef>
              <a:tabLst>
                <a:tab pos="208056" algn="l"/>
              </a:tabLst>
            </a:pPr>
            <a:r>
              <a:rPr lang="en-IN" sz="600" dirty="0">
                <a:latin typeface="Arial" panose="020B0604020202020204" pitchFamily="34" charset="0"/>
                <a:cs typeface="Arial" panose="020B0604020202020204" pitchFamily="34" charset="0"/>
              </a:rPr>
              <a:t>website i.e. </a:t>
            </a:r>
            <a:r>
              <a:rPr lang="en-IN" sz="600" u="sng" dirty="0">
                <a:latin typeface="Arial" panose="020B0604020202020204" pitchFamily="34" charset="0"/>
                <a:cs typeface="Arial" panose="020B0604020202020204" pitchFamily="34" charset="0"/>
              </a:rPr>
              <a:t>https://choiceindia.com/research-listing</a:t>
            </a:r>
            <a:endParaRPr lang="en-US" sz="600" spc="4" dirty="0">
              <a:latin typeface="Arial" panose="020B0604020202020204" pitchFamily="34" charset="0"/>
              <a:cs typeface="Arial" panose="020B0604020202020204" pitchFamily="34" charset="0"/>
            </a:endParaRPr>
          </a:p>
        </p:txBody>
      </p:sp>
      <p:graphicFrame>
        <p:nvGraphicFramePr>
          <p:cNvPr id="20" name="Table 19"/>
          <p:cNvGraphicFramePr>
            <a:graphicFrameLocks noGrp="1"/>
          </p:cNvGraphicFramePr>
          <p:nvPr>
            <p:extLst/>
          </p:nvPr>
        </p:nvGraphicFramePr>
        <p:xfrm>
          <a:off x="196850" y="5323849"/>
          <a:ext cx="6516687" cy="1602495"/>
        </p:xfrm>
        <a:graphic>
          <a:graphicData uri="http://schemas.openxmlformats.org/drawingml/2006/table">
            <a:tbl>
              <a:tblPr firstRow="1" bandRow="1">
                <a:tableStyleId>{5940675A-B579-460E-94D1-54222C63F5DA}</a:tableStyleId>
              </a:tblPr>
              <a:tblGrid>
                <a:gridCol w="317276">
                  <a:extLst>
                    <a:ext uri="{9D8B030D-6E8A-4147-A177-3AD203B41FA5}">
                      <a16:colId xmlns:a16="http://schemas.microsoft.com/office/drawing/2014/main" val="2704607258"/>
                    </a:ext>
                  </a:extLst>
                </a:gridCol>
                <a:gridCol w="5769519">
                  <a:extLst>
                    <a:ext uri="{9D8B030D-6E8A-4147-A177-3AD203B41FA5}">
                      <a16:colId xmlns:a16="http://schemas.microsoft.com/office/drawing/2014/main" val="2831734800"/>
                    </a:ext>
                  </a:extLst>
                </a:gridCol>
                <a:gridCol w="429892">
                  <a:extLst>
                    <a:ext uri="{9D8B030D-6E8A-4147-A177-3AD203B41FA5}">
                      <a16:colId xmlns:a16="http://schemas.microsoft.com/office/drawing/2014/main" val="456025826"/>
                    </a:ext>
                  </a:extLst>
                </a:gridCol>
              </a:tblGrid>
              <a:tr h="291425">
                <a:tc>
                  <a:txBody>
                    <a:bodyPr/>
                    <a:lstStyle/>
                    <a:p>
                      <a:pPr marL="635" algn="ctr">
                        <a:lnSpc>
                          <a:spcPct val="100000"/>
                        </a:lnSpc>
                        <a:spcBef>
                          <a:spcPts val="225"/>
                        </a:spcBef>
                      </a:pPr>
                      <a:r>
                        <a:rPr sz="600" spc="-5" dirty="0">
                          <a:solidFill>
                            <a:schemeClr val="bg1"/>
                          </a:solidFill>
                          <a:latin typeface="Arial" panose="020B0604020202020204" pitchFamily="34" charset="0"/>
                          <a:cs typeface="Arial" panose="020B0604020202020204" pitchFamily="34" charset="0"/>
                        </a:rPr>
                        <a:t>Sr.</a:t>
                      </a:r>
                      <a:r>
                        <a:rPr sz="600" spc="-50" dirty="0">
                          <a:solidFill>
                            <a:schemeClr val="bg1"/>
                          </a:solidFill>
                          <a:latin typeface="Arial" panose="020B0604020202020204" pitchFamily="34" charset="0"/>
                          <a:cs typeface="Arial" panose="020B0604020202020204" pitchFamily="34" charset="0"/>
                        </a:rPr>
                        <a:t> </a:t>
                      </a:r>
                      <a:r>
                        <a:rPr sz="600" spc="-5" dirty="0">
                          <a:solidFill>
                            <a:schemeClr val="bg1"/>
                          </a:solidFill>
                          <a:latin typeface="Arial" panose="020B0604020202020204" pitchFamily="34" charset="0"/>
                          <a:cs typeface="Arial" panose="020B0604020202020204" pitchFamily="34" charset="0"/>
                        </a:rPr>
                        <a:t>No.</a:t>
                      </a:r>
                      <a:endParaRPr sz="600" dirty="0">
                        <a:solidFill>
                          <a:schemeClr val="bg1"/>
                        </a:solidFill>
                        <a:latin typeface="Arial" panose="020B0604020202020204" pitchFamily="34" charset="0"/>
                        <a:cs typeface="Arial" panose="020B0604020202020204" pitchFamily="34" charset="0"/>
                      </a:endParaRPr>
                    </a:p>
                  </a:txBody>
                  <a:tcPr marL="0" marR="0" marT="2593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r>
                        <a:rPr lang="en-IN" sz="600" dirty="0">
                          <a:solidFill>
                            <a:schemeClr val="bg1"/>
                          </a:solidFill>
                          <a:latin typeface="Arial" panose="020B0604020202020204" pitchFamily="34" charset="0"/>
                          <a:cs typeface="Arial" panose="020B0604020202020204" pitchFamily="34" charset="0"/>
                        </a:rPr>
                        <a:t>Particulars</a:t>
                      </a:r>
                    </a:p>
                  </a:txBody>
                  <a:tcPr marL="82988" marR="82988" marT="41493" marB="41493"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r>
                        <a:rPr lang="en-IN" sz="600" dirty="0">
                          <a:solidFill>
                            <a:schemeClr val="bg1"/>
                          </a:solidFill>
                          <a:latin typeface="Arial" panose="020B0604020202020204" pitchFamily="34" charset="0"/>
                          <a:cs typeface="Arial" panose="020B0604020202020204" pitchFamily="34" charset="0"/>
                        </a:rPr>
                        <a:t>Yes / No</a:t>
                      </a:r>
                    </a:p>
                  </a:txBody>
                  <a:tcPr marL="82988" marR="82988" marT="41493" marB="41493"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199682282"/>
                  </a:ext>
                </a:extLst>
              </a:tr>
              <a:tr h="249589">
                <a:tc>
                  <a:txBody>
                    <a:bodyPr/>
                    <a:lstStyle/>
                    <a:p>
                      <a:pPr algn="ctr"/>
                      <a:r>
                        <a:rPr lang="en-US" sz="600" dirty="0">
                          <a:latin typeface="Arial" panose="020B0604020202020204" pitchFamily="34" charset="0"/>
                          <a:cs typeface="Arial" panose="020B0604020202020204" pitchFamily="34" charset="0"/>
                        </a:rPr>
                        <a:t>1.</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nSpc>
                          <a:spcPct val="107000"/>
                        </a:lnSpc>
                        <a:spcAft>
                          <a:spcPts val="800"/>
                        </a:spcAft>
                      </a:pPr>
                      <a:r>
                        <a:rPr lang="en-IN" sz="600" dirty="0">
                          <a:effectLst/>
                          <a:latin typeface="Arial" panose="020B0604020202020204" pitchFamily="34" charset="0"/>
                          <a:cs typeface="Arial" panose="020B0604020202020204" pitchFamily="34" charset="0"/>
                        </a:rPr>
                        <a:t>Whether compensation has been received from the company(ies) covered in the Research report in the past 12 months for investment banking transaction by CEBPL</a:t>
                      </a:r>
                      <a:endParaRPr lang="en-IN" sz="600" dirty="0">
                        <a:effectLst/>
                        <a:latin typeface="Arial" panose="020B0604020202020204" pitchFamily="34" charset="0"/>
                        <a:ea typeface="Calibri" panose="020F0502020204030204" pitchFamily="34" charset="0"/>
                        <a:cs typeface="Arial" panose="020B0604020202020204" pitchFamily="34" charset="0"/>
                      </a:endParaRPr>
                    </a:p>
                  </a:txBody>
                  <a:tcPr marL="65345" marR="8645" marT="26510"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600" dirty="0">
                          <a:latin typeface="Arial" panose="020B0604020202020204" pitchFamily="34" charset="0"/>
                          <a:cs typeface="Arial" panose="020B0604020202020204" pitchFamily="34" charset="0"/>
                        </a:rPr>
                        <a:t>No</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628571673"/>
                  </a:ext>
                </a:extLst>
              </a:tr>
              <a:tr h="291425">
                <a:tc>
                  <a:txBody>
                    <a:bodyPr/>
                    <a:lstStyle/>
                    <a:p>
                      <a:pPr algn="ctr"/>
                      <a:r>
                        <a:rPr lang="en-US" sz="600" dirty="0">
                          <a:latin typeface="Arial" panose="020B0604020202020204" pitchFamily="34" charset="0"/>
                          <a:cs typeface="Arial" panose="020B0604020202020204" pitchFamily="34" charset="0"/>
                        </a:rPr>
                        <a:t>2</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600" dirty="0">
                          <a:latin typeface="Arial" panose="020B0604020202020204" pitchFamily="34" charset="0"/>
                          <a:cs typeface="Arial" panose="020B0604020202020204" pitchFamily="34" charset="0"/>
                        </a:rPr>
                        <a:t>Whether Research Analyst, CEBPL or its associates or relatives of the Research Analyst affiliates collectively hold more than 1 of the company(ies) covered in the Research report</a:t>
                      </a:r>
                      <a:endParaRPr lang="en-IN" sz="600" dirty="0">
                        <a:latin typeface="Arial" panose="020B0604020202020204" pitchFamily="34" charset="0"/>
                        <a:cs typeface="Arial" panose="020B0604020202020204" pitchFamily="34" charset="0"/>
                      </a:endParaRPr>
                    </a:p>
                  </a:txBody>
                  <a:tcPr marL="65345"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600" dirty="0">
                          <a:latin typeface="Arial" panose="020B0604020202020204" pitchFamily="34" charset="0"/>
                          <a:cs typeface="Arial" panose="020B0604020202020204" pitchFamily="34" charset="0"/>
                        </a:rPr>
                        <a:t>No</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27923452"/>
                  </a:ext>
                </a:extLst>
              </a:tr>
              <a:tr h="187206">
                <a:tc>
                  <a:txBody>
                    <a:bodyPr/>
                    <a:lstStyle/>
                    <a:p>
                      <a:pPr algn="ctr"/>
                      <a:r>
                        <a:rPr lang="en-US" sz="600" dirty="0">
                          <a:latin typeface="Arial" panose="020B0604020202020204" pitchFamily="34" charset="0"/>
                          <a:cs typeface="Arial" panose="020B0604020202020204" pitchFamily="34" charset="0"/>
                        </a:rPr>
                        <a:t>3.</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600" dirty="0">
                          <a:latin typeface="Arial" panose="020B0604020202020204" pitchFamily="34" charset="0"/>
                          <a:cs typeface="Arial" panose="020B0604020202020204" pitchFamily="34" charset="0"/>
                        </a:rPr>
                        <a:t>Whether compensation has been received by CEBPL or its associates from the company(ies) covered in the Research report</a:t>
                      </a:r>
                      <a:endParaRPr lang="en-IN" sz="600" dirty="0">
                        <a:latin typeface="Arial" panose="020B0604020202020204" pitchFamily="34" charset="0"/>
                        <a:cs typeface="Arial" panose="020B0604020202020204" pitchFamily="34" charset="0"/>
                      </a:endParaRPr>
                    </a:p>
                  </a:txBody>
                  <a:tcPr marL="65345"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600" dirty="0">
                          <a:latin typeface="Arial" panose="020B0604020202020204" pitchFamily="34" charset="0"/>
                          <a:cs typeface="Arial" panose="020B0604020202020204" pitchFamily="34" charset="0"/>
                        </a:rPr>
                        <a:t>No</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228563181"/>
                  </a:ext>
                </a:extLst>
              </a:tr>
              <a:tr h="291425">
                <a:tc>
                  <a:txBody>
                    <a:bodyPr/>
                    <a:lstStyle/>
                    <a:p>
                      <a:pPr algn="ctr"/>
                      <a:r>
                        <a:rPr lang="en-US" sz="600" dirty="0">
                          <a:latin typeface="Arial" panose="020B0604020202020204" pitchFamily="34" charset="0"/>
                          <a:cs typeface="Arial" panose="020B0604020202020204" pitchFamily="34" charset="0"/>
                        </a:rPr>
                        <a:t>4.</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600" dirty="0">
                          <a:latin typeface="Arial" panose="020B0604020202020204" pitchFamily="34" charset="0"/>
                          <a:cs typeface="Arial" panose="020B0604020202020204" pitchFamily="34" charset="0"/>
                        </a:rPr>
                        <a:t>CEBPL or its affiliates have managed or co-managed in the previous twelve months a private or public offering of securities for the company(ies) covered in the Research report</a:t>
                      </a:r>
                      <a:endParaRPr lang="en-IN" sz="600" dirty="0">
                        <a:latin typeface="Arial" panose="020B0604020202020204" pitchFamily="34" charset="0"/>
                        <a:cs typeface="Arial" panose="020B0604020202020204" pitchFamily="34" charset="0"/>
                      </a:endParaRPr>
                    </a:p>
                  </a:txBody>
                  <a:tcPr marL="65345"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600" dirty="0">
                          <a:latin typeface="Arial" panose="020B0604020202020204" pitchFamily="34" charset="0"/>
                          <a:cs typeface="Arial" panose="020B0604020202020204" pitchFamily="34" charset="0"/>
                        </a:rPr>
                        <a:t>No</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207168852"/>
                  </a:ext>
                </a:extLst>
              </a:tr>
              <a:tr h="291425">
                <a:tc>
                  <a:txBody>
                    <a:bodyPr/>
                    <a:lstStyle/>
                    <a:p>
                      <a:pPr algn="ctr"/>
                      <a:r>
                        <a:rPr lang="en-US" sz="600" dirty="0">
                          <a:latin typeface="Arial" panose="020B0604020202020204" pitchFamily="34" charset="0"/>
                          <a:cs typeface="Arial" panose="020B0604020202020204" pitchFamily="34" charset="0"/>
                        </a:rPr>
                        <a:t>5.</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600" dirty="0">
                          <a:latin typeface="Arial" panose="020B0604020202020204" pitchFamily="34" charset="0"/>
                          <a:cs typeface="Arial" panose="020B0604020202020204" pitchFamily="34" charset="0"/>
                        </a:rPr>
                        <a:t>CEBPL, its research analyst, his associate, or its associates have received compensation for investment banking or merchant banking or brokerage services or for any other products or  services from the company(ies) covered in the Research report, in the last twelve months</a:t>
                      </a:r>
                      <a:endParaRPr lang="en-IN" sz="600" dirty="0">
                        <a:latin typeface="Arial" panose="020B0604020202020204" pitchFamily="34" charset="0"/>
                        <a:cs typeface="Arial" panose="020B0604020202020204" pitchFamily="34" charset="0"/>
                      </a:endParaRPr>
                    </a:p>
                  </a:txBody>
                  <a:tcPr marL="65345"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600" dirty="0">
                          <a:latin typeface="Arial" panose="020B0604020202020204" pitchFamily="34" charset="0"/>
                          <a:cs typeface="Arial" panose="020B0604020202020204" pitchFamily="34" charset="0"/>
                        </a:rPr>
                        <a:t>No</a:t>
                      </a:r>
                      <a:endParaRPr lang="en-IN" sz="600" dirty="0">
                        <a:latin typeface="Arial" panose="020B0604020202020204" pitchFamily="34" charset="0"/>
                        <a:cs typeface="Arial" panose="020B0604020202020204" pitchFamily="34" charset="0"/>
                      </a:endParaRPr>
                    </a:p>
                  </a:txBody>
                  <a:tcPr marL="82988" marR="82988" marT="41493" marB="41493">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00297575"/>
                  </a:ext>
                </a:extLst>
              </a:tr>
            </a:tbl>
          </a:graphicData>
        </a:graphic>
      </p:graphicFrame>
      <p:sp>
        <p:nvSpPr>
          <p:cNvPr id="21" name="TextBox 20"/>
          <p:cNvSpPr txBox="1"/>
          <p:nvPr/>
        </p:nvSpPr>
        <p:spPr>
          <a:xfrm>
            <a:off x="188281" y="6996792"/>
            <a:ext cx="6525257" cy="1831271"/>
          </a:xfrm>
          <a:prstGeom prst="rect">
            <a:avLst/>
          </a:prstGeom>
          <a:noFill/>
          <a:ln>
            <a:noFill/>
          </a:ln>
        </p:spPr>
        <p:txBody>
          <a:bodyPr wrap="square" lIns="0" tIns="0" rIns="0" bIns="0" rtlCol="0">
            <a:spAutoFit/>
          </a:bodyPr>
          <a:lstStyle/>
          <a:p>
            <a:pPr algn="just">
              <a:spcAft>
                <a:spcPts val="91"/>
              </a:spcAft>
            </a:pPr>
            <a:r>
              <a:rPr lang="en-US" sz="600" b="1" dirty="0">
                <a:solidFill>
                  <a:schemeClr val="tx2">
                    <a:lumMod val="75000"/>
                  </a:schemeClr>
                </a:solidFill>
                <a:latin typeface="Arial" panose="020B0604020202020204" pitchFamily="34" charset="0"/>
                <a:cs typeface="Arial" panose="020B0604020202020204" pitchFamily="34" charset="0"/>
              </a:rPr>
              <a:t>Copyright:</a:t>
            </a:r>
            <a:r>
              <a:rPr lang="en-US" sz="600" dirty="0">
                <a:solidFill>
                  <a:schemeClr val="tx2">
                    <a:lumMod val="75000"/>
                  </a:schemeClr>
                </a:solidFill>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The copyright in this research report belongs exclusively to CEBPL. All rights are reserved. Any unauthorized use or disclosure is prohibited. No reprinting or reproduction, in whole or in part, is permitted without the CEBPL’s prior consent, except that a recipient may reprint it for internal circulation only and only if it is reprinted in its entirety.</a:t>
            </a:r>
            <a:endParaRPr lang="en-IN" sz="600" dirty="0">
              <a:latin typeface="Arial" panose="020B0604020202020204" pitchFamily="34" charset="0"/>
              <a:cs typeface="Arial" panose="020B0604020202020204" pitchFamily="34" charset="0"/>
            </a:endParaRPr>
          </a:p>
          <a:p>
            <a:pPr algn="just">
              <a:spcAft>
                <a:spcPts val="91"/>
              </a:spcAft>
            </a:pPr>
            <a:r>
              <a:rPr lang="en-US" sz="600" dirty="0">
                <a:latin typeface="Arial" panose="020B0604020202020204" pitchFamily="34" charset="0"/>
                <a:cs typeface="Arial" panose="020B0604020202020204" pitchFamily="34" charset="0"/>
              </a:rPr>
              <a:t>This “Report” is for distribution only under such circumstances as may be permitted by applicable law. This “Report” has no regard to the specific investment objectives, financial situation or particular needs of any specific recipient, even if sent only to a single recipient. This “Report” is not guaranteed to be a complete statement or summary of any securities, markets, reports or developments referred to in this research report. Neither CEBPL nor any of its directors, officers, employees or agents shall have any liability, however arising, for any error, inaccuracy or incompleteness of fact or opinion in this “report” or lack of care in this report’s preparation or publication, or any losses or damages which may arise from the use of this research report. </a:t>
            </a:r>
            <a:endParaRPr lang="en-IN" sz="600" dirty="0">
              <a:latin typeface="Arial" panose="020B0604020202020204" pitchFamily="34" charset="0"/>
              <a:cs typeface="Arial" panose="020B0604020202020204" pitchFamily="34" charset="0"/>
            </a:endParaRPr>
          </a:p>
          <a:p>
            <a:pPr algn="just">
              <a:spcAft>
                <a:spcPts val="91"/>
              </a:spcAft>
            </a:pPr>
            <a:r>
              <a:rPr lang="en-US" sz="600" dirty="0">
                <a:latin typeface="Arial" panose="020B0604020202020204" pitchFamily="34" charset="0"/>
                <a:cs typeface="Arial" panose="020B0604020202020204" pitchFamily="34" charset="0"/>
              </a:rPr>
              <a:t>Information barriers may be relied upon by CEBPL, such as “Chinese Walls” to control the flow of information within the areas, units, divisions, groups, or affiliates of CEBPL. </a:t>
            </a:r>
            <a:endParaRPr lang="en-IN" sz="600" dirty="0">
              <a:latin typeface="Arial" panose="020B0604020202020204" pitchFamily="34" charset="0"/>
              <a:cs typeface="Arial" panose="020B0604020202020204" pitchFamily="34" charset="0"/>
            </a:endParaRPr>
          </a:p>
          <a:p>
            <a:pPr algn="just">
              <a:spcAft>
                <a:spcPts val="91"/>
              </a:spcAft>
            </a:pPr>
            <a:r>
              <a:rPr lang="en-US" sz="600" dirty="0">
                <a:latin typeface="Arial" panose="020B0604020202020204" pitchFamily="34" charset="0"/>
                <a:cs typeface="Arial" panose="020B0604020202020204" pitchFamily="34" charset="0"/>
              </a:rPr>
              <a:t>Investing in any non-U.S. securities or related financial instruments (including </a:t>
            </a:r>
            <a:r>
              <a:rPr lang="en-US" sz="600" dirty="0" smtClean="0">
                <a:latin typeface="Arial" panose="020B0604020202020204" pitchFamily="34" charset="0"/>
                <a:cs typeface="Arial" panose="020B0604020202020204" pitchFamily="34" charset="0"/>
              </a:rPr>
              <a:t>ADINR) </a:t>
            </a:r>
            <a:r>
              <a:rPr lang="en-US" sz="600" dirty="0">
                <a:latin typeface="Arial" panose="020B0604020202020204" pitchFamily="34" charset="0"/>
                <a:cs typeface="Arial" panose="020B0604020202020204" pitchFamily="34" charset="0"/>
              </a:rPr>
              <a:t>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 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 </a:t>
            </a:r>
            <a:endParaRPr lang="en-IN" sz="600" dirty="0">
              <a:latin typeface="Arial" panose="020B0604020202020204" pitchFamily="34" charset="0"/>
              <a:cs typeface="Arial" panose="020B0604020202020204" pitchFamily="34" charset="0"/>
            </a:endParaRPr>
          </a:p>
          <a:p>
            <a:pPr algn="just">
              <a:spcAft>
                <a:spcPts val="91"/>
              </a:spcAft>
            </a:pPr>
            <a:r>
              <a:rPr lang="en-US" sz="600" dirty="0">
                <a:latin typeface="Arial" panose="020B0604020202020204" pitchFamily="34" charset="0"/>
                <a:cs typeface="Arial" panose="020B0604020202020204" pitchFamily="34" charset="0"/>
              </a:rPr>
              <a:t>Past performance is not necessarily a guide to future performance and no representation or warranty, express or implied, is made by CEBPL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 </a:t>
            </a:r>
            <a:endParaRPr lang="en-IN" sz="600" dirty="0">
              <a:latin typeface="Arial" panose="020B0604020202020204" pitchFamily="34" charset="0"/>
              <a:cs typeface="Arial" panose="020B0604020202020204" pitchFamily="34" charset="0"/>
            </a:endParaRPr>
          </a:p>
          <a:p>
            <a:pPr algn="just">
              <a:spcAft>
                <a:spcPts val="91"/>
              </a:spcAft>
            </a:pPr>
            <a:r>
              <a:rPr lang="en-US" sz="600" dirty="0">
                <a:latin typeface="Arial" panose="020B0604020202020204" pitchFamily="34" charset="0"/>
                <a:cs typeface="Arial" panose="020B0604020202020204" pitchFamily="34" charset="0"/>
              </a:rPr>
              <a:t>No part of the content of this research report may be copied, forwarded or duplicated in any form or by any means without the prior written consent of CEBPL and CEBPL accepts no liability whatsoever for the actions of third parties in this respect.</a:t>
            </a:r>
          </a:p>
          <a:p>
            <a:pPr algn="just">
              <a:spcAft>
                <a:spcPts val="91"/>
              </a:spcAft>
            </a:pPr>
            <a:r>
              <a:rPr lang="en-US" sz="600" dirty="0">
                <a:latin typeface="Arial" panose="020B0604020202020204" pitchFamily="34" charset="0"/>
                <a:cs typeface="Arial" panose="020B0604020202020204" pitchFamily="34" charset="0"/>
              </a:rPr>
              <a:t>The details of CEBPL, its research analyst and its associates pertaining to the companies covered in the Research report are given above.</a:t>
            </a:r>
          </a:p>
        </p:txBody>
      </p:sp>
    </p:spTree>
    <p:extLst>
      <p:ext uri="{BB962C8B-B14F-4D97-AF65-F5344CB8AC3E}">
        <p14:creationId xmlns:p14="http://schemas.microsoft.com/office/powerpoint/2010/main" val="40370249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_SLIDE_TYPE" val="6"/>
</p:tagLst>
</file>

<file path=ppt/tags/tag2.xml><?xml version="1.0" encoding="utf-8"?>
<p:tagLst xmlns:a="http://schemas.openxmlformats.org/drawingml/2006/main" xmlns:r="http://schemas.openxmlformats.org/officeDocument/2006/relationships" xmlns:p="http://schemas.openxmlformats.org/presentationml/2006/main">
  <p:tag name="MM_SLIDE_TYPE" val="6"/>
</p:tagLst>
</file>

<file path=ppt/tags/tag3.xml><?xml version="1.0" encoding="utf-8"?>
<p:tagLst xmlns:a="http://schemas.openxmlformats.org/drawingml/2006/main" xmlns:r="http://schemas.openxmlformats.org/officeDocument/2006/relationships" xmlns:p="http://schemas.openxmlformats.org/presentationml/2006/main">
  <p:tag name="MM_SLIDE_TYPE" val="6"/>
</p:tagLst>
</file>

<file path=ppt/tags/tag4.xml><?xml version="1.0" encoding="utf-8"?>
<p:tagLst xmlns:a="http://schemas.openxmlformats.org/drawingml/2006/main" xmlns:r="http://schemas.openxmlformats.org/officeDocument/2006/relationships" xmlns:p="http://schemas.openxmlformats.org/presentationml/2006/main">
  <p:tag name="MM_SLIDE_TYPE" val="6"/>
</p:tagLst>
</file>

<file path=ppt/tags/tag5.xml><?xml version="1.0" encoding="utf-8"?>
<p:tagLst xmlns:a="http://schemas.openxmlformats.org/drawingml/2006/main" xmlns:r="http://schemas.openxmlformats.org/officeDocument/2006/relationships" xmlns:p="http://schemas.openxmlformats.org/presentationml/2006/main">
  <p:tag name="MM_SLIDE_TYPE" val="6"/>
</p:tagLst>
</file>

<file path=ppt/tags/tag6.xml><?xml version="1.0" encoding="utf-8"?>
<p:tagLst xmlns:a="http://schemas.openxmlformats.org/drawingml/2006/main" xmlns:r="http://schemas.openxmlformats.org/officeDocument/2006/relationships" xmlns:p="http://schemas.openxmlformats.org/presentationml/2006/main">
  <p:tag name="MM_SLIDE_TYPE" val="6"/>
</p:tagLst>
</file>

<file path=ppt/theme/theme1.xml><?xml version="1.0" encoding="utf-8"?>
<a:theme xmlns:a="http://schemas.openxmlformats.org/drawingml/2006/main" name="Office Theme">
  <a:themeElements>
    <a:clrScheme name="Custom 40">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070C0"/>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Custom 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ustom 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1840</TotalTime>
  <Words>5072</Words>
  <Application>Microsoft Office PowerPoint</Application>
  <PresentationFormat>Custom</PresentationFormat>
  <Paragraphs>1117</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Sachin Shinde</dc:creator>
  <cp:lastModifiedBy>Sachin Shinde</cp:lastModifiedBy>
  <cp:revision>230</cp:revision>
  <dcterms:created xsi:type="dcterms:W3CDTF">2025-01-04T05:36:50Z</dcterms:created>
  <dcterms:modified xsi:type="dcterms:W3CDTF">2025-04-24T19:08:16Z</dcterms:modified>
</cp:coreProperties>
</file>